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562" r:id="rId5"/>
    <p:sldId id="589" r:id="rId6"/>
    <p:sldId id="585" r:id="rId7"/>
    <p:sldId id="522" r:id="rId8"/>
    <p:sldId id="586" r:id="rId9"/>
    <p:sldId id="587" r:id="rId10"/>
    <p:sldId id="588" r:id="rId11"/>
    <p:sldId id="509" r:id="rId12"/>
    <p:sldId id="296" r:id="rId13"/>
    <p:sldId id="299" r:id="rId14"/>
    <p:sldId id="300" r:id="rId15"/>
    <p:sldId id="599" r:id="rId16"/>
    <p:sldId id="535" r:id="rId17"/>
    <p:sldId id="317" r:id="rId18"/>
    <p:sldId id="590" r:id="rId19"/>
    <p:sldId id="319" r:id="rId20"/>
    <p:sldId id="318" r:id="rId21"/>
    <p:sldId id="316" r:id="rId22"/>
    <p:sldId id="531" r:id="rId23"/>
    <p:sldId id="594" r:id="rId24"/>
    <p:sldId id="554" r:id="rId25"/>
    <p:sldId id="501" r:id="rId26"/>
    <p:sldId id="516" r:id="rId27"/>
    <p:sldId id="304" r:id="rId28"/>
    <p:sldId id="601" r:id="rId29"/>
    <p:sldId id="600" r:id="rId30"/>
    <p:sldId id="602" r:id="rId31"/>
    <p:sldId id="596" r:id="rId32"/>
    <p:sldId id="307" r:id="rId33"/>
    <p:sldId id="308" r:id="rId34"/>
    <p:sldId id="305" r:id="rId35"/>
    <p:sldId id="595" r:id="rId36"/>
    <p:sldId id="480" r:id="rId37"/>
    <p:sldId id="539" r:id="rId38"/>
    <p:sldId id="591" r:id="rId39"/>
    <p:sldId id="597" r:id="rId40"/>
    <p:sldId id="482" r:id="rId41"/>
    <p:sldId id="569" r:id="rId42"/>
    <p:sldId id="505" r:id="rId43"/>
    <p:sldId id="553" r:id="rId44"/>
    <p:sldId id="496" r:id="rId45"/>
    <p:sldId id="384" r:id="rId46"/>
    <p:sldId id="603" r:id="rId47"/>
    <p:sldId id="598" r:id="rId48"/>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4">
          <p15:clr>
            <a:srgbClr val="A4A3A4"/>
          </p15:clr>
        </p15:guide>
        <p15:guide id="2" pos="295" userDrawn="1">
          <p15:clr>
            <a:srgbClr val="A4A3A4"/>
          </p15:clr>
        </p15:guide>
        <p15:guide id="3" orient="horz" pos="1752" userDrawn="1">
          <p15:clr>
            <a:srgbClr val="A4A3A4"/>
          </p15:clr>
        </p15:guide>
        <p15:guide id="4" orient="horz" pos="2930">
          <p15:clr>
            <a:srgbClr val="A4A3A4"/>
          </p15:clr>
        </p15:guide>
        <p15:guide id="5" orient="horz" pos="3658">
          <p15:clr>
            <a:srgbClr val="A4A3A4"/>
          </p15:clr>
        </p15:guide>
        <p15:guide id="6" pos="272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315" autoAdjust="0"/>
    <p:restoredTop sz="94672"/>
  </p:normalViewPr>
  <p:slideViewPr>
    <p:cSldViewPr>
      <p:cViewPr varScale="1">
        <p:scale>
          <a:sx n="68" d="100"/>
          <a:sy n="68" d="100"/>
        </p:scale>
        <p:origin x="780" y="60"/>
      </p:cViewPr>
      <p:guideLst>
        <p:guide orient="horz" pos="1524"/>
        <p:guide pos="295"/>
        <p:guide orient="horz" pos="1752"/>
        <p:guide orient="horz" pos="2930"/>
        <p:guide orient="horz" pos="3658"/>
        <p:guide pos="2721"/>
      </p:guideLst>
    </p:cSldViewPr>
  </p:slideViewPr>
  <p:notesTextViewPr>
    <p:cViewPr>
      <p:scale>
        <a:sx n="100" d="100"/>
        <a:sy n="100" d="100"/>
      </p:scale>
      <p:origin x="0" y="0"/>
    </p:cViewPr>
  </p:notesTextViewPr>
  <p:sorterViewPr>
    <p:cViewPr>
      <p:scale>
        <a:sx n="61" d="100"/>
        <a:sy n="61" d="100"/>
      </p:scale>
      <p:origin x="0" y="-5592"/>
    </p:cViewPr>
  </p:sorterViewPr>
  <p:notesViewPr>
    <p:cSldViewPr>
      <p:cViewPr varScale="1">
        <p:scale>
          <a:sx n="83" d="100"/>
          <a:sy n="83" d="100"/>
        </p:scale>
        <p:origin x="-1992"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4317A3-09F0-4A31-8DB7-3932C2DD384B}"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AC13E9BF-D158-42AB-9DE3-B343A94F3E76}">
      <dgm:prSet/>
      <dgm:spPr/>
      <dgm:t>
        <a:bodyPr/>
        <a:lstStyle/>
        <a:p>
          <a:r>
            <a:rPr lang="en-US"/>
            <a:t>Balance</a:t>
          </a:r>
        </a:p>
      </dgm:t>
    </dgm:pt>
    <dgm:pt modelId="{128EAF2A-B339-43B9-AC2B-42B707E9CA21}" type="parTrans" cxnId="{E68A8789-00CB-4A5C-9A42-FADFE9F9C699}">
      <dgm:prSet/>
      <dgm:spPr/>
      <dgm:t>
        <a:bodyPr/>
        <a:lstStyle/>
        <a:p>
          <a:endParaRPr lang="en-US" sz="1400"/>
        </a:p>
      </dgm:t>
    </dgm:pt>
    <dgm:pt modelId="{6610C3B2-7303-4F69-AB15-ADCAA36654D9}" type="sibTrans" cxnId="{E68A8789-00CB-4A5C-9A42-FADFE9F9C699}">
      <dgm:prSet/>
      <dgm:spPr/>
      <dgm:t>
        <a:bodyPr/>
        <a:lstStyle/>
        <a:p>
          <a:endParaRPr lang="en-US"/>
        </a:p>
      </dgm:t>
    </dgm:pt>
    <dgm:pt modelId="{C9489B67-AE63-40AB-8F36-216CB73D8F37}">
      <dgm:prSet/>
      <dgm:spPr/>
      <dgm:t>
        <a:bodyPr/>
        <a:lstStyle/>
        <a:p>
          <a:r>
            <a:rPr lang="en-US" dirty="0"/>
            <a:t>Creative problem-solving uses two primary tools to find solutions: divergence and convergence. Divergence generates ideas in response to a problem, while convergence narrows them down to a shortlist. It balances these two practices and turns ideas into concrete solutions.</a:t>
          </a:r>
        </a:p>
      </dgm:t>
    </dgm:pt>
    <dgm:pt modelId="{93B634AE-3E0A-43E4-A4EF-51AC5E6A7459}" type="parTrans" cxnId="{D0A17533-5C59-4D4D-AEA5-931F367226C0}">
      <dgm:prSet/>
      <dgm:spPr/>
      <dgm:t>
        <a:bodyPr/>
        <a:lstStyle/>
        <a:p>
          <a:endParaRPr lang="en-US" sz="1400"/>
        </a:p>
      </dgm:t>
    </dgm:pt>
    <dgm:pt modelId="{BAA3ABBA-1D9B-42CF-8382-48B3F8B7BDAC}" type="sibTrans" cxnId="{D0A17533-5C59-4D4D-AEA5-931F367226C0}">
      <dgm:prSet/>
      <dgm:spPr/>
      <dgm:t>
        <a:bodyPr/>
        <a:lstStyle/>
        <a:p>
          <a:endParaRPr lang="en-US"/>
        </a:p>
      </dgm:t>
    </dgm:pt>
    <dgm:pt modelId="{52095C83-83C3-4B8A-B03D-B8E12C434DC4}">
      <dgm:prSet/>
      <dgm:spPr/>
      <dgm:t>
        <a:bodyPr/>
        <a:lstStyle/>
        <a:p>
          <a:r>
            <a:rPr lang="en-US"/>
            <a:t>Reframe</a:t>
          </a:r>
        </a:p>
      </dgm:t>
    </dgm:pt>
    <dgm:pt modelId="{47BB6503-FE78-4943-8971-D21500FDB127}" type="parTrans" cxnId="{4928BD74-0717-471E-A27A-46657927E40D}">
      <dgm:prSet/>
      <dgm:spPr/>
      <dgm:t>
        <a:bodyPr/>
        <a:lstStyle/>
        <a:p>
          <a:endParaRPr lang="en-US" sz="1400"/>
        </a:p>
      </dgm:t>
    </dgm:pt>
    <dgm:pt modelId="{546EDC1D-9A8D-4F3B-B613-F16DCFBBEFAC}" type="sibTrans" cxnId="{4928BD74-0717-471E-A27A-46657927E40D}">
      <dgm:prSet/>
      <dgm:spPr/>
      <dgm:t>
        <a:bodyPr/>
        <a:lstStyle/>
        <a:p>
          <a:endParaRPr lang="en-US"/>
        </a:p>
      </dgm:t>
    </dgm:pt>
    <dgm:pt modelId="{3DA2E287-C575-417F-B722-4E18DD460A1E}">
      <dgm:prSet/>
      <dgm:spPr/>
      <dgm:t>
        <a:bodyPr/>
        <a:lstStyle/>
        <a:p>
          <a:r>
            <a:rPr lang="en-US" dirty="0"/>
            <a:t>By framing problems as questions, you shift from focusing on obstacles to solutions. This provides the freedom to brainstorm potential ideas.</a:t>
          </a:r>
        </a:p>
      </dgm:t>
    </dgm:pt>
    <dgm:pt modelId="{E0B9FA1A-3615-4764-815D-3F7434CA326F}" type="parTrans" cxnId="{1001E148-A3ED-442A-B598-216E4C5FD2D3}">
      <dgm:prSet/>
      <dgm:spPr/>
      <dgm:t>
        <a:bodyPr/>
        <a:lstStyle/>
        <a:p>
          <a:endParaRPr lang="en-US" sz="1400"/>
        </a:p>
      </dgm:t>
    </dgm:pt>
    <dgm:pt modelId="{4D7866B1-F635-4B7F-B35F-FF2DC279DF16}" type="sibTrans" cxnId="{1001E148-A3ED-442A-B598-216E4C5FD2D3}">
      <dgm:prSet/>
      <dgm:spPr/>
      <dgm:t>
        <a:bodyPr/>
        <a:lstStyle/>
        <a:p>
          <a:endParaRPr lang="en-US"/>
        </a:p>
      </dgm:t>
    </dgm:pt>
    <dgm:pt modelId="{648BAE23-2677-4F29-8A17-810FF5E293FA}">
      <dgm:prSet/>
      <dgm:spPr/>
      <dgm:t>
        <a:bodyPr/>
        <a:lstStyle/>
        <a:p>
          <a:r>
            <a:rPr lang="en-US"/>
            <a:t>Defer</a:t>
          </a:r>
        </a:p>
      </dgm:t>
    </dgm:pt>
    <dgm:pt modelId="{8A581E35-D697-4DA6-B56B-7413DE314E1F}" type="parTrans" cxnId="{C9A28BEF-4722-45E4-B7CE-F52C65F07057}">
      <dgm:prSet/>
      <dgm:spPr/>
      <dgm:t>
        <a:bodyPr/>
        <a:lstStyle/>
        <a:p>
          <a:endParaRPr lang="en-US" sz="1400"/>
        </a:p>
      </dgm:t>
    </dgm:pt>
    <dgm:pt modelId="{ECBE5E1F-B642-4151-AF98-E5572093DCA8}" type="sibTrans" cxnId="{C9A28BEF-4722-45E4-B7CE-F52C65F07057}">
      <dgm:prSet/>
      <dgm:spPr/>
      <dgm:t>
        <a:bodyPr/>
        <a:lstStyle/>
        <a:p>
          <a:endParaRPr lang="en-US"/>
        </a:p>
      </dgm:t>
    </dgm:pt>
    <dgm:pt modelId="{AA8E0EC4-D16F-478F-B35C-8D66759ACEBF}">
      <dgm:prSet/>
      <dgm:spPr/>
      <dgm:t>
        <a:bodyPr/>
        <a:lstStyle/>
        <a:p>
          <a:r>
            <a:rPr lang="en-US" dirty="0"/>
            <a:t>Defer Judgment of Ideas.  When brainstorming, it can be natural to reject or accept ideas right away. Yet, immediate judgments interfere with the idea generation process. Even ideas that seem implausible can turn into outstanding innovations upon further exploration and development.</a:t>
          </a:r>
        </a:p>
      </dgm:t>
    </dgm:pt>
    <dgm:pt modelId="{D26E328E-7BA3-46B3-AF69-FE1B96735ECF}" type="parTrans" cxnId="{68DD00C2-7559-4B92-B971-7A86EFBC5A11}">
      <dgm:prSet/>
      <dgm:spPr/>
      <dgm:t>
        <a:bodyPr/>
        <a:lstStyle/>
        <a:p>
          <a:endParaRPr lang="en-US" sz="1400"/>
        </a:p>
      </dgm:t>
    </dgm:pt>
    <dgm:pt modelId="{99D6E2CF-C635-4FEC-B2E0-34D631B885CE}" type="sibTrans" cxnId="{68DD00C2-7559-4B92-B971-7A86EFBC5A11}">
      <dgm:prSet/>
      <dgm:spPr/>
      <dgm:t>
        <a:bodyPr/>
        <a:lstStyle/>
        <a:p>
          <a:endParaRPr lang="en-US"/>
        </a:p>
      </dgm:t>
    </dgm:pt>
    <dgm:pt modelId="{6690165B-444F-458F-8B8D-502365FD8DEF}">
      <dgm:prSet/>
      <dgm:spPr/>
      <dgm:t>
        <a:bodyPr/>
        <a:lstStyle/>
        <a:p>
          <a:r>
            <a:rPr lang="en-US"/>
            <a:t>Focus on</a:t>
          </a:r>
        </a:p>
      </dgm:t>
    </dgm:pt>
    <dgm:pt modelId="{F03CD913-9D76-4E9F-B22C-3452548F178B}" type="parTrans" cxnId="{C9B904D3-DE30-4AAC-A487-964B4C6B1D4D}">
      <dgm:prSet/>
      <dgm:spPr/>
      <dgm:t>
        <a:bodyPr/>
        <a:lstStyle/>
        <a:p>
          <a:endParaRPr lang="en-US" sz="1400"/>
        </a:p>
      </dgm:t>
    </dgm:pt>
    <dgm:pt modelId="{554BEEE5-A678-47F4-9694-B11B7EF1CD39}" type="sibTrans" cxnId="{C9B904D3-DE30-4AAC-A487-964B4C6B1D4D}">
      <dgm:prSet/>
      <dgm:spPr/>
      <dgm:t>
        <a:bodyPr/>
        <a:lstStyle/>
        <a:p>
          <a:endParaRPr lang="en-US"/>
        </a:p>
      </dgm:t>
    </dgm:pt>
    <dgm:pt modelId="{5BE5610C-B089-456C-9721-C8A6B3266056}">
      <dgm:prSet/>
      <dgm:spPr/>
      <dgm:t>
        <a:bodyPr/>
        <a:lstStyle/>
        <a:p>
          <a:r>
            <a:rPr lang="en-US" dirty="0"/>
            <a:t>Focus on "Yes, And" Instead of "No, But.  Using negative words like "no" discourages creative thinking. Instead, use positive language to build and maintain an environment that fosters the development of creative and innovative ideas.</a:t>
          </a:r>
        </a:p>
      </dgm:t>
    </dgm:pt>
    <dgm:pt modelId="{DE0F3ECE-3C05-4846-B32D-E9509290C6A4}" type="parTrans" cxnId="{9724AE25-50F8-45F0-B741-AAD43607D6DB}">
      <dgm:prSet/>
      <dgm:spPr/>
      <dgm:t>
        <a:bodyPr/>
        <a:lstStyle/>
        <a:p>
          <a:endParaRPr lang="en-US" sz="1400"/>
        </a:p>
      </dgm:t>
    </dgm:pt>
    <dgm:pt modelId="{0E7C2D22-04BB-4789-B758-8935C9BC192C}" type="sibTrans" cxnId="{9724AE25-50F8-45F0-B741-AAD43607D6DB}">
      <dgm:prSet/>
      <dgm:spPr/>
      <dgm:t>
        <a:bodyPr/>
        <a:lstStyle/>
        <a:p>
          <a:endParaRPr lang="en-US"/>
        </a:p>
      </dgm:t>
    </dgm:pt>
    <dgm:pt modelId="{82CF1730-761F-9241-A5FA-285B093184E7}" type="pres">
      <dgm:prSet presAssocID="{7A4317A3-09F0-4A31-8DB7-3932C2DD384B}" presName="linear" presStyleCnt="0">
        <dgm:presLayoutVars>
          <dgm:animLvl val="lvl"/>
          <dgm:resizeHandles val="exact"/>
        </dgm:presLayoutVars>
      </dgm:prSet>
      <dgm:spPr/>
    </dgm:pt>
    <dgm:pt modelId="{839FC27B-0835-EA4D-9DFB-A03F6C553EA9}" type="pres">
      <dgm:prSet presAssocID="{AC13E9BF-D158-42AB-9DE3-B343A94F3E76}" presName="parentText" presStyleLbl="node1" presStyleIdx="0" presStyleCnt="4">
        <dgm:presLayoutVars>
          <dgm:chMax val="0"/>
          <dgm:bulletEnabled val="1"/>
        </dgm:presLayoutVars>
      </dgm:prSet>
      <dgm:spPr/>
    </dgm:pt>
    <dgm:pt modelId="{92CE3066-2141-3B48-9E5A-A7F70E3D34B9}" type="pres">
      <dgm:prSet presAssocID="{AC13E9BF-D158-42AB-9DE3-B343A94F3E76}" presName="childText" presStyleLbl="revTx" presStyleIdx="0" presStyleCnt="4">
        <dgm:presLayoutVars>
          <dgm:bulletEnabled val="1"/>
        </dgm:presLayoutVars>
      </dgm:prSet>
      <dgm:spPr/>
    </dgm:pt>
    <dgm:pt modelId="{EF5EEC9E-6E89-B44B-82A7-FB7D937F119A}" type="pres">
      <dgm:prSet presAssocID="{52095C83-83C3-4B8A-B03D-B8E12C434DC4}" presName="parentText" presStyleLbl="node1" presStyleIdx="1" presStyleCnt="4">
        <dgm:presLayoutVars>
          <dgm:chMax val="0"/>
          <dgm:bulletEnabled val="1"/>
        </dgm:presLayoutVars>
      </dgm:prSet>
      <dgm:spPr/>
    </dgm:pt>
    <dgm:pt modelId="{2DABFFDD-C8AA-054D-9F50-3A619375AE5D}" type="pres">
      <dgm:prSet presAssocID="{52095C83-83C3-4B8A-B03D-B8E12C434DC4}" presName="childText" presStyleLbl="revTx" presStyleIdx="1" presStyleCnt="4">
        <dgm:presLayoutVars>
          <dgm:bulletEnabled val="1"/>
        </dgm:presLayoutVars>
      </dgm:prSet>
      <dgm:spPr/>
    </dgm:pt>
    <dgm:pt modelId="{50DBBF35-30B4-4741-B6CF-1C057F716A5A}" type="pres">
      <dgm:prSet presAssocID="{648BAE23-2677-4F29-8A17-810FF5E293FA}" presName="parentText" presStyleLbl="node1" presStyleIdx="2" presStyleCnt="4">
        <dgm:presLayoutVars>
          <dgm:chMax val="0"/>
          <dgm:bulletEnabled val="1"/>
        </dgm:presLayoutVars>
      </dgm:prSet>
      <dgm:spPr/>
    </dgm:pt>
    <dgm:pt modelId="{93CB6A84-1F65-284C-975D-88A50AFCD5CD}" type="pres">
      <dgm:prSet presAssocID="{648BAE23-2677-4F29-8A17-810FF5E293FA}" presName="childText" presStyleLbl="revTx" presStyleIdx="2" presStyleCnt="4">
        <dgm:presLayoutVars>
          <dgm:bulletEnabled val="1"/>
        </dgm:presLayoutVars>
      </dgm:prSet>
      <dgm:spPr/>
    </dgm:pt>
    <dgm:pt modelId="{9A6A2E69-7B85-814D-B563-CF62A84E2535}" type="pres">
      <dgm:prSet presAssocID="{6690165B-444F-458F-8B8D-502365FD8DEF}" presName="parentText" presStyleLbl="node1" presStyleIdx="3" presStyleCnt="4">
        <dgm:presLayoutVars>
          <dgm:chMax val="0"/>
          <dgm:bulletEnabled val="1"/>
        </dgm:presLayoutVars>
      </dgm:prSet>
      <dgm:spPr/>
    </dgm:pt>
    <dgm:pt modelId="{AF7D51A1-6385-C24A-82E2-C30F32FF372E}" type="pres">
      <dgm:prSet presAssocID="{6690165B-444F-458F-8B8D-502365FD8DEF}" presName="childText" presStyleLbl="revTx" presStyleIdx="3" presStyleCnt="4">
        <dgm:presLayoutVars>
          <dgm:bulletEnabled val="1"/>
        </dgm:presLayoutVars>
      </dgm:prSet>
      <dgm:spPr/>
    </dgm:pt>
  </dgm:ptLst>
  <dgm:cxnLst>
    <dgm:cxn modelId="{9724AE25-50F8-45F0-B741-AAD43607D6DB}" srcId="{6690165B-444F-458F-8B8D-502365FD8DEF}" destId="{5BE5610C-B089-456C-9721-C8A6B3266056}" srcOrd="0" destOrd="0" parTransId="{DE0F3ECE-3C05-4846-B32D-E9509290C6A4}" sibTransId="{0E7C2D22-04BB-4789-B758-8935C9BC192C}"/>
    <dgm:cxn modelId="{0349E22B-8005-2D47-B0B9-B37DD902FE73}" type="presOf" srcId="{3DA2E287-C575-417F-B722-4E18DD460A1E}" destId="{2DABFFDD-C8AA-054D-9F50-3A619375AE5D}" srcOrd="0" destOrd="0" presId="urn:microsoft.com/office/officeart/2005/8/layout/vList2"/>
    <dgm:cxn modelId="{D0A17533-5C59-4D4D-AEA5-931F367226C0}" srcId="{AC13E9BF-D158-42AB-9DE3-B343A94F3E76}" destId="{C9489B67-AE63-40AB-8F36-216CB73D8F37}" srcOrd="0" destOrd="0" parTransId="{93B634AE-3E0A-43E4-A4EF-51AC5E6A7459}" sibTransId="{BAA3ABBA-1D9B-42CF-8382-48B3F8B7BDAC}"/>
    <dgm:cxn modelId="{ADCC863E-C4CD-B949-ACD6-90C4E0AE7207}" type="presOf" srcId="{7A4317A3-09F0-4A31-8DB7-3932C2DD384B}" destId="{82CF1730-761F-9241-A5FA-285B093184E7}" srcOrd="0" destOrd="0" presId="urn:microsoft.com/office/officeart/2005/8/layout/vList2"/>
    <dgm:cxn modelId="{1001E148-A3ED-442A-B598-216E4C5FD2D3}" srcId="{52095C83-83C3-4B8A-B03D-B8E12C434DC4}" destId="{3DA2E287-C575-417F-B722-4E18DD460A1E}" srcOrd="0" destOrd="0" parTransId="{E0B9FA1A-3615-4764-815D-3F7434CA326F}" sibTransId="{4D7866B1-F635-4B7F-B35F-FF2DC279DF16}"/>
    <dgm:cxn modelId="{4928BD74-0717-471E-A27A-46657927E40D}" srcId="{7A4317A3-09F0-4A31-8DB7-3932C2DD384B}" destId="{52095C83-83C3-4B8A-B03D-B8E12C434DC4}" srcOrd="1" destOrd="0" parTransId="{47BB6503-FE78-4943-8971-D21500FDB127}" sibTransId="{546EDC1D-9A8D-4F3B-B613-F16DCFBBEFAC}"/>
    <dgm:cxn modelId="{385B4D58-46FB-9F4E-847A-B0958AF17495}" type="presOf" srcId="{6690165B-444F-458F-8B8D-502365FD8DEF}" destId="{9A6A2E69-7B85-814D-B563-CF62A84E2535}" srcOrd="0" destOrd="0" presId="urn:microsoft.com/office/officeart/2005/8/layout/vList2"/>
    <dgm:cxn modelId="{E68A8789-00CB-4A5C-9A42-FADFE9F9C699}" srcId="{7A4317A3-09F0-4A31-8DB7-3932C2DD384B}" destId="{AC13E9BF-D158-42AB-9DE3-B343A94F3E76}" srcOrd="0" destOrd="0" parTransId="{128EAF2A-B339-43B9-AC2B-42B707E9CA21}" sibTransId="{6610C3B2-7303-4F69-AB15-ADCAA36654D9}"/>
    <dgm:cxn modelId="{D8B8088E-2EB2-324D-865D-5CF98F9BDBCF}" type="presOf" srcId="{5BE5610C-B089-456C-9721-C8A6B3266056}" destId="{AF7D51A1-6385-C24A-82E2-C30F32FF372E}" srcOrd="0" destOrd="0" presId="urn:microsoft.com/office/officeart/2005/8/layout/vList2"/>
    <dgm:cxn modelId="{EA7AB68F-58A1-F648-A771-8820BE548AB0}" type="presOf" srcId="{648BAE23-2677-4F29-8A17-810FF5E293FA}" destId="{50DBBF35-30B4-4741-B6CF-1C057F716A5A}" srcOrd="0" destOrd="0" presId="urn:microsoft.com/office/officeart/2005/8/layout/vList2"/>
    <dgm:cxn modelId="{F19473A1-0F0A-4E4E-9EAA-5DEFC21E7C7B}" type="presOf" srcId="{C9489B67-AE63-40AB-8F36-216CB73D8F37}" destId="{92CE3066-2141-3B48-9E5A-A7F70E3D34B9}" srcOrd="0" destOrd="0" presId="urn:microsoft.com/office/officeart/2005/8/layout/vList2"/>
    <dgm:cxn modelId="{68DD00C2-7559-4B92-B971-7A86EFBC5A11}" srcId="{648BAE23-2677-4F29-8A17-810FF5E293FA}" destId="{AA8E0EC4-D16F-478F-B35C-8D66759ACEBF}" srcOrd="0" destOrd="0" parTransId="{D26E328E-7BA3-46B3-AF69-FE1B96735ECF}" sibTransId="{99D6E2CF-C635-4FEC-B2E0-34D631B885CE}"/>
    <dgm:cxn modelId="{F9B1ABCA-05EB-B44A-BC61-73FAD54254A0}" type="presOf" srcId="{52095C83-83C3-4B8A-B03D-B8E12C434DC4}" destId="{EF5EEC9E-6E89-B44B-82A7-FB7D937F119A}" srcOrd="0" destOrd="0" presId="urn:microsoft.com/office/officeart/2005/8/layout/vList2"/>
    <dgm:cxn modelId="{D829CECD-9554-D643-8890-89D171AC024D}" type="presOf" srcId="{AC13E9BF-D158-42AB-9DE3-B343A94F3E76}" destId="{839FC27B-0835-EA4D-9DFB-A03F6C553EA9}" srcOrd="0" destOrd="0" presId="urn:microsoft.com/office/officeart/2005/8/layout/vList2"/>
    <dgm:cxn modelId="{C9B904D3-DE30-4AAC-A487-964B4C6B1D4D}" srcId="{7A4317A3-09F0-4A31-8DB7-3932C2DD384B}" destId="{6690165B-444F-458F-8B8D-502365FD8DEF}" srcOrd="3" destOrd="0" parTransId="{F03CD913-9D76-4E9F-B22C-3452548F178B}" sibTransId="{554BEEE5-A678-47F4-9694-B11B7EF1CD39}"/>
    <dgm:cxn modelId="{C9A28BEF-4722-45E4-B7CE-F52C65F07057}" srcId="{7A4317A3-09F0-4A31-8DB7-3932C2DD384B}" destId="{648BAE23-2677-4F29-8A17-810FF5E293FA}" srcOrd="2" destOrd="0" parTransId="{8A581E35-D697-4DA6-B56B-7413DE314E1F}" sibTransId="{ECBE5E1F-B642-4151-AF98-E5572093DCA8}"/>
    <dgm:cxn modelId="{7E2A3EF1-1121-2944-B0FA-84B3EF98DD63}" type="presOf" srcId="{AA8E0EC4-D16F-478F-B35C-8D66759ACEBF}" destId="{93CB6A84-1F65-284C-975D-88A50AFCD5CD}" srcOrd="0" destOrd="0" presId="urn:microsoft.com/office/officeart/2005/8/layout/vList2"/>
    <dgm:cxn modelId="{577BAD7E-0084-0B48-A4D0-C822ED1E0BA2}" type="presParOf" srcId="{82CF1730-761F-9241-A5FA-285B093184E7}" destId="{839FC27B-0835-EA4D-9DFB-A03F6C553EA9}" srcOrd="0" destOrd="0" presId="urn:microsoft.com/office/officeart/2005/8/layout/vList2"/>
    <dgm:cxn modelId="{EEF25744-76B4-5546-96C8-840540E058F3}" type="presParOf" srcId="{82CF1730-761F-9241-A5FA-285B093184E7}" destId="{92CE3066-2141-3B48-9E5A-A7F70E3D34B9}" srcOrd="1" destOrd="0" presId="urn:microsoft.com/office/officeart/2005/8/layout/vList2"/>
    <dgm:cxn modelId="{38D59BA4-966C-5349-BA8C-38DCE263CFD8}" type="presParOf" srcId="{82CF1730-761F-9241-A5FA-285B093184E7}" destId="{EF5EEC9E-6E89-B44B-82A7-FB7D937F119A}" srcOrd="2" destOrd="0" presId="urn:microsoft.com/office/officeart/2005/8/layout/vList2"/>
    <dgm:cxn modelId="{780790C1-D862-1D4D-AB62-D3B0F7737711}" type="presParOf" srcId="{82CF1730-761F-9241-A5FA-285B093184E7}" destId="{2DABFFDD-C8AA-054D-9F50-3A619375AE5D}" srcOrd="3" destOrd="0" presId="urn:microsoft.com/office/officeart/2005/8/layout/vList2"/>
    <dgm:cxn modelId="{1FD71212-EDE8-8647-9BA2-CA34182ACFA5}" type="presParOf" srcId="{82CF1730-761F-9241-A5FA-285B093184E7}" destId="{50DBBF35-30B4-4741-B6CF-1C057F716A5A}" srcOrd="4" destOrd="0" presId="urn:microsoft.com/office/officeart/2005/8/layout/vList2"/>
    <dgm:cxn modelId="{35191102-2B05-CD49-9A1A-0876A1FB929C}" type="presParOf" srcId="{82CF1730-761F-9241-A5FA-285B093184E7}" destId="{93CB6A84-1F65-284C-975D-88A50AFCD5CD}" srcOrd="5" destOrd="0" presId="urn:microsoft.com/office/officeart/2005/8/layout/vList2"/>
    <dgm:cxn modelId="{C98A1399-C9A6-7A46-8CCB-B0600881ABBB}" type="presParOf" srcId="{82CF1730-761F-9241-A5FA-285B093184E7}" destId="{9A6A2E69-7B85-814D-B563-CF62A84E2535}" srcOrd="6" destOrd="0" presId="urn:microsoft.com/office/officeart/2005/8/layout/vList2"/>
    <dgm:cxn modelId="{306AADEA-D7B4-244F-8BB1-6D2743F14FF3}" type="presParOf" srcId="{82CF1730-761F-9241-A5FA-285B093184E7}" destId="{AF7D51A1-6385-C24A-82E2-C30F32FF372E}"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8C6A56-3780-44BF-B986-73C2D4307F3D}"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68C7A9CD-306E-4175-8F16-37BE60880EB0}">
      <dgm:prSet/>
      <dgm:spPr/>
      <dgm:t>
        <a:bodyPr/>
        <a:lstStyle/>
        <a:p>
          <a:pPr>
            <a:defRPr cap="all"/>
          </a:pPr>
          <a:r>
            <a:rPr lang="en-GB"/>
            <a:t>Empathy</a:t>
          </a:r>
          <a:endParaRPr lang="en-US"/>
        </a:p>
      </dgm:t>
    </dgm:pt>
    <dgm:pt modelId="{2321F41B-DE0F-421C-9A6D-344C4B5E2B6A}" type="parTrans" cxnId="{0E0F44DB-16A2-4BA5-BF2D-B47666A0AE3B}">
      <dgm:prSet/>
      <dgm:spPr/>
      <dgm:t>
        <a:bodyPr/>
        <a:lstStyle/>
        <a:p>
          <a:endParaRPr lang="en-US"/>
        </a:p>
      </dgm:t>
    </dgm:pt>
    <dgm:pt modelId="{1ED9F5C4-CBB2-4F48-B916-A449239EEFBF}" type="sibTrans" cxnId="{0E0F44DB-16A2-4BA5-BF2D-B47666A0AE3B}">
      <dgm:prSet/>
      <dgm:spPr/>
      <dgm:t>
        <a:bodyPr/>
        <a:lstStyle/>
        <a:p>
          <a:endParaRPr lang="en-US"/>
        </a:p>
      </dgm:t>
    </dgm:pt>
    <dgm:pt modelId="{BE2572DD-2430-4DB0-85EB-DF7212845EC6}">
      <dgm:prSet/>
      <dgm:spPr/>
      <dgm:t>
        <a:bodyPr/>
        <a:lstStyle/>
        <a:p>
          <a:pPr>
            <a:defRPr cap="all"/>
          </a:pPr>
          <a:r>
            <a:rPr lang="en-GB"/>
            <a:t>Clarify</a:t>
          </a:r>
          <a:endParaRPr lang="en-US"/>
        </a:p>
      </dgm:t>
    </dgm:pt>
    <dgm:pt modelId="{6D3CFE3A-FCEE-4DB6-BA16-F68F23003FC4}" type="parTrans" cxnId="{789B19BD-0459-4291-9572-4F492E5BCD58}">
      <dgm:prSet/>
      <dgm:spPr/>
      <dgm:t>
        <a:bodyPr/>
        <a:lstStyle/>
        <a:p>
          <a:endParaRPr lang="en-US"/>
        </a:p>
      </dgm:t>
    </dgm:pt>
    <dgm:pt modelId="{F2DADAE6-B31C-44BA-9F93-916A29CC7320}" type="sibTrans" cxnId="{789B19BD-0459-4291-9572-4F492E5BCD58}">
      <dgm:prSet/>
      <dgm:spPr/>
      <dgm:t>
        <a:bodyPr/>
        <a:lstStyle/>
        <a:p>
          <a:endParaRPr lang="en-US"/>
        </a:p>
      </dgm:t>
    </dgm:pt>
    <dgm:pt modelId="{65CE107C-1919-455B-BE8C-891AF1544404}">
      <dgm:prSet/>
      <dgm:spPr/>
      <dgm:t>
        <a:bodyPr/>
        <a:lstStyle/>
        <a:p>
          <a:pPr>
            <a:defRPr cap="all"/>
          </a:pPr>
          <a:r>
            <a:rPr lang="en-GB"/>
            <a:t>Define</a:t>
          </a:r>
          <a:endParaRPr lang="en-US"/>
        </a:p>
      </dgm:t>
    </dgm:pt>
    <dgm:pt modelId="{C3CAF294-62DA-4BDB-B4F1-3B70D0D5A066}" type="parTrans" cxnId="{C64F695F-6124-4ECD-B587-6A2F5E9CB08B}">
      <dgm:prSet/>
      <dgm:spPr/>
      <dgm:t>
        <a:bodyPr/>
        <a:lstStyle/>
        <a:p>
          <a:endParaRPr lang="en-US"/>
        </a:p>
      </dgm:t>
    </dgm:pt>
    <dgm:pt modelId="{9AE6D9CC-F1FA-4C52-AB69-DA8C009ABD65}" type="sibTrans" cxnId="{C64F695F-6124-4ECD-B587-6A2F5E9CB08B}">
      <dgm:prSet/>
      <dgm:spPr/>
      <dgm:t>
        <a:bodyPr/>
        <a:lstStyle/>
        <a:p>
          <a:endParaRPr lang="en-US"/>
        </a:p>
      </dgm:t>
    </dgm:pt>
    <dgm:pt modelId="{C818476E-3CE3-431C-96A8-1EB7BC60A9F1}" type="pres">
      <dgm:prSet presAssocID="{BD8C6A56-3780-44BF-B986-73C2D4307F3D}" presName="root" presStyleCnt="0">
        <dgm:presLayoutVars>
          <dgm:dir/>
          <dgm:resizeHandles val="exact"/>
        </dgm:presLayoutVars>
      </dgm:prSet>
      <dgm:spPr/>
    </dgm:pt>
    <dgm:pt modelId="{0F34DB09-A91F-4C0B-B25D-4DBCA711D1C3}" type="pres">
      <dgm:prSet presAssocID="{68C7A9CD-306E-4175-8F16-37BE60880EB0}" presName="compNode" presStyleCnt="0"/>
      <dgm:spPr/>
    </dgm:pt>
    <dgm:pt modelId="{44C520F4-22E0-4DE9-B73F-275DEF46D3B9}" type="pres">
      <dgm:prSet presAssocID="{68C7A9CD-306E-4175-8F16-37BE60880EB0}" presName="iconBgRect" presStyleLbl="bgShp" presStyleIdx="0" presStyleCnt="3"/>
      <dgm:spPr/>
    </dgm:pt>
    <dgm:pt modelId="{B84286F5-B319-42C8-9DC8-4792451CAF8C}" type="pres">
      <dgm:prSet presAssocID="{68C7A9CD-306E-4175-8F16-37BE60880EB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a:ext>
      </dgm:extLst>
    </dgm:pt>
    <dgm:pt modelId="{2BDEE864-18B5-405F-9A72-78F165F2FAEF}" type="pres">
      <dgm:prSet presAssocID="{68C7A9CD-306E-4175-8F16-37BE60880EB0}" presName="spaceRect" presStyleCnt="0"/>
      <dgm:spPr/>
    </dgm:pt>
    <dgm:pt modelId="{C6C5D348-2600-4E90-BE44-A458F550C035}" type="pres">
      <dgm:prSet presAssocID="{68C7A9CD-306E-4175-8F16-37BE60880EB0}" presName="textRect" presStyleLbl="revTx" presStyleIdx="0" presStyleCnt="3">
        <dgm:presLayoutVars>
          <dgm:chMax val="1"/>
          <dgm:chPref val="1"/>
        </dgm:presLayoutVars>
      </dgm:prSet>
      <dgm:spPr/>
    </dgm:pt>
    <dgm:pt modelId="{F3E89A51-67ED-4589-84C2-AB604765A411}" type="pres">
      <dgm:prSet presAssocID="{1ED9F5C4-CBB2-4F48-B916-A449239EEFBF}" presName="sibTrans" presStyleCnt="0"/>
      <dgm:spPr/>
    </dgm:pt>
    <dgm:pt modelId="{99C15D24-C23A-47FF-92DF-A65A72202A5E}" type="pres">
      <dgm:prSet presAssocID="{BE2572DD-2430-4DB0-85EB-DF7212845EC6}" presName="compNode" presStyleCnt="0"/>
      <dgm:spPr/>
    </dgm:pt>
    <dgm:pt modelId="{D5A4586E-E99D-485E-B14E-7617EECC5E6F}" type="pres">
      <dgm:prSet presAssocID="{BE2572DD-2430-4DB0-85EB-DF7212845EC6}" presName="iconBgRect" presStyleLbl="bgShp" presStyleIdx="1" presStyleCnt="3"/>
      <dgm:spPr/>
    </dgm:pt>
    <dgm:pt modelId="{59D245E5-C975-4290-A45E-24A33D0D32A6}" type="pres">
      <dgm:prSet presAssocID="{BE2572DD-2430-4DB0-85EB-DF7212845EC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01539AC-E06A-4AA6-9B79-ABCEAD29155B}" type="pres">
      <dgm:prSet presAssocID="{BE2572DD-2430-4DB0-85EB-DF7212845EC6}" presName="spaceRect" presStyleCnt="0"/>
      <dgm:spPr/>
    </dgm:pt>
    <dgm:pt modelId="{992E4D12-8DBD-472A-8D2F-67221C3F0F5F}" type="pres">
      <dgm:prSet presAssocID="{BE2572DD-2430-4DB0-85EB-DF7212845EC6}" presName="textRect" presStyleLbl="revTx" presStyleIdx="1" presStyleCnt="3">
        <dgm:presLayoutVars>
          <dgm:chMax val="1"/>
          <dgm:chPref val="1"/>
        </dgm:presLayoutVars>
      </dgm:prSet>
      <dgm:spPr/>
    </dgm:pt>
    <dgm:pt modelId="{4F3B8DFF-B100-48CE-9538-45027DED36D3}" type="pres">
      <dgm:prSet presAssocID="{F2DADAE6-B31C-44BA-9F93-916A29CC7320}" presName="sibTrans" presStyleCnt="0"/>
      <dgm:spPr/>
    </dgm:pt>
    <dgm:pt modelId="{CA644DC8-73CB-4BF6-BAD1-56498D9F2B00}" type="pres">
      <dgm:prSet presAssocID="{65CE107C-1919-455B-BE8C-891AF1544404}" presName="compNode" presStyleCnt="0"/>
      <dgm:spPr/>
    </dgm:pt>
    <dgm:pt modelId="{55E26F3C-A960-4CBD-924E-CA1622704BF6}" type="pres">
      <dgm:prSet presAssocID="{65CE107C-1919-455B-BE8C-891AF1544404}" presName="iconBgRect" presStyleLbl="bgShp" presStyleIdx="2" presStyleCnt="3"/>
      <dgm:spPr/>
    </dgm:pt>
    <dgm:pt modelId="{DE9841E5-86DA-4B2C-9643-444581D1409D}" type="pres">
      <dgm:prSet presAssocID="{65CE107C-1919-455B-BE8C-891AF154440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02707114-C6FD-41E0-8907-35B811CEBA0B}" type="pres">
      <dgm:prSet presAssocID="{65CE107C-1919-455B-BE8C-891AF1544404}" presName="spaceRect" presStyleCnt="0"/>
      <dgm:spPr/>
    </dgm:pt>
    <dgm:pt modelId="{71C28B22-B8AC-4B84-BC76-AE93CAD44BFC}" type="pres">
      <dgm:prSet presAssocID="{65CE107C-1919-455B-BE8C-891AF1544404}" presName="textRect" presStyleLbl="revTx" presStyleIdx="2" presStyleCnt="3">
        <dgm:presLayoutVars>
          <dgm:chMax val="1"/>
          <dgm:chPref val="1"/>
        </dgm:presLayoutVars>
      </dgm:prSet>
      <dgm:spPr/>
    </dgm:pt>
  </dgm:ptLst>
  <dgm:cxnLst>
    <dgm:cxn modelId="{C64F695F-6124-4ECD-B587-6A2F5E9CB08B}" srcId="{BD8C6A56-3780-44BF-B986-73C2D4307F3D}" destId="{65CE107C-1919-455B-BE8C-891AF1544404}" srcOrd="2" destOrd="0" parTransId="{C3CAF294-62DA-4BDB-B4F1-3B70D0D5A066}" sibTransId="{9AE6D9CC-F1FA-4C52-AB69-DA8C009ABD65}"/>
    <dgm:cxn modelId="{1B649750-E620-4607-9B62-9F40B55E80F5}" type="presOf" srcId="{BD8C6A56-3780-44BF-B986-73C2D4307F3D}" destId="{C818476E-3CE3-431C-96A8-1EB7BC60A9F1}" srcOrd="0" destOrd="0" presId="urn:microsoft.com/office/officeart/2018/5/layout/IconCircleLabelList"/>
    <dgm:cxn modelId="{EB58189D-D3BA-4351-A86B-3E8F7D2B8769}" type="presOf" srcId="{65CE107C-1919-455B-BE8C-891AF1544404}" destId="{71C28B22-B8AC-4B84-BC76-AE93CAD44BFC}" srcOrd="0" destOrd="0" presId="urn:microsoft.com/office/officeart/2018/5/layout/IconCircleLabelList"/>
    <dgm:cxn modelId="{789B19BD-0459-4291-9572-4F492E5BCD58}" srcId="{BD8C6A56-3780-44BF-B986-73C2D4307F3D}" destId="{BE2572DD-2430-4DB0-85EB-DF7212845EC6}" srcOrd="1" destOrd="0" parTransId="{6D3CFE3A-FCEE-4DB6-BA16-F68F23003FC4}" sibTransId="{F2DADAE6-B31C-44BA-9F93-916A29CC7320}"/>
    <dgm:cxn modelId="{D170C7D9-803D-46E4-9DB3-FBCB52D2F9E7}" type="presOf" srcId="{BE2572DD-2430-4DB0-85EB-DF7212845EC6}" destId="{992E4D12-8DBD-472A-8D2F-67221C3F0F5F}" srcOrd="0" destOrd="0" presId="urn:microsoft.com/office/officeart/2018/5/layout/IconCircleLabelList"/>
    <dgm:cxn modelId="{0E0F44DB-16A2-4BA5-BF2D-B47666A0AE3B}" srcId="{BD8C6A56-3780-44BF-B986-73C2D4307F3D}" destId="{68C7A9CD-306E-4175-8F16-37BE60880EB0}" srcOrd="0" destOrd="0" parTransId="{2321F41B-DE0F-421C-9A6D-344C4B5E2B6A}" sibTransId="{1ED9F5C4-CBB2-4F48-B916-A449239EEFBF}"/>
    <dgm:cxn modelId="{0CDB61E7-7CB4-40D2-825A-966032A0583B}" type="presOf" srcId="{68C7A9CD-306E-4175-8F16-37BE60880EB0}" destId="{C6C5D348-2600-4E90-BE44-A458F550C035}" srcOrd="0" destOrd="0" presId="urn:microsoft.com/office/officeart/2018/5/layout/IconCircleLabelList"/>
    <dgm:cxn modelId="{6D38146D-0691-4845-A0EB-DED67F33FA8C}" type="presParOf" srcId="{C818476E-3CE3-431C-96A8-1EB7BC60A9F1}" destId="{0F34DB09-A91F-4C0B-B25D-4DBCA711D1C3}" srcOrd="0" destOrd="0" presId="urn:microsoft.com/office/officeart/2018/5/layout/IconCircleLabelList"/>
    <dgm:cxn modelId="{F9937FB6-69C3-40C0-93A2-FCFFA772F0FD}" type="presParOf" srcId="{0F34DB09-A91F-4C0B-B25D-4DBCA711D1C3}" destId="{44C520F4-22E0-4DE9-B73F-275DEF46D3B9}" srcOrd="0" destOrd="0" presId="urn:microsoft.com/office/officeart/2018/5/layout/IconCircleLabelList"/>
    <dgm:cxn modelId="{00B85AB3-79F3-40AE-95E8-9B9BA591718F}" type="presParOf" srcId="{0F34DB09-A91F-4C0B-B25D-4DBCA711D1C3}" destId="{B84286F5-B319-42C8-9DC8-4792451CAF8C}" srcOrd="1" destOrd="0" presId="urn:microsoft.com/office/officeart/2018/5/layout/IconCircleLabelList"/>
    <dgm:cxn modelId="{FA0E6C6D-1F98-402E-B69B-4EE12D1BEFB8}" type="presParOf" srcId="{0F34DB09-A91F-4C0B-B25D-4DBCA711D1C3}" destId="{2BDEE864-18B5-405F-9A72-78F165F2FAEF}" srcOrd="2" destOrd="0" presId="urn:microsoft.com/office/officeart/2018/5/layout/IconCircleLabelList"/>
    <dgm:cxn modelId="{93E6F201-950C-44AA-A80E-F849E0C891BC}" type="presParOf" srcId="{0F34DB09-A91F-4C0B-B25D-4DBCA711D1C3}" destId="{C6C5D348-2600-4E90-BE44-A458F550C035}" srcOrd="3" destOrd="0" presId="urn:microsoft.com/office/officeart/2018/5/layout/IconCircleLabelList"/>
    <dgm:cxn modelId="{84968584-9FA7-4492-A561-F171FC5D1C69}" type="presParOf" srcId="{C818476E-3CE3-431C-96A8-1EB7BC60A9F1}" destId="{F3E89A51-67ED-4589-84C2-AB604765A411}" srcOrd="1" destOrd="0" presId="urn:microsoft.com/office/officeart/2018/5/layout/IconCircleLabelList"/>
    <dgm:cxn modelId="{9DD01D88-D387-419E-9487-06E664FF7AFF}" type="presParOf" srcId="{C818476E-3CE3-431C-96A8-1EB7BC60A9F1}" destId="{99C15D24-C23A-47FF-92DF-A65A72202A5E}" srcOrd="2" destOrd="0" presId="urn:microsoft.com/office/officeart/2018/5/layout/IconCircleLabelList"/>
    <dgm:cxn modelId="{DB360619-CD62-4FFB-824C-FDA3C13172F7}" type="presParOf" srcId="{99C15D24-C23A-47FF-92DF-A65A72202A5E}" destId="{D5A4586E-E99D-485E-B14E-7617EECC5E6F}" srcOrd="0" destOrd="0" presId="urn:microsoft.com/office/officeart/2018/5/layout/IconCircleLabelList"/>
    <dgm:cxn modelId="{07FAA16A-C82F-4F47-8E9C-50C9CFBC5B79}" type="presParOf" srcId="{99C15D24-C23A-47FF-92DF-A65A72202A5E}" destId="{59D245E5-C975-4290-A45E-24A33D0D32A6}" srcOrd="1" destOrd="0" presId="urn:microsoft.com/office/officeart/2018/5/layout/IconCircleLabelList"/>
    <dgm:cxn modelId="{FA78C60D-09AE-4993-80F8-2188870742D3}" type="presParOf" srcId="{99C15D24-C23A-47FF-92DF-A65A72202A5E}" destId="{101539AC-E06A-4AA6-9B79-ABCEAD29155B}" srcOrd="2" destOrd="0" presId="urn:microsoft.com/office/officeart/2018/5/layout/IconCircleLabelList"/>
    <dgm:cxn modelId="{FE2E0E0E-5DBF-43ED-9344-3605BDC4D46D}" type="presParOf" srcId="{99C15D24-C23A-47FF-92DF-A65A72202A5E}" destId="{992E4D12-8DBD-472A-8D2F-67221C3F0F5F}" srcOrd="3" destOrd="0" presId="urn:microsoft.com/office/officeart/2018/5/layout/IconCircleLabelList"/>
    <dgm:cxn modelId="{07E4A51F-40F8-4AEB-BD71-CE2736F7DF3D}" type="presParOf" srcId="{C818476E-3CE3-431C-96A8-1EB7BC60A9F1}" destId="{4F3B8DFF-B100-48CE-9538-45027DED36D3}" srcOrd="3" destOrd="0" presId="urn:microsoft.com/office/officeart/2018/5/layout/IconCircleLabelList"/>
    <dgm:cxn modelId="{EAA19829-DD0C-4A10-808D-4FD604405E16}" type="presParOf" srcId="{C818476E-3CE3-431C-96A8-1EB7BC60A9F1}" destId="{CA644DC8-73CB-4BF6-BAD1-56498D9F2B00}" srcOrd="4" destOrd="0" presId="urn:microsoft.com/office/officeart/2018/5/layout/IconCircleLabelList"/>
    <dgm:cxn modelId="{7605EC18-897C-4557-9A1B-A1B8C4A23E01}" type="presParOf" srcId="{CA644DC8-73CB-4BF6-BAD1-56498D9F2B00}" destId="{55E26F3C-A960-4CBD-924E-CA1622704BF6}" srcOrd="0" destOrd="0" presId="urn:microsoft.com/office/officeart/2018/5/layout/IconCircleLabelList"/>
    <dgm:cxn modelId="{D9A7CF4A-397C-4D21-A458-64DA5096D853}" type="presParOf" srcId="{CA644DC8-73CB-4BF6-BAD1-56498D9F2B00}" destId="{DE9841E5-86DA-4B2C-9643-444581D1409D}" srcOrd="1" destOrd="0" presId="urn:microsoft.com/office/officeart/2018/5/layout/IconCircleLabelList"/>
    <dgm:cxn modelId="{4717465C-FD73-4FB4-9CDD-39E62F6B3D6C}" type="presParOf" srcId="{CA644DC8-73CB-4BF6-BAD1-56498D9F2B00}" destId="{02707114-C6FD-41E0-8907-35B811CEBA0B}" srcOrd="2" destOrd="0" presId="urn:microsoft.com/office/officeart/2018/5/layout/IconCircleLabelList"/>
    <dgm:cxn modelId="{48D5013F-DE26-40FD-883A-DB04180352B0}" type="presParOf" srcId="{CA644DC8-73CB-4BF6-BAD1-56498D9F2B00}" destId="{71C28B22-B8AC-4B84-BC76-AE93CAD44BF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3992F6-F906-48DA-A234-F02CE5E9F64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839629A-EC62-41AF-A2D1-BA4B892318C4}">
      <dgm:prSet custT="1"/>
      <dgm:spPr/>
      <dgm:t>
        <a:bodyPr/>
        <a:lstStyle/>
        <a:p>
          <a:r>
            <a:rPr lang="en-GB" sz="1200" dirty="0"/>
            <a:t>Brainstorming – Build good ideas from each other’s wild ideas.</a:t>
          </a:r>
          <a:endParaRPr lang="en-US" sz="1200" dirty="0"/>
        </a:p>
      </dgm:t>
    </dgm:pt>
    <dgm:pt modelId="{8FDB5230-6A36-4DE8-A678-E7963DE2F7B4}" type="parTrans" cxnId="{7469F050-92A9-49FC-9AC0-6A3C01A6161E}">
      <dgm:prSet/>
      <dgm:spPr/>
      <dgm:t>
        <a:bodyPr/>
        <a:lstStyle/>
        <a:p>
          <a:endParaRPr lang="en-US" sz="1200"/>
        </a:p>
      </dgm:t>
    </dgm:pt>
    <dgm:pt modelId="{83559F0B-5723-41B1-9551-C48396486562}" type="sibTrans" cxnId="{7469F050-92A9-49FC-9AC0-6A3C01A6161E}">
      <dgm:prSet/>
      <dgm:spPr/>
      <dgm:t>
        <a:bodyPr/>
        <a:lstStyle/>
        <a:p>
          <a:endParaRPr lang="en-US" sz="1200"/>
        </a:p>
      </dgm:t>
    </dgm:pt>
    <dgm:pt modelId="{37D1F6C7-D0DB-4A4F-9554-CC0432E890BD}">
      <dgm:prSet custT="1"/>
      <dgm:spPr/>
      <dgm:t>
        <a:bodyPr/>
        <a:lstStyle/>
        <a:p>
          <a:r>
            <a:rPr lang="en-GB" sz="1200" dirty="0"/>
            <a:t>Braindumping – Like brainstorming but done individually.</a:t>
          </a:r>
          <a:endParaRPr lang="en-US" sz="1200" dirty="0"/>
        </a:p>
      </dgm:t>
    </dgm:pt>
    <dgm:pt modelId="{5F346317-4D25-4456-B772-45DBAC7073A3}" type="parTrans" cxnId="{85FFE3BC-FDB5-47DE-A96F-B920637B5E3E}">
      <dgm:prSet/>
      <dgm:spPr/>
      <dgm:t>
        <a:bodyPr/>
        <a:lstStyle/>
        <a:p>
          <a:endParaRPr lang="en-US" sz="1200"/>
        </a:p>
      </dgm:t>
    </dgm:pt>
    <dgm:pt modelId="{E7EE6CC3-52E0-43D7-A22B-5854BB8B8C52}" type="sibTrans" cxnId="{85FFE3BC-FDB5-47DE-A96F-B920637B5E3E}">
      <dgm:prSet/>
      <dgm:spPr/>
      <dgm:t>
        <a:bodyPr/>
        <a:lstStyle/>
        <a:p>
          <a:endParaRPr lang="en-US" sz="1200"/>
        </a:p>
      </dgm:t>
    </dgm:pt>
    <dgm:pt modelId="{F27C0F20-50E0-4320-AB6E-A903BD6F0D56}">
      <dgm:prSet custT="1"/>
      <dgm:spPr/>
      <dgm:t>
        <a:bodyPr/>
        <a:lstStyle/>
        <a:p>
          <a:r>
            <a:rPr lang="en-GB" sz="1200" dirty="0"/>
            <a:t>Brainwriting – everyone writes down and passes ideas for others to add to before discussing these.</a:t>
          </a:r>
          <a:endParaRPr lang="en-US" sz="1200" dirty="0"/>
        </a:p>
      </dgm:t>
    </dgm:pt>
    <dgm:pt modelId="{BE2D9441-E9D4-4E38-A89C-B4F26696B39D}" type="parTrans" cxnId="{BCC15E13-07D3-4032-BC46-711C0D9B3165}">
      <dgm:prSet/>
      <dgm:spPr/>
      <dgm:t>
        <a:bodyPr/>
        <a:lstStyle/>
        <a:p>
          <a:endParaRPr lang="en-US" sz="1200"/>
        </a:p>
      </dgm:t>
    </dgm:pt>
    <dgm:pt modelId="{4D75C7C4-D040-453B-AC26-F14B67E9EC76}" type="sibTrans" cxnId="{BCC15E13-07D3-4032-BC46-711C0D9B3165}">
      <dgm:prSet/>
      <dgm:spPr/>
      <dgm:t>
        <a:bodyPr/>
        <a:lstStyle/>
        <a:p>
          <a:endParaRPr lang="en-US" sz="1200"/>
        </a:p>
      </dgm:t>
    </dgm:pt>
    <dgm:pt modelId="{0F8C348E-F709-44E7-88A0-81511701DC4E}">
      <dgm:prSet custT="1"/>
      <dgm:spPr/>
      <dgm:t>
        <a:bodyPr/>
        <a:lstStyle/>
        <a:p>
          <a:r>
            <a:rPr lang="en-GB" sz="1200" dirty="0"/>
            <a:t>Brainwalking – Like brainwriting, walk about a room, adding to others’ ideas.</a:t>
          </a:r>
          <a:endParaRPr lang="en-US" sz="1200" dirty="0"/>
        </a:p>
      </dgm:t>
    </dgm:pt>
    <dgm:pt modelId="{D2BC30B9-D4BB-4240-B307-F4A5F80B4EDA}" type="parTrans" cxnId="{BBA4E34B-2BF4-489F-B04A-8771F1996A55}">
      <dgm:prSet/>
      <dgm:spPr/>
      <dgm:t>
        <a:bodyPr/>
        <a:lstStyle/>
        <a:p>
          <a:endParaRPr lang="en-US" sz="1200"/>
        </a:p>
      </dgm:t>
    </dgm:pt>
    <dgm:pt modelId="{3A7257C5-00B5-4FCA-8D6C-AE3D2FFB4861}" type="sibTrans" cxnId="{BBA4E34B-2BF4-489F-B04A-8771F1996A55}">
      <dgm:prSet/>
      <dgm:spPr/>
      <dgm:t>
        <a:bodyPr/>
        <a:lstStyle/>
        <a:p>
          <a:endParaRPr lang="en-US" sz="1200"/>
        </a:p>
      </dgm:t>
    </dgm:pt>
    <dgm:pt modelId="{21223EA7-D868-49C0-8EC0-D1C7750A7F0E}">
      <dgm:prSet custT="1"/>
      <dgm:spPr/>
      <dgm:t>
        <a:bodyPr/>
        <a:lstStyle/>
        <a:p>
          <a:r>
            <a:rPr lang="en-GB" sz="1200" dirty="0"/>
            <a:t>Worst Possible Idea – produce bad ideas can yield valuable threads.</a:t>
          </a:r>
          <a:endParaRPr lang="en-US" sz="1200" dirty="0"/>
        </a:p>
      </dgm:t>
    </dgm:pt>
    <dgm:pt modelId="{E796363C-B95D-4FD7-9FB0-5347EF60642B}" type="parTrans" cxnId="{550B9202-5797-4C99-831A-4B4C8A5ADD39}">
      <dgm:prSet/>
      <dgm:spPr/>
      <dgm:t>
        <a:bodyPr/>
        <a:lstStyle/>
        <a:p>
          <a:endParaRPr lang="en-US" sz="1200"/>
        </a:p>
      </dgm:t>
    </dgm:pt>
    <dgm:pt modelId="{B0C57DAC-A117-4299-A66A-CA9F0B7C279A}" type="sibTrans" cxnId="{550B9202-5797-4C99-831A-4B4C8A5ADD39}">
      <dgm:prSet/>
      <dgm:spPr/>
      <dgm:t>
        <a:bodyPr/>
        <a:lstStyle/>
        <a:p>
          <a:endParaRPr lang="en-US" sz="1200"/>
        </a:p>
      </dgm:t>
    </dgm:pt>
    <dgm:pt modelId="{82D9E42B-DB63-41D9-9C6D-88C55A95CFD0}">
      <dgm:prSet custT="1"/>
      <dgm:spPr/>
      <dgm:t>
        <a:bodyPr/>
        <a:lstStyle/>
        <a:p>
          <a:r>
            <a:rPr lang="en-GB" sz="1200" dirty="0"/>
            <a:t>Challenging Assumptions – Overturn established beliefs about problems, revealing fresh perspectives.</a:t>
          </a:r>
          <a:endParaRPr lang="en-US" sz="1200" dirty="0"/>
        </a:p>
      </dgm:t>
    </dgm:pt>
    <dgm:pt modelId="{AB697520-DA45-4D73-8DEF-32B1C45101D8}" type="parTrans" cxnId="{D9D926BE-521F-45E7-A8D9-AB19A76F8195}">
      <dgm:prSet/>
      <dgm:spPr/>
      <dgm:t>
        <a:bodyPr/>
        <a:lstStyle/>
        <a:p>
          <a:endParaRPr lang="en-US" sz="1200"/>
        </a:p>
      </dgm:t>
    </dgm:pt>
    <dgm:pt modelId="{D765C522-E52B-44B8-B731-4F1C25B1B1F0}" type="sibTrans" cxnId="{D9D926BE-521F-45E7-A8D9-AB19A76F8195}">
      <dgm:prSet/>
      <dgm:spPr/>
      <dgm:t>
        <a:bodyPr/>
        <a:lstStyle/>
        <a:p>
          <a:endParaRPr lang="en-US" sz="1200"/>
        </a:p>
      </dgm:t>
    </dgm:pt>
    <dgm:pt modelId="{4DD6F6B5-323D-46C1-A60A-D2D17138BCAA}">
      <dgm:prSet custT="1"/>
      <dgm:spPr/>
      <dgm:t>
        <a:bodyPr/>
        <a:lstStyle/>
        <a:p>
          <a:r>
            <a:rPr lang="en-GB" sz="1200" dirty="0"/>
            <a:t>Mindmapping – Graphical technique to connect ideas to problems’ major and minor qualities.</a:t>
          </a:r>
          <a:endParaRPr lang="en-US" sz="1200" dirty="0"/>
        </a:p>
      </dgm:t>
    </dgm:pt>
    <dgm:pt modelId="{DFA11362-0594-4DD6-A394-B570F7F90E9A}" type="parTrans" cxnId="{36F3EB8A-3A12-464D-9320-7B83E3A890E6}">
      <dgm:prSet/>
      <dgm:spPr/>
      <dgm:t>
        <a:bodyPr/>
        <a:lstStyle/>
        <a:p>
          <a:endParaRPr lang="en-US" sz="1200"/>
        </a:p>
      </dgm:t>
    </dgm:pt>
    <dgm:pt modelId="{4DEEA723-0262-43F6-95E9-5C8F1BC3ADDA}" type="sibTrans" cxnId="{36F3EB8A-3A12-464D-9320-7B83E3A890E6}">
      <dgm:prSet/>
      <dgm:spPr/>
      <dgm:t>
        <a:bodyPr/>
        <a:lstStyle/>
        <a:p>
          <a:endParaRPr lang="en-US" sz="1200"/>
        </a:p>
      </dgm:t>
    </dgm:pt>
    <dgm:pt modelId="{6455BA5E-9BFC-44F9-8286-D76EC3A715F5}">
      <dgm:prSet custT="1"/>
      <dgm:spPr/>
      <dgm:t>
        <a:bodyPr/>
        <a:lstStyle/>
        <a:p>
          <a:r>
            <a:rPr lang="en-GB" sz="1200" dirty="0"/>
            <a:t>Sketching/Sketchstorming – Visuals to express ideas/potential solutions and explore the design space.</a:t>
          </a:r>
          <a:endParaRPr lang="en-US" sz="1200" dirty="0"/>
        </a:p>
      </dgm:t>
    </dgm:pt>
    <dgm:pt modelId="{B95E7CE7-BD26-4327-B964-BCF7B069A93F}" type="parTrans" cxnId="{EE8B10FE-321B-461D-A8D4-28B40FFA0230}">
      <dgm:prSet/>
      <dgm:spPr/>
      <dgm:t>
        <a:bodyPr/>
        <a:lstStyle/>
        <a:p>
          <a:endParaRPr lang="en-US" sz="1200"/>
        </a:p>
      </dgm:t>
    </dgm:pt>
    <dgm:pt modelId="{C85D7989-7F6F-485A-AD61-27C813360F13}" type="sibTrans" cxnId="{EE8B10FE-321B-461D-A8D4-28B40FFA0230}">
      <dgm:prSet/>
      <dgm:spPr/>
      <dgm:t>
        <a:bodyPr/>
        <a:lstStyle/>
        <a:p>
          <a:endParaRPr lang="en-US" sz="1200"/>
        </a:p>
      </dgm:t>
    </dgm:pt>
    <dgm:pt modelId="{6D45B4C5-629F-42D9-8A81-7029F91EC489}">
      <dgm:prSet custT="1"/>
      <dgm:spPr>
        <a:solidFill>
          <a:srgbClr val="FFC000"/>
        </a:solidFill>
      </dgm:spPr>
      <dgm:t>
        <a:bodyPr/>
        <a:lstStyle/>
        <a:p>
          <a:r>
            <a:rPr lang="en-GB" sz="1200" dirty="0">
              <a:solidFill>
                <a:schemeClr val="tx1"/>
              </a:solidFill>
            </a:rPr>
            <a:t>Storyboarding – illustrate a situation’s dynamics.</a:t>
          </a:r>
          <a:endParaRPr lang="en-US" sz="1200" dirty="0">
            <a:solidFill>
              <a:schemeClr val="tx1"/>
            </a:solidFill>
          </a:endParaRPr>
        </a:p>
      </dgm:t>
    </dgm:pt>
    <dgm:pt modelId="{8413B270-742F-4597-9607-674FFB1133BF}" type="parTrans" cxnId="{C3A9FE44-6A82-42C3-9BFC-3AA8E518D354}">
      <dgm:prSet/>
      <dgm:spPr/>
      <dgm:t>
        <a:bodyPr/>
        <a:lstStyle/>
        <a:p>
          <a:endParaRPr lang="en-US" sz="1200"/>
        </a:p>
      </dgm:t>
    </dgm:pt>
    <dgm:pt modelId="{8D6341C3-BBD8-4630-AA43-87A30920FC2A}" type="sibTrans" cxnId="{C3A9FE44-6A82-42C3-9BFC-3AA8E518D354}">
      <dgm:prSet/>
      <dgm:spPr/>
      <dgm:t>
        <a:bodyPr/>
        <a:lstStyle/>
        <a:p>
          <a:endParaRPr lang="en-US" sz="1200"/>
        </a:p>
      </dgm:t>
    </dgm:pt>
    <dgm:pt modelId="{0CE374E8-3062-4E61-B06F-DDED96F0F4DF}">
      <dgm:prSet custT="1"/>
      <dgm:spPr/>
      <dgm:t>
        <a:bodyPr/>
        <a:lstStyle/>
        <a:p>
          <a:r>
            <a:rPr lang="en-GB" sz="1200" dirty="0"/>
            <a:t>SCAMPER – (Substitute/Combine/Adapt/Modify/Put to another use/Eliminate/Reverse) to produce solutions.</a:t>
          </a:r>
          <a:endParaRPr lang="en-US" sz="1200" dirty="0"/>
        </a:p>
      </dgm:t>
    </dgm:pt>
    <dgm:pt modelId="{63B7C343-D259-4568-B89B-72EBEAC5EAE4}" type="parTrans" cxnId="{AE7F35D3-5D26-4E27-9993-2ED424345DA5}">
      <dgm:prSet/>
      <dgm:spPr/>
      <dgm:t>
        <a:bodyPr/>
        <a:lstStyle/>
        <a:p>
          <a:endParaRPr lang="en-US" sz="1200"/>
        </a:p>
      </dgm:t>
    </dgm:pt>
    <dgm:pt modelId="{88C08341-BA86-429F-81CC-3BBFB80BA517}" type="sibTrans" cxnId="{AE7F35D3-5D26-4E27-9993-2ED424345DA5}">
      <dgm:prSet/>
      <dgm:spPr/>
      <dgm:t>
        <a:bodyPr/>
        <a:lstStyle/>
        <a:p>
          <a:endParaRPr lang="en-US" sz="1200"/>
        </a:p>
      </dgm:t>
    </dgm:pt>
    <dgm:pt modelId="{6FD879EA-8341-4700-8BA9-8078893A42C1}">
      <dgm:prSet custT="1"/>
      <dgm:spPr/>
      <dgm:t>
        <a:bodyPr/>
        <a:lstStyle/>
        <a:p>
          <a:r>
            <a:rPr lang="en-GB" sz="1200" dirty="0"/>
            <a:t>Bodystorming – Role-playing in scenarios/customer-journey steps to find solutions.</a:t>
          </a:r>
          <a:endParaRPr lang="en-US" sz="1200" dirty="0"/>
        </a:p>
      </dgm:t>
    </dgm:pt>
    <dgm:pt modelId="{C511CB78-47C8-4C68-A3F3-4E2677353B70}" type="parTrans" cxnId="{616A8F57-4618-44F7-8388-AA28666F8D3C}">
      <dgm:prSet/>
      <dgm:spPr/>
      <dgm:t>
        <a:bodyPr/>
        <a:lstStyle/>
        <a:p>
          <a:endParaRPr lang="en-US" sz="1200"/>
        </a:p>
      </dgm:t>
    </dgm:pt>
    <dgm:pt modelId="{71BA63D2-3F02-4BB7-9666-1A0D2A5E6134}" type="sibTrans" cxnId="{616A8F57-4618-44F7-8388-AA28666F8D3C}">
      <dgm:prSet/>
      <dgm:spPr/>
      <dgm:t>
        <a:bodyPr/>
        <a:lstStyle/>
        <a:p>
          <a:endParaRPr lang="en-US" sz="1200"/>
        </a:p>
      </dgm:t>
    </dgm:pt>
    <dgm:pt modelId="{BA05BB56-AC81-40A1-8998-60B9F384962F}">
      <dgm:prSet custT="1"/>
      <dgm:spPr/>
      <dgm:t>
        <a:bodyPr/>
        <a:lstStyle/>
        <a:p>
          <a:r>
            <a:rPr lang="en-GB" sz="1200" dirty="0"/>
            <a:t>Analogies – Draw comparisons to communicate ideas better.</a:t>
          </a:r>
          <a:endParaRPr lang="en-US" sz="1200" dirty="0"/>
        </a:p>
      </dgm:t>
    </dgm:pt>
    <dgm:pt modelId="{F023A6F0-E0B8-40BA-A2E9-CDFAECD95FDC}" type="parTrans" cxnId="{439CE2C6-B80B-4AF3-A634-96AFAADB3076}">
      <dgm:prSet/>
      <dgm:spPr/>
      <dgm:t>
        <a:bodyPr/>
        <a:lstStyle/>
        <a:p>
          <a:endParaRPr lang="en-US" sz="1200"/>
        </a:p>
      </dgm:t>
    </dgm:pt>
    <dgm:pt modelId="{2126C9A8-2E01-4C3D-804D-EA5632B1089A}" type="sibTrans" cxnId="{439CE2C6-B80B-4AF3-A634-96AFAADB3076}">
      <dgm:prSet/>
      <dgm:spPr/>
      <dgm:t>
        <a:bodyPr/>
        <a:lstStyle/>
        <a:p>
          <a:endParaRPr lang="en-US" sz="1200"/>
        </a:p>
      </dgm:t>
    </dgm:pt>
    <dgm:pt modelId="{5E01F2BA-F856-4435-8A81-C3DAB09B02F5}">
      <dgm:prSet custT="1"/>
      <dgm:spPr/>
      <dgm:t>
        <a:bodyPr/>
        <a:lstStyle/>
        <a:p>
          <a:r>
            <a:rPr lang="en-GB" sz="1200" dirty="0"/>
            <a:t>Provocation – Extreme lateral-thinking technique to challenge established beliefs and explore paths beyond.</a:t>
          </a:r>
          <a:endParaRPr lang="en-US" sz="1200" dirty="0"/>
        </a:p>
      </dgm:t>
    </dgm:pt>
    <dgm:pt modelId="{20705A7C-8EB6-41ED-960B-A94ABB14AB7B}" type="parTrans" cxnId="{F9E5C2BD-F81F-40C5-8F79-240D5B12D252}">
      <dgm:prSet/>
      <dgm:spPr/>
      <dgm:t>
        <a:bodyPr/>
        <a:lstStyle/>
        <a:p>
          <a:endParaRPr lang="en-US" sz="1200"/>
        </a:p>
      </dgm:t>
    </dgm:pt>
    <dgm:pt modelId="{A6DA84DA-D170-4DCB-8EAE-CC9EC71157E3}" type="sibTrans" cxnId="{F9E5C2BD-F81F-40C5-8F79-240D5B12D252}">
      <dgm:prSet/>
      <dgm:spPr/>
      <dgm:t>
        <a:bodyPr/>
        <a:lstStyle/>
        <a:p>
          <a:endParaRPr lang="en-US" sz="1200"/>
        </a:p>
      </dgm:t>
    </dgm:pt>
    <dgm:pt modelId="{A55DF67C-F2A1-4EFC-A520-E561E078AC9A}">
      <dgm:prSet custT="1"/>
      <dgm:spPr/>
      <dgm:t>
        <a:bodyPr/>
        <a:lstStyle/>
        <a:p>
          <a:r>
            <a:rPr lang="en-GB" sz="1200" dirty="0"/>
            <a:t>Movement – Take a “what if?” approach to overcoming obstacles in ideation and finding themes/trends/attributes towards reliable solutions.</a:t>
          </a:r>
          <a:endParaRPr lang="en-US" sz="1200" dirty="0"/>
        </a:p>
      </dgm:t>
    </dgm:pt>
    <dgm:pt modelId="{835560D0-0BFF-462E-A164-6D45CB6922F6}" type="parTrans" cxnId="{20EAD8DF-1ADA-44A2-A542-E0992BEBE751}">
      <dgm:prSet/>
      <dgm:spPr/>
      <dgm:t>
        <a:bodyPr/>
        <a:lstStyle/>
        <a:p>
          <a:endParaRPr lang="en-US" sz="1200"/>
        </a:p>
      </dgm:t>
    </dgm:pt>
    <dgm:pt modelId="{FE516F14-BC84-4B2C-90C1-4504EAC4B483}" type="sibTrans" cxnId="{20EAD8DF-1ADA-44A2-A542-E0992BEBE751}">
      <dgm:prSet/>
      <dgm:spPr/>
      <dgm:t>
        <a:bodyPr/>
        <a:lstStyle/>
        <a:p>
          <a:endParaRPr lang="en-US" sz="1200"/>
        </a:p>
      </dgm:t>
    </dgm:pt>
    <dgm:pt modelId="{D3F79750-972C-4543-93FC-FFA13B520327}">
      <dgm:prSet custT="1"/>
      <dgm:spPr/>
      <dgm:t>
        <a:bodyPr/>
        <a:lstStyle/>
        <a:p>
          <a:r>
            <a:rPr lang="en-GB" sz="1200" dirty="0"/>
            <a:t>Cheatstorm – Previously ideated material as stimuli.</a:t>
          </a:r>
          <a:endParaRPr lang="en-US" sz="1200" dirty="0"/>
        </a:p>
      </dgm:t>
    </dgm:pt>
    <dgm:pt modelId="{E6A5394B-D0E1-4089-BA6B-700C80318327}" type="parTrans" cxnId="{ADE80E57-5637-4674-8CB6-583DF1B878F2}">
      <dgm:prSet/>
      <dgm:spPr/>
      <dgm:t>
        <a:bodyPr/>
        <a:lstStyle/>
        <a:p>
          <a:endParaRPr lang="en-US" sz="1200"/>
        </a:p>
      </dgm:t>
    </dgm:pt>
    <dgm:pt modelId="{A40B66D9-2D33-4F33-96EA-BC295B53C31B}" type="sibTrans" cxnId="{ADE80E57-5637-4674-8CB6-583DF1B878F2}">
      <dgm:prSet/>
      <dgm:spPr/>
      <dgm:t>
        <a:bodyPr/>
        <a:lstStyle/>
        <a:p>
          <a:endParaRPr lang="en-US" sz="1200"/>
        </a:p>
      </dgm:t>
    </dgm:pt>
    <dgm:pt modelId="{06454F7B-1FD0-495A-937E-9B933DB280F2}">
      <dgm:prSet custT="1"/>
      <dgm:spPr/>
      <dgm:t>
        <a:bodyPr/>
        <a:lstStyle/>
        <a:p>
          <a:r>
            <a:rPr lang="en-GB" sz="1200" dirty="0"/>
            <a:t>Crowdstorming – Target audiences generate and validate ideas through feedback (e.g., social media) to provide valuable solution insights.</a:t>
          </a:r>
          <a:endParaRPr lang="en-US" sz="1200" dirty="0"/>
        </a:p>
      </dgm:t>
    </dgm:pt>
    <dgm:pt modelId="{3D051270-34B1-472D-8232-C751E34B9DD7}" type="parTrans" cxnId="{C6C82C78-3AD5-4CE6-90BB-760CFD83C347}">
      <dgm:prSet/>
      <dgm:spPr/>
      <dgm:t>
        <a:bodyPr/>
        <a:lstStyle/>
        <a:p>
          <a:endParaRPr lang="en-US" sz="1200"/>
        </a:p>
      </dgm:t>
    </dgm:pt>
    <dgm:pt modelId="{26B8C68F-9D94-4E22-AF6D-09811B4CF91B}" type="sibTrans" cxnId="{C6C82C78-3AD5-4CE6-90BB-760CFD83C347}">
      <dgm:prSet/>
      <dgm:spPr/>
      <dgm:t>
        <a:bodyPr/>
        <a:lstStyle/>
        <a:p>
          <a:endParaRPr lang="en-US" sz="1200"/>
        </a:p>
      </dgm:t>
    </dgm:pt>
    <dgm:pt modelId="{1573FD27-D9D9-4882-B2F8-2C28D6ED71C2}">
      <dgm:prSet custT="1"/>
      <dgm:spPr/>
      <dgm:t>
        <a:bodyPr/>
        <a:lstStyle/>
        <a:p>
          <a:r>
            <a:rPr lang="en-GB" sz="1200" dirty="0"/>
            <a:t>Creative Pause – Take time to pull back from obstacles.</a:t>
          </a:r>
          <a:endParaRPr lang="en-US" sz="1200" dirty="0"/>
        </a:p>
      </dgm:t>
    </dgm:pt>
    <dgm:pt modelId="{0A9A1BCF-E863-4999-B8F8-168DB122380B}" type="parTrans" cxnId="{9EC9C952-CEC7-4AA3-BA68-C867937F92E5}">
      <dgm:prSet/>
      <dgm:spPr/>
      <dgm:t>
        <a:bodyPr/>
        <a:lstStyle/>
        <a:p>
          <a:endParaRPr lang="en-US" sz="1200"/>
        </a:p>
      </dgm:t>
    </dgm:pt>
    <dgm:pt modelId="{FE43014E-9C67-49BD-9122-1F06BA8A5586}" type="sibTrans" cxnId="{9EC9C952-CEC7-4AA3-BA68-C867937F92E5}">
      <dgm:prSet/>
      <dgm:spPr/>
      <dgm:t>
        <a:bodyPr/>
        <a:lstStyle/>
        <a:p>
          <a:endParaRPr lang="en-US" sz="1200"/>
        </a:p>
      </dgm:t>
    </dgm:pt>
    <dgm:pt modelId="{4F3801D4-3929-DC44-A381-9D875B3652BF}" type="pres">
      <dgm:prSet presAssocID="{1B3992F6-F906-48DA-A234-F02CE5E9F649}" presName="diagram" presStyleCnt="0">
        <dgm:presLayoutVars>
          <dgm:dir/>
          <dgm:resizeHandles val="exact"/>
        </dgm:presLayoutVars>
      </dgm:prSet>
      <dgm:spPr/>
    </dgm:pt>
    <dgm:pt modelId="{1BA4FBD8-BC2F-A048-832F-3ACC239D1521}" type="pres">
      <dgm:prSet presAssocID="{9839629A-EC62-41AF-A2D1-BA4B892318C4}" presName="node" presStyleLbl="node1" presStyleIdx="0" presStyleCnt="17">
        <dgm:presLayoutVars>
          <dgm:bulletEnabled val="1"/>
        </dgm:presLayoutVars>
      </dgm:prSet>
      <dgm:spPr/>
    </dgm:pt>
    <dgm:pt modelId="{9E326399-7EC6-7E4C-BA35-7CD0F93B6A4C}" type="pres">
      <dgm:prSet presAssocID="{83559F0B-5723-41B1-9551-C48396486562}" presName="sibTrans" presStyleCnt="0"/>
      <dgm:spPr/>
    </dgm:pt>
    <dgm:pt modelId="{BED9BC38-11E8-3E44-B97E-D8BC4478E3BB}" type="pres">
      <dgm:prSet presAssocID="{37D1F6C7-D0DB-4A4F-9554-CC0432E890BD}" presName="node" presStyleLbl="node1" presStyleIdx="1" presStyleCnt="17">
        <dgm:presLayoutVars>
          <dgm:bulletEnabled val="1"/>
        </dgm:presLayoutVars>
      </dgm:prSet>
      <dgm:spPr/>
    </dgm:pt>
    <dgm:pt modelId="{1F4B2AD8-5F29-514A-8518-4E83B44830C5}" type="pres">
      <dgm:prSet presAssocID="{E7EE6CC3-52E0-43D7-A22B-5854BB8B8C52}" presName="sibTrans" presStyleCnt="0"/>
      <dgm:spPr/>
    </dgm:pt>
    <dgm:pt modelId="{0714ED5B-BEEB-1D4D-9D7E-605083207B36}" type="pres">
      <dgm:prSet presAssocID="{F27C0F20-50E0-4320-AB6E-A903BD6F0D56}" presName="node" presStyleLbl="node1" presStyleIdx="2" presStyleCnt="17">
        <dgm:presLayoutVars>
          <dgm:bulletEnabled val="1"/>
        </dgm:presLayoutVars>
      </dgm:prSet>
      <dgm:spPr/>
    </dgm:pt>
    <dgm:pt modelId="{E0B4094E-CBB4-2F40-84B4-DCCB7B087D2B}" type="pres">
      <dgm:prSet presAssocID="{4D75C7C4-D040-453B-AC26-F14B67E9EC76}" presName="sibTrans" presStyleCnt="0"/>
      <dgm:spPr/>
    </dgm:pt>
    <dgm:pt modelId="{D247B78D-1F62-4C47-8A00-0BEC23AD3889}" type="pres">
      <dgm:prSet presAssocID="{0F8C348E-F709-44E7-88A0-81511701DC4E}" presName="node" presStyleLbl="node1" presStyleIdx="3" presStyleCnt="17">
        <dgm:presLayoutVars>
          <dgm:bulletEnabled val="1"/>
        </dgm:presLayoutVars>
      </dgm:prSet>
      <dgm:spPr/>
    </dgm:pt>
    <dgm:pt modelId="{B7F253D3-B686-EC45-8856-06C173AAEAAC}" type="pres">
      <dgm:prSet presAssocID="{3A7257C5-00B5-4FCA-8D6C-AE3D2FFB4861}" presName="sibTrans" presStyleCnt="0"/>
      <dgm:spPr/>
    </dgm:pt>
    <dgm:pt modelId="{851EA3AD-41CB-9842-A9B7-C100D37F53DB}" type="pres">
      <dgm:prSet presAssocID="{21223EA7-D868-49C0-8EC0-D1C7750A7F0E}" presName="node" presStyleLbl="node1" presStyleIdx="4" presStyleCnt="17">
        <dgm:presLayoutVars>
          <dgm:bulletEnabled val="1"/>
        </dgm:presLayoutVars>
      </dgm:prSet>
      <dgm:spPr/>
    </dgm:pt>
    <dgm:pt modelId="{6FB6D217-D2E9-4145-811A-5D7982CCE1F8}" type="pres">
      <dgm:prSet presAssocID="{B0C57DAC-A117-4299-A66A-CA9F0B7C279A}" presName="sibTrans" presStyleCnt="0"/>
      <dgm:spPr/>
    </dgm:pt>
    <dgm:pt modelId="{D6C76BB9-866F-0D49-9630-2A60FFAD25F2}" type="pres">
      <dgm:prSet presAssocID="{82D9E42B-DB63-41D9-9C6D-88C55A95CFD0}" presName="node" presStyleLbl="node1" presStyleIdx="5" presStyleCnt="17">
        <dgm:presLayoutVars>
          <dgm:bulletEnabled val="1"/>
        </dgm:presLayoutVars>
      </dgm:prSet>
      <dgm:spPr/>
    </dgm:pt>
    <dgm:pt modelId="{225E8156-01AC-C54D-BA36-0A1EAC35B1AE}" type="pres">
      <dgm:prSet presAssocID="{D765C522-E52B-44B8-B731-4F1C25B1B1F0}" presName="sibTrans" presStyleCnt="0"/>
      <dgm:spPr/>
    </dgm:pt>
    <dgm:pt modelId="{AB637AC3-B6F1-B942-AE30-00DDAD264103}" type="pres">
      <dgm:prSet presAssocID="{4DD6F6B5-323D-46C1-A60A-D2D17138BCAA}" presName="node" presStyleLbl="node1" presStyleIdx="6" presStyleCnt="17">
        <dgm:presLayoutVars>
          <dgm:bulletEnabled val="1"/>
        </dgm:presLayoutVars>
      </dgm:prSet>
      <dgm:spPr/>
    </dgm:pt>
    <dgm:pt modelId="{164CFEE2-8713-394C-A684-C7D388EE1E37}" type="pres">
      <dgm:prSet presAssocID="{4DEEA723-0262-43F6-95E9-5C8F1BC3ADDA}" presName="sibTrans" presStyleCnt="0"/>
      <dgm:spPr/>
    </dgm:pt>
    <dgm:pt modelId="{CFFC70B2-36E7-B54A-AB5D-349B350569CD}" type="pres">
      <dgm:prSet presAssocID="{6455BA5E-9BFC-44F9-8286-D76EC3A715F5}" presName="node" presStyleLbl="node1" presStyleIdx="7" presStyleCnt="17">
        <dgm:presLayoutVars>
          <dgm:bulletEnabled val="1"/>
        </dgm:presLayoutVars>
      </dgm:prSet>
      <dgm:spPr/>
    </dgm:pt>
    <dgm:pt modelId="{14C688AF-DA2E-A042-862E-1329DC18B474}" type="pres">
      <dgm:prSet presAssocID="{C85D7989-7F6F-485A-AD61-27C813360F13}" presName="sibTrans" presStyleCnt="0"/>
      <dgm:spPr/>
    </dgm:pt>
    <dgm:pt modelId="{5696D05A-3315-F648-A60C-3D307270F581}" type="pres">
      <dgm:prSet presAssocID="{6D45B4C5-629F-42D9-8A81-7029F91EC489}" presName="node" presStyleLbl="node1" presStyleIdx="8" presStyleCnt="17">
        <dgm:presLayoutVars>
          <dgm:bulletEnabled val="1"/>
        </dgm:presLayoutVars>
      </dgm:prSet>
      <dgm:spPr/>
    </dgm:pt>
    <dgm:pt modelId="{7E622208-73B0-CA47-B507-122EE7973150}" type="pres">
      <dgm:prSet presAssocID="{8D6341C3-BBD8-4630-AA43-87A30920FC2A}" presName="sibTrans" presStyleCnt="0"/>
      <dgm:spPr/>
    </dgm:pt>
    <dgm:pt modelId="{71183C43-E9C2-8746-A845-F2C0900099CC}" type="pres">
      <dgm:prSet presAssocID="{0CE374E8-3062-4E61-B06F-DDED96F0F4DF}" presName="node" presStyleLbl="node1" presStyleIdx="9" presStyleCnt="17">
        <dgm:presLayoutVars>
          <dgm:bulletEnabled val="1"/>
        </dgm:presLayoutVars>
      </dgm:prSet>
      <dgm:spPr/>
    </dgm:pt>
    <dgm:pt modelId="{059864C9-31B4-E24C-A49D-4CD19F5AE45B}" type="pres">
      <dgm:prSet presAssocID="{88C08341-BA86-429F-81CC-3BBFB80BA517}" presName="sibTrans" presStyleCnt="0"/>
      <dgm:spPr/>
    </dgm:pt>
    <dgm:pt modelId="{CC4BEA8A-3BA9-0B40-9731-F6A3949E123E}" type="pres">
      <dgm:prSet presAssocID="{6FD879EA-8341-4700-8BA9-8078893A42C1}" presName="node" presStyleLbl="node1" presStyleIdx="10" presStyleCnt="17">
        <dgm:presLayoutVars>
          <dgm:bulletEnabled val="1"/>
        </dgm:presLayoutVars>
      </dgm:prSet>
      <dgm:spPr/>
    </dgm:pt>
    <dgm:pt modelId="{4C2979E7-FBB0-4549-A24E-66D86EBEC8ED}" type="pres">
      <dgm:prSet presAssocID="{71BA63D2-3F02-4BB7-9666-1A0D2A5E6134}" presName="sibTrans" presStyleCnt="0"/>
      <dgm:spPr/>
    </dgm:pt>
    <dgm:pt modelId="{C63CAF1D-C8F3-7A4C-BD3B-ECDC63CDF86B}" type="pres">
      <dgm:prSet presAssocID="{BA05BB56-AC81-40A1-8998-60B9F384962F}" presName="node" presStyleLbl="node1" presStyleIdx="11" presStyleCnt="17">
        <dgm:presLayoutVars>
          <dgm:bulletEnabled val="1"/>
        </dgm:presLayoutVars>
      </dgm:prSet>
      <dgm:spPr/>
    </dgm:pt>
    <dgm:pt modelId="{6C3ABF22-A51F-314D-936B-1B3BCDD1485E}" type="pres">
      <dgm:prSet presAssocID="{2126C9A8-2E01-4C3D-804D-EA5632B1089A}" presName="sibTrans" presStyleCnt="0"/>
      <dgm:spPr/>
    </dgm:pt>
    <dgm:pt modelId="{1BA562CE-2BD5-1846-819A-0075EB1D2C3D}" type="pres">
      <dgm:prSet presAssocID="{5E01F2BA-F856-4435-8A81-C3DAB09B02F5}" presName="node" presStyleLbl="node1" presStyleIdx="12" presStyleCnt="17">
        <dgm:presLayoutVars>
          <dgm:bulletEnabled val="1"/>
        </dgm:presLayoutVars>
      </dgm:prSet>
      <dgm:spPr/>
    </dgm:pt>
    <dgm:pt modelId="{4A1FCB78-42CA-9F4B-9F71-3464A22F6BEA}" type="pres">
      <dgm:prSet presAssocID="{A6DA84DA-D170-4DCB-8EAE-CC9EC71157E3}" presName="sibTrans" presStyleCnt="0"/>
      <dgm:spPr/>
    </dgm:pt>
    <dgm:pt modelId="{1A24C89E-EB42-7F43-930D-B49D4BCA2EE6}" type="pres">
      <dgm:prSet presAssocID="{A55DF67C-F2A1-4EFC-A520-E561E078AC9A}" presName="node" presStyleLbl="node1" presStyleIdx="13" presStyleCnt="17">
        <dgm:presLayoutVars>
          <dgm:bulletEnabled val="1"/>
        </dgm:presLayoutVars>
      </dgm:prSet>
      <dgm:spPr/>
    </dgm:pt>
    <dgm:pt modelId="{141A8FFF-8CBD-0944-99A9-83BA7E09D4B6}" type="pres">
      <dgm:prSet presAssocID="{FE516F14-BC84-4B2C-90C1-4504EAC4B483}" presName="sibTrans" presStyleCnt="0"/>
      <dgm:spPr/>
    </dgm:pt>
    <dgm:pt modelId="{47FA0AE7-B862-C644-952A-D5BD87574530}" type="pres">
      <dgm:prSet presAssocID="{D3F79750-972C-4543-93FC-FFA13B520327}" presName="node" presStyleLbl="node1" presStyleIdx="14" presStyleCnt="17">
        <dgm:presLayoutVars>
          <dgm:bulletEnabled val="1"/>
        </dgm:presLayoutVars>
      </dgm:prSet>
      <dgm:spPr/>
    </dgm:pt>
    <dgm:pt modelId="{CB4010B2-8162-8E46-964C-94D1867576DD}" type="pres">
      <dgm:prSet presAssocID="{A40B66D9-2D33-4F33-96EA-BC295B53C31B}" presName="sibTrans" presStyleCnt="0"/>
      <dgm:spPr/>
    </dgm:pt>
    <dgm:pt modelId="{A2EE08C5-ABE5-BF49-81C8-7F56E2ACD4D9}" type="pres">
      <dgm:prSet presAssocID="{06454F7B-1FD0-495A-937E-9B933DB280F2}" presName="node" presStyleLbl="node1" presStyleIdx="15" presStyleCnt="17">
        <dgm:presLayoutVars>
          <dgm:bulletEnabled val="1"/>
        </dgm:presLayoutVars>
      </dgm:prSet>
      <dgm:spPr/>
    </dgm:pt>
    <dgm:pt modelId="{1DB81C53-BC2B-B54B-8829-DE09F1874819}" type="pres">
      <dgm:prSet presAssocID="{26B8C68F-9D94-4E22-AF6D-09811B4CF91B}" presName="sibTrans" presStyleCnt="0"/>
      <dgm:spPr/>
    </dgm:pt>
    <dgm:pt modelId="{8EB3C07B-DF08-004A-B045-274F19E55052}" type="pres">
      <dgm:prSet presAssocID="{1573FD27-D9D9-4882-B2F8-2C28D6ED71C2}" presName="node" presStyleLbl="node1" presStyleIdx="16" presStyleCnt="17">
        <dgm:presLayoutVars>
          <dgm:bulletEnabled val="1"/>
        </dgm:presLayoutVars>
      </dgm:prSet>
      <dgm:spPr/>
    </dgm:pt>
  </dgm:ptLst>
  <dgm:cxnLst>
    <dgm:cxn modelId="{550B9202-5797-4C99-831A-4B4C8A5ADD39}" srcId="{1B3992F6-F906-48DA-A234-F02CE5E9F649}" destId="{21223EA7-D868-49C0-8EC0-D1C7750A7F0E}" srcOrd="4" destOrd="0" parTransId="{E796363C-B95D-4FD7-9FB0-5347EF60642B}" sibTransId="{B0C57DAC-A117-4299-A66A-CA9F0B7C279A}"/>
    <dgm:cxn modelId="{B915150E-D18C-FE45-AF82-B57AB2E8A520}" type="presOf" srcId="{5E01F2BA-F856-4435-8A81-C3DAB09B02F5}" destId="{1BA562CE-2BD5-1846-819A-0075EB1D2C3D}" srcOrd="0" destOrd="0" presId="urn:microsoft.com/office/officeart/2005/8/layout/default"/>
    <dgm:cxn modelId="{BCC15E13-07D3-4032-BC46-711C0D9B3165}" srcId="{1B3992F6-F906-48DA-A234-F02CE5E9F649}" destId="{F27C0F20-50E0-4320-AB6E-A903BD6F0D56}" srcOrd="2" destOrd="0" parTransId="{BE2D9441-E9D4-4E38-A89C-B4F26696B39D}" sibTransId="{4D75C7C4-D040-453B-AC26-F14B67E9EC76}"/>
    <dgm:cxn modelId="{8B359D38-3549-7444-A705-1028419A3660}" type="presOf" srcId="{82D9E42B-DB63-41D9-9C6D-88C55A95CFD0}" destId="{D6C76BB9-866F-0D49-9630-2A60FFAD25F2}" srcOrd="0" destOrd="0" presId="urn:microsoft.com/office/officeart/2005/8/layout/default"/>
    <dgm:cxn modelId="{C3A9FE44-6A82-42C3-9BFC-3AA8E518D354}" srcId="{1B3992F6-F906-48DA-A234-F02CE5E9F649}" destId="{6D45B4C5-629F-42D9-8A81-7029F91EC489}" srcOrd="8" destOrd="0" parTransId="{8413B270-742F-4597-9607-674FFB1133BF}" sibTransId="{8D6341C3-BBD8-4630-AA43-87A30920FC2A}"/>
    <dgm:cxn modelId="{05403A66-4102-A84E-A73A-A9D38FB24952}" type="presOf" srcId="{37D1F6C7-D0DB-4A4F-9554-CC0432E890BD}" destId="{BED9BC38-11E8-3E44-B97E-D8BC4478E3BB}" srcOrd="0" destOrd="0" presId="urn:microsoft.com/office/officeart/2005/8/layout/default"/>
    <dgm:cxn modelId="{CEF7C746-B778-2B43-B822-AB28BBAF59BD}" type="presOf" srcId="{0F8C348E-F709-44E7-88A0-81511701DC4E}" destId="{D247B78D-1F62-4C47-8A00-0BEC23AD3889}" srcOrd="0" destOrd="0" presId="urn:microsoft.com/office/officeart/2005/8/layout/default"/>
    <dgm:cxn modelId="{ADE6D94A-C319-F145-8551-10879D4E0A14}" type="presOf" srcId="{06454F7B-1FD0-495A-937E-9B933DB280F2}" destId="{A2EE08C5-ABE5-BF49-81C8-7F56E2ACD4D9}" srcOrd="0" destOrd="0" presId="urn:microsoft.com/office/officeart/2005/8/layout/default"/>
    <dgm:cxn modelId="{BBA4E34B-2BF4-489F-B04A-8771F1996A55}" srcId="{1B3992F6-F906-48DA-A234-F02CE5E9F649}" destId="{0F8C348E-F709-44E7-88A0-81511701DC4E}" srcOrd="3" destOrd="0" parTransId="{D2BC30B9-D4BB-4240-B307-F4A5F80B4EDA}" sibTransId="{3A7257C5-00B5-4FCA-8D6C-AE3D2FFB4861}"/>
    <dgm:cxn modelId="{7469F050-92A9-49FC-9AC0-6A3C01A6161E}" srcId="{1B3992F6-F906-48DA-A234-F02CE5E9F649}" destId="{9839629A-EC62-41AF-A2D1-BA4B892318C4}" srcOrd="0" destOrd="0" parTransId="{8FDB5230-6A36-4DE8-A678-E7963DE2F7B4}" sibTransId="{83559F0B-5723-41B1-9551-C48396486562}"/>
    <dgm:cxn modelId="{9EC9C952-CEC7-4AA3-BA68-C867937F92E5}" srcId="{1B3992F6-F906-48DA-A234-F02CE5E9F649}" destId="{1573FD27-D9D9-4882-B2F8-2C28D6ED71C2}" srcOrd="16" destOrd="0" parTransId="{0A9A1BCF-E863-4999-B8F8-168DB122380B}" sibTransId="{FE43014E-9C67-49BD-9122-1F06BA8A5586}"/>
    <dgm:cxn modelId="{ADE80E57-5637-4674-8CB6-583DF1B878F2}" srcId="{1B3992F6-F906-48DA-A234-F02CE5E9F649}" destId="{D3F79750-972C-4543-93FC-FFA13B520327}" srcOrd="14" destOrd="0" parTransId="{E6A5394B-D0E1-4089-BA6B-700C80318327}" sibTransId="{A40B66D9-2D33-4F33-96EA-BC295B53C31B}"/>
    <dgm:cxn modelId="{616A8F57-4618-44F7-8388-AA28666F8D3C}" srcId="{1B3992F6-F906-48DA-A234-F02CE5E9F649}" destId="{6FD879EA-8341-4700-8BA9-8078893A42C1}" srcOrd="10" destOrd="0" parTransId="{C511CB78-47C8-4C68-A3F3-4E2677353B70}" sibTransId="{71BA63D2-3F02-4BB7-9666-1A0D2A5E6134}"/>
    <dgm:cxn modelId="{C6C82C78-3AD5-4CE6-90BB-760CFD83C347}" srcId="{1B3992F6-F906-48DA-A234-F02CE5E9F649}" destId="{06454F7B-1FD0-495A-937E-9B933DB280F2}" srcOrd="15" destOrd="0" parTransId="{3D051270-34B1-472D-8232-C751E34B9DD7}" sibTransId="{26B8C68F-9D94-4E22-AF6D-09811B4CF91B}"/>
    <dgm:cxn modelId="{F05E8C58-F906-EB49-8084-6638C708EA6B}" type="presOf" srcId="{21223EA7-D868-49C0-8EC0-D1C7750A7F0E}" destId="{851EA3AD-41CB-9842-A9B7-C100D37F53DB}" srcOrd="0" destOrd="0" presId="urn:microsoft.com/office/officeart/2005/8/layout/default"/>
    <dgm:cxn modelId="{FEE96C82-B984-3E47-A58A-264F9B949823}" type="presOf" srcId="{4DD6F6B5-323D-46C1-A60A-D2D17138BCAA}" destId="{AB637AC3-B6F1-B942-AE30-00DDAD264103}" srcOrd="0" destOrd="0" presId="urn:microsoft.com/office/officeart/2005/8/layout/default"/>
    <dgm:cxn modelId="{9AA06889-A81F-E041-92B5-844BCBC829A7}" type="presOf" srcId="{A55DF67C-F2A1-4EFC-A520-E561E078AC9A}" destId="{1A24C89E-EB42-7F43-930D-B49D4BCA2EE6}" srcOrd="0" destOrd="0" presId="urn:microsoft.com/office/officeart/2005/8/layout/default"/>
    <dgm:cxn modelId="{36F3EB8A-3A12-464D-9320-7B83E3A890E6}" srcId="{1B3992F6-F906-48DA-A234-F02CE5E9F649}" destId="{4DD6F6B5-323D-46C1-A60A-D2D17138BCAA}" srcOrd="6" destOrd="0" parTransId="{DFA11362-0594-4DD6-A394-B570F7F90E9A}" sibTransId="{4DEEA723-0262-43F6-95E9-5C8F1BC3ADDA}"/>
    <dgm:cxn modelId="{14FE8496-6EDD-F441-9A2A-625A2469E47C}" type="presOf" srcId="{6D45B4C5-629F-42D9-8A81-7029F91EC489}" destId="{5696D05A-3315-F648-A60C-3D307270F581}" srcOrd="0" destOrd="0" presId="urn:microsoft.com/office/officeart/2005/8/layout/default"/>
    <dgm:cxn modelId="{6DBFA49E-510D-BF41-8AA1-2DCB9231C187}" type="presOf" srcId="{1B3992F6-F906-48DA-A234-F02CE5E9F649}" destId="{4F3801D4-3929-DC44-A381-9D875B3652BF}" srcOrd="0" destOrd="0" presId="urn:microsoft.com/office/officeart/2005/8/layout/default"/>
    <dgm:cxn modelId="{607926A5-DB54-4143-89B7-D49B2B8ED615}" type="presOf" srcId="{6FD879EA-8341-4700-8BA9-8078893A42C1}" destId="{CC4BEA8A-3BA9-0B40-9731-F6A3949E123E}" srcOrd="0" destOrd="0" presId="urn:microsoft.com/office/officeart/2005/8/layout/default"/>
    <dgm:cxn modelId="{96EDAFAA-F5BA-024A-9DC2-A94F6661BE22}" type="presOf" srcId="{0CE374E8-3062-4E61-B06F-DDED96F0F4DF}" destId="{71183C43-E9C2-8746-A845-F2C0900099CC}" srcOrd="0" destOrd="0" presId="urn:microsoft.com/office/officeart/2005/8/layout/default"/>
    <dgm:cxn modelId="{85FFE3BC-FDB5-47DE-A96F-B920637B5E3E}" srcId="{1B3992F6-F906-48DA-A234-F02CE5E9F649}" destId="{37D1F6C7-D0DB-4A4F-9554-CC0432E890BD}" srcOrd="1" destOrd="0" parTransId="{5F346317-4D25-4456-B772-45DBAC7073A3}" sibTransId="{E7EE6CC3-52E0-43D7-A22B-5854BB8B8C52}"/>
    <dgm:cxn modelId="{F9E5C2BD-F81F-40C5-8F79-240D5B12D252}" srcId="{1B3992F6-F906-48DA-A234-F02CE5E9F649}" destId="{5E01F2BA-F856-4435-8A81-C3DAB09B02F5}" srcOrd="12" destOrd="0" parTransId="{20705A7C-8EB6-41ED-960B-A94ABB14AB7B}" sibTransId="{A6DA84DA-D170-4DCB-8EAE-CC9EC71157E3}"/>
    <dgm:cxn modelId="{D9D926BE-521F-45E7-A8D9-AB19A76F8195}" srcId="{1B3992F6-F906-48DA-A234-F02CE5E9F649}" destId="{82D9E42B-DB63-41D9-9C6D-88C55A95CFD0}" srcOrd="5" destOrd="0" parTransId="{AB697520-DA45-4D73-8DEF-32B1C45101D8}" sibTransId="{D765C522-E52B-44B8-B731-4F1C25B1B1F0}"/>
    <dgm:cxn modelId="{67422EC1-30BB-4843-9B7D-824CA1BE6BB1}" type="presOf" srcId="{F27C0F20-50E0-4320-AB6E-A903BD6F0D56}" destId="{0714ED5B-BEEB-1D4D-9D7E-605083207B36}" srcOrd="0" destOrd="0" presId="urn:microsoft.com/office/officeart/2005/8/layout/default"/>
    <dgm:cxn modelId="{439CE2C6-B80B-4AF3-A634-96AFAADB3076}" srcId="{1B3992F6-F906-48DA-A234-F02CE5E9F649}" destId="{BA05BB56-AC81-40A1-8998-60B9F384962F}" srcOrd="11" destOrd="0" parTransId="{F023A6F0-E0B8-40BA-A2E9-CDFAECD95FDC}" sibTransId="{2126C9A8-2E01-4C3D-804D-EA5632B1089A}"/>
    <dgm:cxn modelId="{AE7F35D3-5D26-4E27-9993-2ED424345DA5}" srcId="{1B3992F6-F906-48DA-A234-F02CE5E9F649}" destId="{0CE374E8-3062-4E61-B06F-DDED96F0F4DF}" srcOrd="9" destOrd="0" parTransId="{63B7C343-D259-4568-B89B-72EBEAC5EAE4}" sibTransId="{88C08341-BA86-429F-81CC-3BBFB80BA517}"/>
    <dgm:cxn modelId="{3D7913D8-3B9C-1346-B16C-6A7D8E92C689}" type="presOf" srcId="{BA05BB56-AC81-40A1-8998-60B9F384962F}" destId="{C63CAF1D-C8F3-7A4C-BD3B-ECDC63CDF86B}" srcOrd="0" destOrd="0" presId="urn:microsoft.com/office/officeart/2005/8/layout/default"/>
    <dgm:cxn modelId="{C83470D8-F7D2-324D-9E20-E55624A17C7C}" type="presOf" srcId="{1573FD27-D9D9-4882-B2F8-2C28D6ED71C2}" destId="{8EB3C07B-DF08-004A-B045-274F19E55052}" srcOrd="0" destOrd="0" presId="urn:microsoft.com/office/officeart/2005/8/layout/default"/>
    <dgm:cxn modelId="{EC0A87D9-ACAC-F74B-8A48-95A861C16D0F}" type="presOf" srcId="{D3F79750-972C-4543-93FC-FFA13B520327}" destId="{47FA0AE7-B862-C644-952A-D5BD87574530}" srcOrd="0" destOrd="0" presId="urn:microsoft.com/office/officeart/2005/8/layout/default"/>
    <dgm:cxn modelId="{20EAD8DF-1ADA-44A2-A542-E0992BEBE751}" srcId="{1B3992F6-F906-48DA-A234-F02CE5E9F649}" destId="{A55DF67C-F2A1-4EFC-A520-E561E078AC9A}" srcOrd="13" destOrd="0" parTransId="{835560D0-0BFF-462E-A164-6D45CB6922F6}" sibTransId="{FE516F14-BC84-4B2C-90C1-4504EAC4B483}"/>
    <dgm:cxn modelId="{34D819E3-A799-8F42-8D4E-2B4CE5192A4E}" type="presOf" srcId="{6455BA5E-9BFC-44F9-8286-D76EC3A715F5}" destId="{CFFC70B2-36E7-B54A-AB5D-349B350569CD}" srcOrd="0" destOrd="0" presId="urn:microsoft.com/office/officeart/2005/8/layout/default"/>
    <dgm:cxn modelId="{EE8B10FE-321B-461D-A8D4-28B40FFA0230}" srcId="{1B3992F6-F906-48DA-A234-F02CE5E9F649}" destId="{6455BA5E-9BFC-44F9-8286-D76EC3A715F5}" srcOrd="7" destOrd="0" parTransId="{B95E7CE7-BD26-4327-B964-BCF7B069A93F}" sibTransId="{C85D7989-7F6F-485A-AD61-27C813360F13}"/>
    <dgm:cxn modelId="{4C7D14FE-A497-6C49-B52F-720F8F63B4ED}" type="presOf" srcId="{9839629A-EC62-41AF-A2D1-BA4B892318C4}" destId="{1BA4FBD8-BC2F-A048-832F-3ACC239D1521}" srcOrd="0" destOrd="0" presId="urn:microsoft.com/office/officeart/2005/8/layout/default"/>
    <dgm:cxn modelId="{0CDAE557-3A46-474F-BD2A-19D615643208}" type="presParOf" srcId="{4F3801D4-3929-DC44-A381-9D875B3652BF}" destId="{1BA4FBD8-BC2F-A048-832F-3ACC239D1521}" srcOrd="0" destOrd="0" presId="urn:microsoft.com/office/officeart/2005/8/layout/default"/>
    <dgm:cxn modelId="{70C23BD8-C64A-1442-B712-F8EAD009BDDC}" type="presParOf" srcId="{4F3801D4-3929-DC44-A381-9D875B3652BF}" destId="{9E326399-7EC6-7E4C-BA35-7CD0F93B6A4C}" srcOrd="1" destOrd="0" presId="urn:microsoft.com/office/officeart/2005/8/layout/default"/>
    <dgm:cxn modelId="{A2363217-367A-0044-B152-8643629EA14B}" type="presParOf" srcId="{4F3801D4-3929-DC44-A381-9D875B3652BF}" destId="{BED9BC38-11E8-3E44-B97E-D8BC4478E3BB}" srcOrd="2" destOrd="0" presId="urn:microsoft.com/office/officeart/2005/8/layout/default"/>
    <dgm:cxn modelId="{627AA6A3-3466-5B4B-9A5D-29A29EE8046D}" type="presParOf" srcId="{4F3801D4-3929-DC44-A381-9D875B3652BF}" destId="{1F4B2AD8-5F29-514A-8518-4E83B44830C5}" srcOrd="3" destOrd="0" presId="urn:microsoft.com/office/officeart/2005/8/layout/default"/>
    <dgm:cxn modelId="{31B6B264-E06B-844D-80AA-498806867FA7}" type="presParOf" srcId="{4F3801D4-3929-DC44-A381-9D875B3652BF}" destId="{0714ED5B-BEEB-1D4D-9D7E-605083207B36}" srcOrd="4" destOrd="0" presId="urn:microsoft.com/office/officeart/2005/8/layout/default"/>
    <dgm:cxn modelId="{920EB636-832A-114A-911E-7C3349EDD6B0}" type="presParOf" srcId="{4F3801D4-3929-DC44-A381-9D875B3652BF}" destId="{E0B4094E-CBB4-2F40-84B4-DCCB7B087D2B}" srcOrd="5" destOrd="0" presId="urn:microsoft.com/office/officeart/2005/8/layout/default"/>
    <dgm:cxn modelId="{3EE5E775-FCC8-9C41-B9E4-22E76A93167F}" type="presParOf" srcId="{4F3801D4-3929-DC44-A381-9D875B3652BF}" destId="{D247B78D-1F62-4C47-8A00-0BEC23AD3889}" srcOrd="6" destOrd="0" presId="urn:microsoft.com/office/officeart/2005/8/layout/default"/>
    <dgm:cxn modelId="{AE6040A2-D926-FB46-937B-67D42D4D4EB6}" type="presParOf" srcId="{4F3801D4-3929-DC44-A381-9D875B3652BF}" destId="{B7F253D3-B686-EC45-8856-06C173AAEAAC}" srcOrd="7" destOrd="0" presId="urn:microsoft.com/office/officeart/2005/8/layout/default"/>
    <dgm:cxn modelId="{C6967C34-9C8C-664F-8E57-6C47E2DC782D}" type="presParOf" srcId="{4F3801D4-3929-DC44-A381-9D875B3652BF}" destId="{851EA3AD-41CB-9842-A9B7-C100D37F53DB}" srcOrd="8" destOrd="0" presId="urn:microsoft.com/office/officeart/2005/8/layout/default"/>
    <dgm:cxn modelId="{A402709E-2B6D-E44F-A932-B314F6F01435}" type="presParOf" srcId="{4F3801D4-3929-DC44-A381-9D875B3652BF}" destId="{6FB6D217-D2E9-4145-811A-5D7982CCE1F8}" srcOrd="9" destOrd="0" presId="urn:microsoft.com/office/officeart/2005/8/layout/default"/>
    <dgm:cxn modelId="{3E67519D-23A3-434F-9E57-6B7B66C9A662}" type="presParOf" srcId="{4F3801D4-3929-DC44-A381-9D875B3652BF}" destId="{D6C76BB9-866F-0D49-9630-2A60FFAD25F2}" srcOrd="10" destOrd="0" presId="urn:microsoft.com/office/officeart/2005/8/layout/default"/>
    <dgm:cxn modelId="{298B4FDF-0773-4647-AE7C-00DF0C34E394}" type="presParOf" srcId="{4F3801D4-3929-DC44-A381-9D875B3652BF}" destId="{225E8156-01AC-C54D-BA36-0A1EAC35B1AE}" srcOrd="11" destOrd="0" presId="urn:microsoft.com/office/officeart/2005/8/layout/default"/>
    <dgm:cxn modelId="{9A08204C-E193-2447-824A-096758363A9F}" type="presParOf" srcId="{4F3801D4-3929-DC44-A381-9D875B3652BF}" destId="{AB637AC3-B6F1-B942-AE30-00DDAD264103}" srcOrd="12" destOrd="0" presId="urn:microsoft.com/office/officeart/2005/8/layout/default"/>
    <dgm:cxn modelId="{FA688367-207D-354F-9DAF-96EEC06DA913}" type="presParOf" srcId="{4F3801D4-3929-DC44-A381-9D875B3652BF}" destId="{164CFEE2-8713-394C-A684-C7D388EE1E37}" srcOrd="13" destOrd="0" presId="urn:microsoft.com/office/officeart/2005/8/layout/default"/>
    <dgm:cxn modelId="{9B47C32A-8D1F-6644-ACFD-546D1D79301A}" type="presParOf" srcId="{4F3801D4-3929-DC44-A381-9D875B3652BF}" destId="{CFFC70B2-36E7-B54A-AB5D-349B350569CD}" srcOrd="14" destOrd="0" presId="urn:microsoft.com/office/officeart/2005/8/layout/default"/>
    <dgm:cxn modelId="{D51E6ACF-E7A2-D243-B2BF-A104AFA1E981}" type="presParOf" srcId="{4F3801D4-3929-DC44-A381-9D875B3652BF}" destId="{14C688AF-DA2E-A042-862E-1329DC18B474}" srcOrd="15" destOrd="0" presId="urn:microsoft.com/office/officeart/2005/8/layout/default"/>
    <dgm:cxn modelId="{849444D6-408D-9F48-BA3E-B6A687A4F658}" type="presParOf" srcId="{4F3801D4-3929-DC44-A381-9D875B3652BF}" destId="{5696D05A-3315-F648-A60C-3D307270F581}" srcOrd="16" destOrd="0" presId="urn:microsoft.com/office/officeart/2005/8/layout/default"/>
    <dgm:cxn modelId="{E5C2C311-BD9A-8743-A358-824FAEB3DAE7}" type="presParOf" srcId="{4F3801D4-3929-DC44-A381-9D875B3652BF}" destId="{7E622208-73B0-CA47-B507-122EE7973150}" srcOrd="17" destOrd="0" presId="urn:microsoft.com/office/officeart/2005/8/layout/default"/>
    <dgm:cxn modelId="{051C6988-50AC-6F4A-B106-77B280C2CBE7}" type="presParOf" srcId="{4F3801D4-3929-DC44-A381-9D875B3652BF}" destId="{71183C43-E9C2-8746-A845-F2C0900099CC}" srcOrd="18" destOrd="0" presId="urn:microsoft.com/office/officeart/2005/8/layout/default"/>
    <dgm:cxn modelId="{6A59C287-AFCB-D142-83C4-A2AAB47FAD26}" type="presParOf" srcId="{4F3801D4-3929-DC44-A381-9D875B3652BF}" destId="{059864C9-31B4-E24C-A49D-4CD19F5AE45B}" srcOrd="19" destOrd="0" presId="urn:microsoft.com/office/officeart/2005/8/layout/default"/>
    <dgm:cxn modelId="{4A3211F9-D270-AD4B-A86C-85192395060E}" type="presParOf" srcId="{4F3801D4-3929-DC44-A381-9D875B3652BF}" destId="{CC4BEA8A-3BA9-0B40-9731-F6A3949E123E}" srcOrd="20" destOrd="0" presId="urn:microsoft.com/office/officeart/2005/8/layout/default"/>
    <dgm:cxn modelId="{79160DE7-9522-1440-AD1D-68680DAC6452}" type="presParOf" srcId="{4F3801D4-3929-DC44-A381-9D875B3652BF}" destId="{4C2979E7-FBB0-4549-A24E-66D86EBEC8ED}" srcOrd="21" destOrd="0" presId="urn:microsoft.com/office/officeart/2005/8/layout/default"/>
    <dgm:cxn modelId="{7402A39F-0317-E149-80DA-837001B3B742}" type="presParOf" srcId="{4F3801D4-3929-DC44-A381-9D875B3652BF}" destId="{C63CAF1D-C8F3-7A4C-BD3B-ECDC63CDF86B}" srcOrd="22" destOrd="0" presId="urn:microsoft.com/office/officeart/2005/8/layout/default"/>
    <dgm:cxn modelId="{A3C0DE5B-D8E4-FB49-B3DC-97ACED5F6496}" type="presParOf" srcId="{4F3801D4-3929-DC44-A381-9D875B3652BF}" destId="{6C3ABF22-A51F-314D-936B-1B3BCDD1485E}" srcOrd="23" destOrd="0" presId="urn:microsoft.com/office/officeart/2005/8/layout/default"/>
    <dgm:cxn modelId="{0123931E-2EFD-9042-A0DF-720CE3FF4A75}" type="presParOf" srcId="{4F3801D4-3929-DC44-A381-9D875B3652BF}" destId="{1BA562CE-2BD5-1846-819A-0075EB1D2C3D}" srcOrd="24" destOrd="0" presId="urn:microsoft.com/office/officeart/2005/8/layout/default"/>
    <dgm:cxn modelId="{2CFED867-26CE-C14B-9217-5FDAF0792C8D}" type="presParOf" srcId="{4F3801D4-3929-DC44-A381-9D875B3652BF}" destId="{4A1FCB78-42CA-9F4B-9F71-3464A22F6BEA}" srcOrd="25" destOrd="0" presId="urn:microsoft.com/office/officeart/2005/8/layout/default"/>
    <dgm:cxn modelId="{C2A232EA-B976-0D43-B68D-1B8832FF586A}" type="presParOf" srcId="{4F3801D4-3929-DC44-A381-9D875B3652BF}" destId="{1A24C89E-EB42-7F43-930D-B49D4BCA2EE6}" srcOrd="26" destOrd="0" presId="urn:microsoft.com/office/officeart/2005/8/layout/default"/>
    <dgm:cxn modelId="{081AD884-F3CF-0A4F-9BC3-3BB91967FF71}" type="presParOf" srcId="{4F3801D4-3929-DC44-A381-9D875B3652BF}" destId="{141A8FFF-8CBD-0944-99A9-83BA7E09D4B6}" srcOrd="27" destOrd="0" presId="urn:microsoft.com/office/officeart/2005/8/layout/default"/>
    <dgm:cxn modelId="{70D7540E-E153-464E-8B25-1BBB17085E52}" type="presParOf" srcId="{4F3801D4-3929-DC44-A381-9D875B3652BF}" destId="{47FA0AE7-B862-C644-952A-D5BD87574530}" srcOrd="28" destOrd="0" presId="urn:microsoft.com/office/officeart/2005/8/layout/default"/>
    <dgm:cxn modelId="{0FBD2365-A19B-9F4D-B431-85B38D624B9A}" type="presParOf" srcId="{4F3801D4-3929-DC44-A381-9D875B3652BF}" destId="{CB4010B2-8162-8E46-964C-94D1867576DD}" srcOrd="29" destOrd="0" presId="urn:microsoft.com/office/officeart/2005/8/layout/default"/>
    <dgm:cxn modelId="{9AD94B84-A21C-7F46-8CAC-6CE916FC879F}" type="presParOf" srcId="{4F3801D4-3929-DC44-A381-9D875B3652BF}" destId="{A2EE08C5-ABE5-BF49-81C8-7F56E2ACD4D9}" srcOrd="30" destOrd="0" presId="urn:microsoft.com/office/officeart/2005/8/layout/default"/>
    <dgm:cxn modelId="{41124296-DCD8-9142-B54F-F6A1359BCF57}" type="presParOf" srcId="{4F3801D4-3929-DC44-A381-9D875B3652BF}" destId="{1DB81C53-BC2B-B54B-8829-DE09F1874819}" srcOrd="31" destOrd="0" presId="urn:microsoft.com/office/officeart/2005/8/layout/default"/>
    <dgm:cxn modelId="{91C7A260-D6E9-274E-AF56-9C32D05ADC95}" type="presParOf" srcId="{4F3801D4-3929-DC44-A381-9D875B3652BF}" destId="{8EB3C07B-DF08-004A-B045-274F19E55052}" srcOrd="3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FC27B-0835-EA4D-9DFB-A03F6C553EA9}">
      <dsp:nvSpPr>
        <dsp:cNvPr id="0" name=""/>
        <dsp:cNvSpPr/>
      </dsp:nvSpPr>
      <dsp:spPr>
        <a:xfrm>
          <a:off x="0" y="83159"/>
          <a:ext cx="8229600" cy="45571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Balance</a:t>
          </a:r>
        </a:p>
      </dsp:txBody>
      <dsp:txXfrm>
        <a:off x="22246" y="105405"/>
        <a:ext cx="8185108" cy="411223"/>
      </dsp:txXfrm>
    </dsp:sp>
    <dsp:sp modelId="{92CE3066-2141-3B48-9E5A-A7F70E3D34B9}">
      <dsp:nvSpPr>
        <dsp:cNvPr id="0" name=""/>
        <dsp:cNvSpPr/>
      </dsp:nvSpPr>
      <dsp:spPr>
        <a:xfrm>
          <a:off x="0" y="538874"/>
          <a:ext cx="8229600" cy="688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Creative problem-solving uses two primary tools to find solutions: divergence and convergence. Divergence generates ideas in response to a problem, while convergence narrows them down to a shortlist. It balances these two practices and turns ideas into concrete solutions.</a:t>
          </a:r>
        </a:p>
      </dsp:txBody>
      <dsp:txXfrm>
        <a:off x="0" y="538874"/>
        <a:ext cx="8229600" cy="688274"/>
      </dsp:txXfrm>
    </dsp:sp>
    <dsp:sp modelId="{EF5EEC9E-6E89-B44B-82A7-FB7D937F119A}">
      <dsp:nvSpPr>
        <dsp:cNvPr id="0" name=""/>
        <dsp:cNvSpPr/>
      </dsp:nvSpPr>
      <dsp:spPr>
        <a:xfrm>
          <a:off x="0" y="1227149"/>
          <a:ext cx="8229600" cy="45571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Reframe</a:t>
          </a:r>
        </a:p>
      </dsp:txBody>
      <dsp:txXfrm>
        <a:off x="22246" y="1249395"/>
        <a:ext cx="8185108" cy="411223"/>
      </dsp:txXfrm>
    </dsp:sp>
    <dsp:sp modelId="{2DABFFDD-C8AA-054D-9F50-3A619375AE5D}">
      <dsp:nvSpPr>
        <dsp:cNvPr id="0" name=""/>
        <dsp:cNvSpPr/>
      </dsp:nvSpPr>
      <dsp:spPr>
        <a:xfrm>
          <a:off x="0" y="1682864"/>
          <a:ext cx="8229600"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By framing problems as questions, you shift from focusing on obstacles to solutions. This provides the freedom to brainstorm potential ideas.</a:t>
          </a:r>
        </a:p>
      </dsp:txBody>
      <dsp:txXfrm>
        <a:off x="0" y="1682864"/>
        <a:ext cx="8229600" cy="471960"/>
      </dsp:txXfrm>
    </dsp:sp>
    <dsp:sp modelId="{50DBBF35-30B4-4741-B6CF-1C057F716A5A}">
      <dsp:nvSpPr>
        <dsp:cNvPr id="0" name=""/>
        <dsp:cNvSpPr/>
      </dsp:nvSpPr>
      <dsp:spPr>
        <a:xfrm>
          <a:off x="0" y="2154824"/>
          <a:ext cx="8229600" cy="45571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Defer</a:t>
          </a:r>
        </a:p>
      </dsp:txBody>
      <dsp:txXfrm>
        <a:off x="22246" y="2177070"/>
        <a:ext cx="8185108" cy="411223"/>
      </dsp:txXfrm>
    </dsp:sp>
    <dsp:sp modelId="{93CB6A84-1F65-284C-975D-88A50AFCD5CD}">
      <dsp:nvSpPr>
        <dsp:cNvPr id="0" name=""/>
        <dsp:cNvSpPr/>
      </dsp:nvSpPr>
      <dsp:spPr>
        <a:xfrm>
          <a:off x="0" y="2610539"/>
          <a:ext cx="8229600" cy="688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Defer Judgment of Ideas.  When brainstorming, it can be natural to reject or accept ideas right away. Yet, immediate judgments interfere with the idea generation process. Even ideas that seem implausible can turn into outstanding innovations upon further exploration and development.</a:t>
          </a:r>
        </a:p>
      </dsp:txBody>
      <dsp:txXfrm>
        <a:off x="0" y="2610539"/>
        <a:ext cx="8229600" cy="688274"/>
      </dsp:txXfrm>
    </dsp:sp>
    <dsp:sp modelId="{9A6A2E69-7B85-814D-B563-CF62A84E2535}">
      <dsp:nvSpPr>
        <dsp:cNvPr id="0" name=""/>
        <dsp:cNvSpPr/>
      </dsp:nvSpPr>
      <dsp:spPr>
        <a:xfrm>
          <a:off x="0" y="3298814"/>
          <a:ext cx="8229600" cy="45571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Focus on</a:t>
          </a:r>
        </a:p>
      </dsp:txBody>
      <dsp:txXfrm>
        <a:off x="22246" y="3321060"/>
        <a:ext cx="8185108" cy="411223"/>
      </dsp:txXfrm>
    </dsp:sp>
    <dsp:sp modelId="{AF7D51A1-6385-C24A-82E2-C30F32FF372E}">
      <dsp:nvSpPr>
        <dsp:cNvPr id="0" name=""/>
        <dsp:cNvSpPr/>
      </dsp:nvSpPr>
      <dsp:spPr>
        <a:xfrm>
          <a:off x="0" y="3754529"/>
          <a:ext cx="8229600" cy="688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Focus on "Yes, And" Instead of "No, But.  Using negative words like "no" discourages creative thinking. Instead, use positive language to build and maintain an environment that fosters the development of creative and innovative ideas.</a:t>
          </a:r>
        </a:p>
      </dsp:txBody>
      <dsp:txXfrm>
        <a:off x="0" y="3754529"/>
        <a:ext cx="8229600" cy="688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520F4-22E0-4DE9-B73F-275DEF46D3B9}">
      <dsp:nvSpPr>
        <dsp:cNvPr id="0" name=""/>
        <dsp:cNvSpPr/>
      </dsp:nvSpPr>
      <dsp:spPr>
        <a:xfrm>
          <a:off x="535049" y="935481"/>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4286F5-B319-42C8-9DC8-4792451CAF8C}">
      <dsp:nvSpPr>
        <dsp:cNvPr id="0" name=""/>
        <dsp:cNvSpPr/>
      </dsp:nvSpPr>
      <dsp:spPr>
        <a:xfrm>
          <a:off x="849487" y="1249919"/>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C5D348-2600-4E90-BE44-A458F550C035}">
      <dsp:nvSpPr>
        <dsp:cNvPr id="0" name=""/>
        <dsp:cNvSpPr/>
      </dsp:nvSpPr>
      <dsp:spPr>
        <a:xfrm>
          <a:off x="63393" y="2870481"/>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GB" sz="4000" kern="1200"/>
            <a:t>Empathy</a:t>
          </a:r>
          <a:endParaRPr lang="en-US" sz="4000" kern="1200"/>
        </a:p>
      </dsp:txBody>
      <dsp:txXfrm>
        <a:off x="63393" y="2870481"/>
        <a:ext cx="2418750" cy="720000"/>
      </dsp:txXfrm>
    </dsp:sp>
    <dsp:sp modelId="{D5A4586E-E99D-485E-B14E-7617EECC5E6F}">
      <dsp:nvSpPr>
        <dsp:cNvPr id="0" name=""/>
        <dsp:cNvSpPr/>
      </dsp:nvSpPr>
      <dsp:spPr>
        <a:xfrm>
          <a:off x="3377081" y="935481"/>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D245E5-C975-4290-A45E-24A33D0D32A6}">
      <dsp:nvSpPr>
        <dsp:cNvPr id="0" name=""/>
        <dsp:cNvSpPr/>
      </dsp:nvSpPr>
      <dsp:spPr>
        <a:xfrm>
          <a:off x="3691518" y="1249919"/>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2E4D12-8DBD-472A-8D2F-67221C3F0F5F}">
      <dsp:nvSpPr>
        <dsp:cNvPr id="0" name=""/>
        <dsp:cNvSpPr/>
      </dsp:nvSpPr>
      <dsp:spPr>
        <a:xfrm>
          <a:off x="2905425" y="2870481"/>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GB" sz="4000" kern="1200"/>
            <a:t>Clarify</a:t>
          </a:r>
          <a:endParaRPr lang="en-US" sz="4000" kern="1200"/>
        </a:p>
      </dsp:txBody>
      <dsp:txXfrm>
        <a:off x="2905425" y="2870481"/>
        <a:ext cx="2418750" cy="720000"/>
      </dsp:txXfrm>
    </dsp:sp>
    <dsp:sp modelId="{55E26F3C-A960-4CBD-924E-CA1622704BF6}">
      <dsp:nvSpPr>
        <dsp:cNvPr id="0" name=""/>
        <dsp:cNvSpPr/>
      </dsp:nvSpPr>
      <dsp:spPr>
        <a:xfrm>
          <a:off x="6219112" y="935481"/>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9841E5-86DA-4B2C-9643-444581D1409D}">
      <dsp:nvSpPr>
        <dsp:cNvPr id="0" name=""/>
        <dsp:cNvSpPr/>
      </dsp:nvSpPr>
      <dsp:spPr>
        <a:xfrm>
          <a:off x="6533550" y="1249919"/>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C28B22-B8AC-4B84-BC76-AE93CAD44BFC}">
      <dsp:nvSpPr>
        <dsp:cNvPr id="0" name=""/>
        <dsp:cNvSpPr/>
      </dsp:nvSpPr>
      <dsp:spPr>
        <a:xfrm>
          <a:off x="5747456" y="2870481"/>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GB" sz="4000" kern="1200"/>
            <a:t>Define</a:t>
          </a:r>
          <a:endParaRPr lang="en-US" sz="4000" kern="1200"/>
        </a:p>
      </dsp:txBody>
      <dsp:txXfrm>
        <a:off x="5747456" y="2870481"/>
        <a:ext cx="2418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4FBD8-BC2F-A048-832F-3ACC239D1521}">
      <dsp:nvSpPr>
        <dsp:cNvPr id="0" name=""/>
        <dsp:cNvSpPr/>
      </dsp:nvSpPr>
      <dsp:spPr>
        <a:xfrm>
          <a:off x="2866" y="353356"/>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Brainstorming – Build good ideas from each other’s wild ideas.</a:t>
          </a:r>
          <a:endParaRPr lang="en-US" sz="1200" kern="1200" dirty="0"/>
        </a:p>
      </dsp:txBody>
      <dsp:txXfrm>
        <a:off x="2866" y="353356"/>
        <a:ext cx="1551903" cy="931142"/>
      </dsp:txXfrm>
    </dsp:sp>
    <dsp:sp modelId="{BED9BC38-11E8-3E44-B97E-D8BC4478E3BB}">
      <dsp:nvSpPr>
        <dsp:cNvPr id="0" name=""/>
        <dsp:cNvSpPr/>
      </dsp:nvSpPr>
      <dsp:spPr>
        <a:xfrm>
          <a:off x="1709960" y="353356"/>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Braindumping – Like brainstorming but done individually.</a:t>
          </a:r>
          <a:endParaRPr lang="en-US" sz="1200" kern="1200" dirty="0"/>
        </a:p>
      </dsp:txBody>
      <dsp:txXfrm>
        <a:off x="1709960" y="353356"/>
        <a:ext cx="1551903" cy="931142"/>
      </dsp:txXfrm>
    </dsp:sp>
    <dsp:sp modelId="{0714ED5B-BEEB-1D4D-9D7E-605083207B36}">
      <dsp:nvSpPr>
        <dsp:cNvPr id="0" name=""/>
        <dsp:cNvSpPr/>
      </dsp:nvSpPr>
      <dsp:spPr>
        <a:xfrm>
          <a:off x="3417053" y="353356"/>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Brainwriting – everyone writes down and passes ideas for others to add to before discussing these.</a:t>
          </a:r>
          <a:endParaRPr lang="en-US" sz="1200" kern="1200" dirty="0"/>
        </a:p>
      </dsp:txBody>
      <dsp:txXfrm>
        <a:off x="3417053" y="353356"/>
        <a:ext cx="1551903" cy="931142"/>
      </dsp:txXfrm>
    </dsp:sp>
    <dsp:sp modelId="{D247B78D-1F62-4C47-8A00-0BEC23AD3889}">
      <dsp:nvSpPr>
        <dsp:cNvPr id="0" name=""/>
        <dsp:cNvSpPr/>
      </dsp:nvSpPr>
      <dsp:spPr>
        <a:xfrm>
          <a:off x="5124147" y="353356"/>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Brainwalking – Like brainwriting, walk about a room, adding to others’ ideas.</a:t>
          </a:r>
          <a:endParaRPr lang="en-US" sz="1200" kern="1200" dirty="0"/>
        </a:p>
      </dsp:txBody>
      <dsp:txXfrm>
        <a:off x="5124147" y="353356"/>
        <a:ext cx="1551903" cy="931142"/>
      </dsp:txXfrm>
    </dsp:sp>
    <dsp:sp modelId="{851EA3AD-41CB-9842-A9B7-C100D37F53DB}">
      <dsp:nvSpPr>
        <dsp:cNvPr id="0" name=""/>
        <dsp:cNvSpPr/>
      </dsp:nvSpPr>
      <dsp:spPr>
        <a:xfrm>
          <a:off x="6831241" y="353356"/>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Worst Possible Idea – produce bad ideas can yield valuable threads.</a:t>
          </a:r>
          <a:endParaRPr lang="en-US" sz="1200" kern="1200" dirty="0"/>
        </a:p>
      </dsp:txBody>
      <dsp:txXfrm>
        <a:off x="6831241" y="353356"/>
        <a:ext cx="1551903" cy="931142"/>
      </dsp:txXfrm>
    </dsp:sp>
    <dsp:sp modelId="{D6C76BB9-866F-0D49-9630-2A60FFAD25F2}">
      <dsp:nvSpPr>
        <dsp:cNvPr id="0" name=""/>
        <dsp:cNvSpPr/>
      </dsp:nvSpPr>
      <dsp:spPr>
        <a:xfrm>
          <a:off x="2866" y="1439689"/>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Challenging Assumptions – Overturn established beliefs about problems, revealing fresh perspectives.</a:t>
          </a:r>
          <a:endParaRPr lang="en-US" sz="1200" kern="1200" dirty="0"/>
        </a:p>
      </dsp:txBody>
      <dsp:txXfrm>
        <a:off x="2866" y="1439689"/>
        <a:ext cx="1551903" cy="931142"/>
      </dsp:txXfrm>
    </dsp:sp>
    <dsp:sp modelId="{AB637AC3-B6F1-B942-AE30-00DDAD264103}">
      <dsp:nvSpPr>
        <dsp:cNvPr id="0" name=""/>
        <dsp:cNvSpPr/>
      </dsp:nvSpPr>
      <dsp:spPr>
        <a:xfrm>
          <a:off x="1709960" y="1439689"/>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Mindmapping – Graphical technique to connect ideas to problems’ major and minor qualities.</a:t>
          </a:r>
          <a:endParaRPr lang="en-US" sz="1200" kern="1200" dirty="0"/>
        </a:p>
      </dsp:txBody>
      <dsp:txXfrm>
        <a:off x="1709960" y="1439689"/>
        <a:ext cx="1551903" cy="931142"/>
      </dsp:txXfrm>
    </dsp:sp>
    <dsp:sp modelId="{CFFC70B2-36E7-B54A-AB5D-349B350569CD}">
      <dsp:nvSpPr>
        <dsp:cNvPr id="0" name=""/>
        <dsp:cNvSpPr/>
      </dsp:nvSpPr>
      <dsp:spPr>
        <a:xfrm>
          <a:off x="3417053" y="1439689"/>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Sketching/Sketchstorming – Visuals to express ideas/potential solutions and explore the design space.</a:t>
          </a:r>
          <a:endParaRPr lang="en-US" sz="1200" kern="1200" dirty="0"/>
        </a:p>
      </dsp:txBody>
      <dsp:txXfrm>
        <a:off x="3417053" y="1439689"/>
        <a:ext cx="1551903" cy="931142"/>
      </dsp:txXfrm>
    </dsp:sp>
    <dsp:sp modelId="{5696D05A-3315-F648-A60C-3D307270F581}">
      <dsp:nvSpPr>
        <dsp:cNvPr id="0" name=""/>
        <dsp:cNvSpPr/>
      </dsp:nvSpPr>
      <dsp:spPr>
        <a:xfrm>
          <a:off x="5124147" y="1439689"/>
          <a:ext cx="1551903" cy="931142"/>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Storyboarding – illustrate a situation’s dynamics.</a:t>
          </a:r>
          <a:endParaRPr lang="en-US" sz="1200" kern="1200" dirty="0">
            <a:solidFill>
              <a:schemeClr val="tx1"/>
            </a:solidFill>
          </a:endParaRPr>
        </a:p>
      </dsp:txBody>
      <dsp:txXfrm>
        <a:off x="5124147" y="1439689"/>
        <a:ext cx="1551903" cy="931142"/>
      </dsp:txXfrm>
    </dsp:sp>
    <dsp:sp modelId="{71183C43-E9C2-8746-A845-F2C0900099CC}">
      <dsp:nvSpPr>
        <dsp:cNvPr id="0" name=""/>
        <dsp:cNvSpPr/>
      </dsp:nvSpPr>
      <dsp:spPr>
        <a:xfrm>
          <a:off x="6831241" y="1439689"/>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SCAMPER – (Substitute/Combine/Adapt/Modify/Put to another use/Eliminate/Reverse) to produce solutions.</a:t>
          </a:r>
          <a:endParaRPr lang="en-US" sz="1200" kern="1200" dirty="0"/>
        </a:p>
      </dsp:txBody>
      <dsp:txXfrm>
        <a:off x="6831241" y="1439689"/>
        <a:ext cx="1551903" cy="931142"/>
      </dsp:txXfrm>
    </dsp:sp>
    <dsp:sp modelId="{CC4BEA8A-3BA9-0B40-9731-F6A3949E123E}">
      <dsp:nvSpPr>
        <dsp:cNvPr id="0" name=""/>
        <dsp:cNvSpPr/>
      </dsp:nvSpPr>
      <dsp:spPr>
        <a:xfrm>
          <a:off x="2866" y="2526021"/>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Bodystorming – Role-playing in scenarios/customer-journey steps to find solutions.</a:t>
          </a:r>
          <a:endParaRPr lang="en-US" sz="1200" kern="1200" dirty="0"/>
        </a:p>
      </dsp:txBody>
      <dsp:txXfrm>
        <a:off x="2866" y="2526021"/>
        <a:ext cx="1551903" cy="931142"/>
      </dsp:txXfrm>
    </dsp:sp>
    <dsp:sp modelId="{C63CAF1D-C8F3-7A4C-BD3B-ECDC63CDF86B}">
      <dsp:nvSpPr>
        <dsp:cNvPr id="0" name=""/>
        <dsp:cNvSpPr/>
      </dsp:nvSpPr>
      <dsp:spPr>
        <a:xfrm>
          <a:off x="1709960" y="2526021"/>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Analogies – Draw comparisons to communicate ideas better.</a:t>
          </a:r>
          <a:endParaRPr lang="en-US" sz="1200" kern="1200" dirty="0"/>
        </a:p>
      </dsp:txBody>
      <dsp:txXfrm>
        <a:off x="1709960" y="2526021"/>
        <a:ext cx="1551903" cy="931142"/>
      </dsp:txXfrm>
    </dsp:sp>
    <dsp:sp modelId="{1BA562CE-2BD5-1846-819A-0075EB1D2C3D}">
      <dsp:nvSpPr>
        <dsp:cNvPr id="0" name=""/>
        <dsp:cNvSpPr/>
      </dsp:nvSpPr>
      <dsp:spPr>
        <a:xfrm>
          <a:off x="3417053" y="2526021"/>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Provocation – Extreme lateral-thinking technique to challenge established beliefs and explore paths beyond.</a:t>
          </a:r>
          <a:endParaRPr lang="en-US" sz="1200" kern="1200" dirty="0"/>
        </a:p>
      </dsp:txBody>
      <dsp:txXfrm>
        <a:off x="3417053" y="2526021"/>
        <a:ext cx="1551903" cy="931142"/>
      </dsp:txXfrm>
    </dsp:sp>
    <dsp:sp modelId="{1A24C89E-EB42-7F43-930D-B49D4BCA2EE6}">
      <dsp:nvSpPr>
        <dsp:cNvPr id="0" name=""/>
        <dsp:cNvSpPr/>
      </dsp:nvSpPr>
      <dsp:spPr>
        <a:xfrm>
          <a:off x="5124147" y="2526021"/>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Movement – Take a “what if?” approach to overcoming obstacles in ideation and finding themes/trends/attributes towards reliable solutions.</a:t>
          </a:r>
          <a:endParaRPr lang="en-US" sz="1200" kern="1200" dirty="0"/>
        </a:p>
      </dsp:txBody>
      <dsp:txXfrm>
        <a:off x="5124147" y="2526021"/>
        <a:ext cx="1551903" cy="931142"/>
      </dsp:txXfrm>
    </dsp:sp>
    <dsp:sp modelId="{47FA0AE7-B862-C644-952A-D5BD87574530}">
      <dsp:nvSpPr>
        <dsp:cNvPr id="0" name=""/>
        <dsp:cNvSpPr/>
      </dsp:nvSpPr>
      <dsp:spPr>
        <a:xfrm>
          <a:off x="6831241" y="2526021"/>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Cheatstorm – Previously ideated material as stimuli.</a:t>
          </a:r>
          <a:endParaRPr lang="en-US" sz="1200" kern="1200" dirty="0"/>
        </a:p>
      </dsp:txBody>
      <dsp:txXfrm>
        <a:off x="6831241" y="2526021"/>
        <a:ext cx="1551903" cy="931142"/>
      </dsp:txXfrm>
    </dsp:sp>
    <dsp:sp modelId="{A2EE08C5-ABE5-BF49-81C8-7F56E2ACD4D9}">
      <dsp:nvSpPr>
        <dsp:cNvPr id="0" name=""/>
        <dsp:cNvSpPr/>
      </dsp:nvSpPr>
      <dsp:spPr>
        <a:xfrm>
          <a:off x="2563506" y="3612354"/>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Crowdstorming – Target audiences generate and validate ideas through feedback (e.g., social media) to provide valuable solution insights.</a:t>
          </a:r>
          <a:endParaRPr lang="en-US" sz="1200" kern="1200" dirty="0"/>
        </a:p>
      </dsp:txBody>
      <dsp:txXfrm>
        <a:off x="2563506" y="3612354"/>
        <a:ext cx="1551903" cy="931142"/>
      </dsp:txXfrm>
    </dsp:sp>
    <dsp:sp modelId="{8EB3C07B-DF08-004A-B045-274F19E55052}">
      <dsp:nvSpPr>
        <dsp:cNvPr id="0" name=""/>
        <dsp:cNvSpPr/>
      </dsp:nvSpPr>
      <dsp:spPr>
        <a:xfrm>
          <a:off x="4270600" y="3612354"/>
          <a:ext cx="1551903" cy="931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Creative Pause – Take time to pull back from obstacles.</a:t>
          </a:r>
          <a:endParaRPr lang="en-US" sz="1200" kern="1200" dirty="0"/>
        </a:p>
      </dsp:txBody>
      <dsp:txXfrm>
        <a:off x="4270600" y="3612354"/>
        <a:ext cx="1551903" cy="9311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6"/>
          </a:xfrm>
          <a:prstGeom prst="rect">
            <a:avLst/>
          </a:prstGeom>
        </p:spPr>
        <p:txBody>
          <a:bodyPr vert="horz" lIns="91614" tIns="45807" rIns="91614" bIns="45807"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8136"/>
          </a:xfrm>
          <a:prstGeom prst="rect">
            <a:avLst/>
          </a:prstGeom>
        </p:spPr>
        <p:txBody>
          <a:bodyPr vert="horz" lIns="91614" tIns="45807" rIns="91614" bIns="45807" rtlCol="0"/>
          <a:lstStyle>
            <a:lvl1pPr algn="r">
              <a:defRPr sz="1200"/>
            </a:lvl1pPr>
          </a:lstStyle>
          <a:p>
            <a:fld id="{AB254F7B-CA8B-4CF6-ADA0-1187DCCDC62D}" type="datetimeFigureOut">
              <a:rPr lang="en-GB" smtClean="0"/>
              <a:t>14/10/2022</a:t>
            </a:fld>
            <a:endParaRPr lang="en-GB" dirty="0"/>
          </a:p>
        </p:txBody>
      </p:sp>
      <p:sp>
        <p:nvSpPr>
          <p:cNvPr id="4" name="Footer Placeholder 3"/>
          <p:cNvSpPr>
            <a:spLocks noGrp="1"/>
          </p:cNvSpPr>
          <p:nvPr>
            <p:ph type="ftr" sz="quarter" idx="2"/>
          </p:nvPr>
        </p:nvSpPr>
        <p:spPr>
          <a:xfrm>
            <a:off x="0" y="9430091"/>
            <a:ext cx="2945659" cy="498135"/>
          </a:xfrm>
          <a:prstGeom prst="rect">
            <a:avLst/>
          </a:prstGeom>
        </p:spPr>
        <p:txBody>
          <a:bodyPr vert="horz" lIns="91614" tIns="45807" rIns="91614" bIns="45807"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30091"/>
            <a:ext cx="2945659" cy="498135"/>
          </a:xfrm>
          <a:prstGeom prst="rect">
            <a:avLst/>
          </a:prstGeom>
        </p:spPr>
        <p:txBody>
          <a:bodyPr vert="horz" lIns="91614" tIns="45807" rIns="91614" bIns="45807" rtlCol="0" anchor="b"/>
          <a:lstStyle>
            <a:lvl1pPr algn="r">
              <a:defRPr sz="1200"/>
            </a:lvl1pPr>
          </a:lstStyle>
          <a:p>
            <a:fld id="{B6EF9AA2-28FE-4DB0-B082-8232C183EC40}" type="slidenum">
              <a:rPr lang="en-GB" smtClean="0"/>
              <a:t>‹#›</a:t>
            </a:fld>
            <a:endParaRPr lang="en-GB" dirty="0"/>
          </a:p>
        </p:txBody>
      </p:sp>
    </p:spTree>
    <p:extLst>
      <p:ext uri="{BB962C8B-B14F-4D97-AF65-F5344CB8AC3E}">
        <p14:creationId xmlns:p14="http://schemas.microsoft.com/office/powerpoint/2010/main" val="2055389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2"/>
          </a:xfrm>
          <a:prstGeom prst="rect">
            <a:avLst/>
          </a:prstGeom>
        </p:spPr>
        <p:txBody>
          <a:bodyPr vert="horz" lIns="91614" tIns="45807" rIns="91614" bIns="45807" rtlCol="0"/>
          <a:lstStyle>
            <a:lvl1pPr algn="l">
              <a:defRPr sz="1200"/>
            </a:lvl1pPr>
          </a:lstStyle>
          <a:p>
            <a:endParaRPr lang="en-GB" dirty="0"/>
          </a:p>
        </p:txBody>
      </p:sp>
      <p:sp>
        <p:nvSpPr>
          <p:cNvPr id="3" name="Date Placeholder 2"/>
          <p:cNvSpPr>
            <a:spLocks noGrp="1"/>
          </p:cNvSpPr>
          <p:nvPr>
            <p:ph type="dt" idx="1"/>
          </p:nvPr>
        </p:nvSpPr>
        <p:spPr>
          <a:xfrm>
            <a:off x="3850443" y="0"/>
            <a:ext cx="2945659" cy="496412"/>
          </a:xfrm>
          <a:prstGeom prst="rect">
            <a:avLst/>
          </a:prstGeom>
        </p:spPr>
        <p:txBody>
          <a:bodyPr vert="horz" lIns="91614" tIns="45807" rIns="91614" bIns="45807" rtlCol="0"/>
          <a:lstStyle>
            <a:lvl1pPr algn="r">
              <a:defRPr sz="1200"/>
            </a:lvl1pPr>
          </a:lstStyle>
          <a:p>
            <a:fld id="{CD678560-264F-4233-92EC-6C0095AAA4ED}" type="datetimeFigureOut">
              <a:rPr lang="en-GB" smtClean="0"/>
              <a:t>14/10/2022</a:t>
            </a:fld>
            <a:endParaRPr lang="en-GB" dirty="0"/>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614" tIns="45807" rIns="91614" bIns="45807" rtlCol="0" anchor="ctr"/>
          <a:lstStyle/>
          <a:p>
            <a:endParaRPr lang="en-GB" dirty="0"/>
          </a:p>
        </p:txBody>
      </p:sp>
      <p:sp>
        <p:nvSpPr>
          <p:cNvPr id="5" name="Notes Placeholder 4"/>
          <p:cNvSpPr>
            <a:spLocks noGrp="1"/>
          </p:cNvSpPr>
          <p:nvPr>
            <p:ph type="body" sz="quarter" idx="3"/>
          </p:nvPr>
        </p:nvSpPr>
        <p:spPr>
          <a:xfrm>
            <a:off x="679768" y="4715907"/>
            <a:ext cx="5438140" cy="4467702"/>
          </a:xfrm>
          <a:prstGeom prst="rect">
            <a:avLst/>
          </a:prstGeom>
        </p:spPr>
        <p:txBody>
          <a:bodyPr vert="horz" lIns="91614" tIns="45807" rIns="91614" bIns="458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0"/>
            <a:ext cx="2945659" cy="496412"/>
          </a:xfrm>
          <a:prstGeom prst="rect">
            <a:avLst/>
          </a:prstGeom>
        </p:spPr>
        <p:txBody>
          <a:bodyPr vert="horz" lIns="91614" tIns="45807" rIns="91614" bIns="45807"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30090"/>
            <a:ext cx="2945659" cy="496412"/>
          </a:xfrm>
          <a:prstGeom prst="rect">
            <a:avLst/>
          </a:prstGeom>
        </p:spPr>
        <p:txBody>
          <a:bodyPr vert="horz" lIns="91614" tIns="45807" rIns="91614" bIns="45807" rtlCol="0" anchor="b"/>
          <a:lstStyle>
            <a:lvl1pPr algn="r">
              <a:defRPr sz="1200"/>
            </a:lvl1pPr>
          </a:lstStyle>
          <a:p>
            <a:fld id="{E39AA08D-27D3-4E59-8FFE-0BE1FBF354FF}" type="slidenum">
              <a:rPr lang="en-GB" smtClean="0"/>
              <a:t>‹#›</a:t>
            </a:fld>
            <a:endParaRPr lang="en-GB" dirty="0"/>
          </a:p>
        </p:txBody>
      </p:sp>
    </p:spTree>
    <p:extLst>
      <p:ext uri="{BB962C8B-B14F-4D97-AF65-F5344CB8AC3E}">
        <p14:creationId xmlns:p14="http://schemas.microsoft.com/office/powerpoint/2010/main" val="1627766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6B2CC7-177B-4F08-A326-4675355732BD}" type="slidenum">
              <a:rPr lang="en-GB" smtClean="0"/>
              <a:t>1</a:t>
            </a:fld>
            <a:endParaRPr lang="en-GB"/>
          </a:p>
        </p:txBody>
      </p:sp>
    </p:spTree>
    <p:extLst>
      <p:ext uri="{BB962C8B-B14F-4D97-AF65-F5344CB8AC3E}">
        <p14:creationId xmlns:p14="http://schemas.microsoft.com/office/powerpoint/2010/main" val="2752532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461662-24EF-431F-B045-937ED14B97EF}" type="slidenum">
              <a:rPr lang="en-GB" smtClean="0"/>
              <a:t>43</a:t>
            </a:fld>
            <a:endParaRPr lang="en-GB"/>
          </a:p>
        </p:txBody>
      </p:sp>
    </p:spTree>
    <p:extLst>
      <p:ext uri="{BB962C8B-B14F-4D97-AF65-F5344CB8AC3E}">
        <p14:creationId xmlns:p14="http://schemas.microsoft.com/office/powerpoint/2010/main" val="2639836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6B2CC7-177B-4F08-A326-4675355732BD}" type="slidenum">
              <a:rPr lang="en-GB" smtClean="0"/>
              <a:t>9</a:t>
            </a:fld>
            <a:endParaRPr lang="en-GB"/>
          </a:p>
        </p:txBody>
      </p:sp>
    </p:spTree>
    <p:extLst>
      <p:ext uri="{BB962C8B-B14F-4D97-AF65-F5344CB8AC3E}">
        <p14:creationId xmlns:p14="http://schemas.microsoft.com/office/powerpoint/2010/main" val="404374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6B2CC7-177B-4F08-A326-4675355732BD}" type="slidenum">
              <a:rPr lang="en-GB" smtClean="0"/>
              <a:t>10</a:t>
            </a:fld>
            <a:endParaRPr lang="en-GB"/>
          </a:p>
        </p:txBody>
      </p:sp>
    </p:spTree>
    <p:extLst>
      <p:ext uri="{BB962C8B-B14F-4D97-AF65-F5344CB8AC3E}">
        <p14:creationId xmlns:p14="http://schemas.microsoft.com/office/powerpoint/2010/main" val="2699902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6B2CC7-177B-4F08-A326-4675355732BD}" type="slidenum">
              <a:rPr lang="en-GB" smtClean="0"/>
              <a:t>11</a:t>
            </a:fld>
            <a:endParaRPr lang="en-GB"/>
          </a:p>
        </p:txBody>
      </p:sp>
    </p:spTree>
    <p:extLst>
      <p:ext uri="{BB962C8B-B14F-4D97-AF65-F5344CB8AC3E}">
        <p14:creationId xmlns:p14="http://schemas.microsoft.com/office/powerpoint/2010/main" val="3176604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9AA08D-27D3-4E59-8FFE-0BE1FBF354FF}" type="slidenum">
              <a:rPr lang="en-GB" smtClean="0"/>
              <a:t>18</a:t>
            </a:fld>
            <a:endParaRPr lang="en-GB" dirty="0"/>
          </a:p>
        </p:txBody>
      </p:sp>
    </p:spTree>
    <p:extLst>
      <p:ext uri="{BB962C8B-B14F-4D97-AF65-F5344CB8AC3E}">
        <p14:creationId xmlns:p14="http://schemas.microsoft.com/office/powerpoint/2010/main" val="49966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This is all about the analysis but not simply analysis it is about insights </a:t>
            </a:r>
          </a:p>
          <a:p>
            <a:endParaRPr lang="en-US" dirty="0"/>
          </a:p>
          <a:p>
            <a:r>
              <a:rPr lang="en-GB" sz="1200" b="0" i="0" u="none" strike="noStrike" kern="1200" dirty="0">
                <a:solidFill>
                  <a:schemeClr val="tx1"/>
                </a:solidFill>
                <a:effectLst/>
                <a:latin typeface="+mn-lt"/>
                <a:ea typeface="+mn-ea"/>
                <a:cs typeface="+mn-cs"/>
              </a:rPr>
              <a:t>Here, they should gain an empathetic understanding of the problem to gain real insight into students and their needs.</a:t>
            </a:r>
            <a:endParaRPr lang="en-US" dirty="0"/>
          </a:p>
          <a:p>
            <a:endParaRPr lang="en-US" dirty="0"/>
          </a:p>
        </p:txBody>
      </p:sp>
      <p:sp>
        <p:nvSpPr>
          <p:cNvPr id="4" name="Slide Number Placeholder 3"/>
          <p:cNvSpPr>
            <a:spLocks noGrp="1"/>
          </p:cNvSpPr>
          <p:nvPr>
            <p:ph type="sldNum" sz="quarter" idx="5"/>
          </p:nvPr>
        </p:nvSpPr>
        <p:spPr/>
        <p:txBody>
          <a:bodyPr/>
          <a:lstStyle/>
          <a:p>
            <a:fld id="{99670D46-564A-42D2-BBBC-E88FC8D3577B}" type="slidenum">
              <a:rPr lang="en-GB" smtClean="0"/>
              <a:t>21</a:t>
            </a:fld>
            <a:endParaRPr lang="en-GB"/>
          </a:p>
        </p:txBody>
      </p:sp>
    </p:spTree>
    <p:extLst>
      <p:ext uri="{BB962C8B-B14F-4D97-AF65-F5344CB8AC3E}">
        <p14:creationId xmlns:p14="http://schemas.microsoft.com/office/powerpoint/2010/main" val="241208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problem definition would be a good time for us to check in</a:t>
            </a:r>
          </a:p>
        </p:txBody>
      </p:sp>
      <p:sp>
        <p:nvSpPr>
          <p:cNvPr id="4" name="Slide Number Placeholder 3"/>
          <p:cNvSpPr>
            <a:spLocks noGrp="1"/>
          </p:cNvSpPr>
          <p:nvPr>
            <p:ph type="sldNum" sz="quarter" idx="5"/>
          </p:nvPr>
        </p:nvSpPr>
        <p:spPr/>
        <p:txBody>
          <a:bodyPr/>
          <a:lstStyle/>
          <a:p>
            <a:fld id="{99670D46-564A-42D2-BBBC-E88FC8D3577B}" type="slidenum">
              <a:rPr lang="en-GB" smtClean="0"/>
              <a:t>24</a:t>
            </a:fld>
            <a:endParaRPr lang="en-GB"/>
          </a:p>
        </p:txBody>
      </p:sp>
    </p:spTree>
    <p:extLst>
      <p:ext uri="{BB962C8B-B14F-4D97-AF65-F5344CB8AC3E}">
        <p14:creationId xmlns:p14="http://schemas.microsoft.com/office/powerpoint/2010/main" val="429433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9AA08D-27D3-4E59-8FFE-0BE1FBF354FF}" type="slidenum">
              <a:rPr lang="en-GB" smtClean="0"/>
              <a:t>31</a:t>
            </a:fld>
            <a:endParaRPr lang="en-GB" dirty="0"/>
          </a:p>
        </p:txBody>
      </p:sp>
    </p:spTree>
    <p:extLst>
      <p:ext uri="{BB962C8B-B14F-4D97-AF65-F5344CB8AC3E}">
        <p14:creationId xmlns:p14="http://schemas.microsoft.com/office/powerpoint/2010/main" val="4030257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461662-24EF-431F-B045-937ED14B97EF}" type="slidenum">
              <a:rPr lang="en-GB" smtClean="0"/>
              <a:t>42</a:t>
            </a:fld>
            <a:endParaRPr lang="en-GB"/>
          </a:p>
        </p:txBody>
      </p:sp>
    </p:spTree>
    <p:extLst>
      <p:ext uri="{BB962C8B-B14F-4D97-AF65-F5344CB8AC3E}">
        <p14:creationId xmlns:p14="http://schemas.microsoft.com/office/powerpoint/2010/main" val="3874393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9BD312E-7AA5-47BA-91E0-617A73E8068B}" type="datetimeFigureOut">
              <a:rPr lang="en-GB" smtClean="0"/>
              <a:pPr/>
              <a:t>14/10/2022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0E85703-917F-413A-8F5C-54F59D9A6D73}"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9BD312E-7AA5-47BA-91E0-617A73E8068B}" type="datetimeFigureOut">
              <a:rPr lang="en-GB" smtClean="0"/>
              <a:pPr/>
              <a:t>14/10/2022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0E85703-917F-413A-8F5C-54F59D9A6D73}"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9BD312E-7AA5-47BA-91E0-617A73E8068B}" type="datetimeFigureOut">
              <a:rPr lang="en-GB" smtClean="0"/>
              <a:pPr/>
              <a:t>14/10/2022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0E85703-917F-413A-8F5C-54F59D9A6D73}" type="slidenum">
              <a:rPr lang="en-GB" smtClean="0"/>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1" y="644691"/>
            <a:ext cx="8172440" cy="1143000"/>
          </a:xfrm>
          <a:prstGeom prst="rect">
            <a:avLst/>
          </a:prstGeom>
        </p:spPr>
        <p:txBody>
          <a:bodyPr/>
          <a:lstStyle>
            <a:lvl1pPr>
              <a:defRPr sz="2800">
                <a:solidFill>
                  <a:schemeClr val="bg1"/>
                </a:solidFill>
                <a:latin typeface="Georgia"/>
                <a:cs typeface="Georgia"/>
              </a:defRPr>
            </a:lvl1pPr>
          </a:lstStyle>
          <a:p>
            <a:r>
              <a:rPr lang="en-GB" dirty="0"/>
              <a:t>Click to edit slide heading</a:t>
            </a:r>
          </a:p>
        </p:txBody>
      </p:sp>
      <p:sp>
        <p:nvSpPr>
          <p:cNvPr id="3" name="Content Placeholder 2"/>
          <p:cNvSpPr>
            <a:spLocks noGrp="1"/>
          </p:cNvSpPr>
          <p:nvPr>
            <p:ph idx="1" hasCustomPrompt="1"/>
          </p:nvPr>
        </p:nvSpPr>
        <p:spPr>
          <a:xfrm>
            <a:off x="364138" y="1988841"/>
            <a:ext cx="8172440" cy="3656012"/>
          </a:xfrm>
          <a:prstGeom prst="rect">
            <a:avLst/>
          </a:prstGeom>
        </p:spPr>
        <p:txBody>
          <a:bodyPr/>
          <a:lstStyle>
            <a:lvl1pPr marL="342892" indent="-342892">
              <a:buClr>
                <a:schemeClr val="bg1"/>
              </a:buClr>
              <a:buFont typeface="Wingdings" panose="05000000000000000000" pitchFamily="2" charset="2"/>
              <a:buChar char="§"/>
              <a:defRPr b="0" baseline="0">
                <a:solidFill>
                  <a:schemeClr val="bg1"/>
                </a:solidFill>
              </a:defRPr>
            </a:lvl1pPr>
            <a:lvl2pPr>
              <a:defRPr b="0"/>
            </a:lvl2pPr>
            <a:lvl3pPr>
              <a:defRPr b="0"/>
            </a:lvl3pPr>
            <a:lvl4pPr>
              <a:defRPr b="0"/>
            </a:lvl4pPr>
            <a:lvl5pPr>
              <a:defRPr b="0"/>
            </a:lvl5pPr>
          </a:lstStyle>
          <a:p>
            <a:pPr lvl="0"/>
            <a:r>
              <a:rPr lang="en-US" dirty="0"/>
              <a:t>Click to add content</a:t>
            </a:r>
          </a:p>
        </p:txBody>
      </p:sp>
    </p:spTree>
    <p:extLst>
      <p:ext uri="{BB962C8B-B14F-4D97-AF65-F5344CB8AC3E}">
        <p14:creationId xmlns:p14="http://schemas.microsoft.com/office/powerpoint/2010/main" val="3595942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1" y="644691"/>
            <a:ext cx="8172440" cy="1143000"/>
          </a:xfrm>
          <a:prstGeom prst="rect">
            <a:avLst/>
          </a:prstGeom>
        </p:spPr>
        <p:txBody>
          <a:bodyPr/>
          <a:lstStyle>
            <a:lvl1pPr>
              <a:defRPr sz="2800">
                <a:solidFill>
                  <a:schemeClr val="bg1"/>
                </a:solidFill>
                <a:latin typeface="Georgia"/>
                <a:cs typeface="Georgia"/>
              </a:defRPr>
            </a:lvl1pPr>
          </a:lstStyle>
          <a:p>
            <a:r>
              <a:rPr lang="en-GB" dirty="0"/>
              <a:t>Click to edit slide heading</a:t>
            </a:r>
          </a:p>
        </p:txBody>
      </p:sp>
      <p:sp>
        <p:nvSpPr>
          <p:cNvPr id="3" name="Content Placeholder 2"/>
          <p:cNvSpPr>
            <a:spLocks noGrp="1"/>
          </p:cNvSpPr>
          <p:nvPr>
            <p:ph idx="1" hasCustomPrompt="1"/>
          </p:nvPr>
        </p:nvSpPr>
        <p:spPr>
          <a:xfrm>
            <a:off x="364138" y="1988841"/>
            <a:ext cx="8172440" cy="3656012"/>
          </a:xfrm>
          <a:prstGeom prst="rect">
            <a:avLst/>
          </a:prstGeom>
        </p:spPr>
        <p:txBody>
          <a:bodyPr/>
          <a:lstStyle>
            <a:lvl1pPr marL="342892" indent="-342892">
              <a:buClr>
                <a:schemeClr val="bg1"/>
              </a:buClr>
              <a:buFont typeface="Wingdings" panose="05000000000000000000" pitchFamily="2" charset="2"/>
              <a:buChar char="§"/>
              <a:defRPr b="0" baseline="0">
                <a:solidFill>
                  <a:schemeClr val="bg1"/>
                </a:solidFill>
              </a:defRPr>
            </a:lvl1pPr>
            <a:lvl2pPr>
              <a:defRPr b="0"/>
            </a:lvl2pPr>
            <a:lvl3pPr>
              <a:defRPr b="0"/>
            </a:lvl3pPr>
            <a:lvl4pPr>
              <a:defRPr b="0"/>
            </a:lvl4pPr>
            <a:lvl5pPr>
              <a:defRPr b="0"/>
            </a:lvl5pPr>
          </a:lstStyle>
          <a:p>
            <a:pPr lvl="0"/>
            <a:r>
              <a:rPr lang="en-US" dirty="0"/>
              <a:t>Click to add content</a:t>
            </a:r>
          </a:p>
        </p:txBody>
      </p:sp>
    </p:spTree>
    <p:extLst>
      <p:ext uri="{BB962C8B-B14F-4D97-AF65-F5344CB8AC3E}">
        <p14:creationId xmlns:p14="http://schemas.microsoft.com/office/powerpoint/2010/main" val="2681339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1" y="644691"/>
            <a:ext cx="8172440" cy="1143000"/>
          </a:xfrm>
          <a:prstGeom prst="rect">
            <a:avLst/>
          </a:prstGeom>
        </p:spPr>
        <p:txBody>
          <a:bodyPr/>
          <a:lstStyle>
            <a:lvl1pPr>
              <a:defRPr sz="2800">
                <a:solidFill>
                  <a:schemeClr val="bg1"/>
                </a:solidFill>
                <a:latin typeface="Georgia"/>
                <a:cs typeface="Georgia"/>
              </a:defRPr>
            </a:lvl1pPr>
          </a:lstStyle>
          <a:p>
            <a:r>
              <a:rPr lang="en-GB" dirty="0"/>
              <a:t>Click to edit slide heading</a:t>
            </a:r>
          </a:p>
        </p:txBody>
      </p:sp>
      <p:sp>
        <p:nvSpPr>
          <p:cNvPr id="3" name="Content Placeholder 2"/>
          <p:cNvSpPr>
            <a:spLocks noGrp="1"/>
          </p:cNvSpPr>
          <p:nvPr>
            <p:ph idx="1" hasCustomPrompt="1"/>
          </p:nvPr>
        </p:nvSpPr>
        <p:spPr>
          <a:xfrm>
            <a:off x="364138" y="1988841"/>
            <a:ext cx="8172440" cy="3656012"/>
          </a:xfrm>
          <a:prstGeom prst="rect">
            <a:avLst/>
          </a:prstGeom>
        </p:spPr>
        <p:txBody>
          <a:bodyPr/>
          <a:lstStyle>
            <a:lvl1pPr marL="342892" indent="-342892">
              <a:buClr>
                <a:schemeClr val="bg1"/>
              </a:buClr>
              <a:buFont typeface="Wingdings" panose="05000000000000000000" pitchFamily="2" charset="2"/>
              <a:buChar char="§"/>
              <a:defRPr b="0" baseline="0">
                <a:solidFill>
                  <a:schemeClr val="bg1"/>
                </a:solidFill>
              </a:defRPr>
            </a:lvl1pPr>
            <a:lvl2pPr>
              <a:defRPr b="0"/>
            </a:lvl2pPr>
            <a:lvl3pPr>
              <a:defRPr b="0"/>
            </a:lvl3pPr>
            <a:lvl4pPr>
              <a:defRPr b="0"/>
            </a:lvl4pPr>
            <a:lvl5pPr>
              <a:defRPr b="0"/>
            </a:lvl5pPr>
          </a:lstStyle>
          <a:p>
            <a:pPr lvl="0"/>
            <a:r>
              <a:rPr lang="en-US" dirty="0"/>
              <a:t>Click to add content</a:t>
            </a:r>
          </a:p>
        </p:txBody>
      </p:sp>
    </p:spTree>
    <p:extLst>
      <p:ext uri="{BB962C8B-B14F-4D97-AF65-F5344CB8AC3E}">
        <p14:creationId xmlns:p14="http://schemas.microsoft.com/office/powerpoint/2010/main" val="89713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1" y="644691"/>
            <a:ext cx="8172440" cy="1143000"/>
          </a:xfrm>
          <a:prstGeom prst="rect">
            <a:avLst/>
          </a:prstGeom>
        </p:spPr>
        <p:txBody>
          <a:bodyPr/>
          <a:lstStyle>
            <a:lvl1pPr>
              <a:defRPr sz="2800">
                <a:solidFill>
                  <a:schemeClr val="bg1"/>
                </a:solidFill>
                <a:latin typeface="Georgia"/>
                <a:cs typeface="Georgia"/>
              </a:defRPr>
            </a:lvl1pPr>
          </a:lstStyle>
          <a:p>
            <a:r>
              <a:rPr lang="en-GB" dirty="0"/>
              <a:t>Click to edit slide heading</a:t>
            </a:r>
          </a:p>
        </p:txBody>
      </p:sp>
      <p:sp>
        <p:nvSpPr>
          <p:cNvPr id="3" name="Content Placeholder 2"/>
          <p:cNvSpPr>
            <a:spLocks noGrp="1"/>
          </p:cNvSpPr>
          <p:nvPr>
            <p:ph idx="1" hasCustomPrompt="1"/>
          </p:nvPr>
        </p:nvSpPr>
        <p:spPr>
          <a:xfrm>
            <a:off x="364138" y="1988841"/>
            <a:ext cx="8172440" cy="3656012"/>
          </a:xfrm>
          <a:prstGeom prst="rect">
            <a:avLst/>
          </a:prstGeom>
        </p:spPr>
        <p:txBody>
          <a:bodyPr/>
          <a:lstStyle>
            <a:lvl1pPr marL="342892" indent="-342892">
              <a:buClr>
                <a:schemeClr val="bg1"/>
              </a:buClr>
              <a:buFont typeface="Wingdings" panose="05000000000000000000" pitchFamily="2" charset="2"/>
              <a:buChar char="§"/>
              <a:defRPr b="0" baseline="0">
                <a:solidFill>
                  <a:schemeClr val="bg1"/>
                </a:solidFill>
              </a:defRPr>
            </a:lvl1pPr>
            <a:lvl2pPr>
              <a:defRPr b="0"/>
            </a:lvl2pPr>
            <a:lvl3pPr>
              <a:defRPr b="0"/>
            </a:lvl3pPr>
            <a:lvl4pPr>
              <a:defRPr b="0"/>
            </a:lvl4pPr>
            <a:lvl5pPr>
              <a:defRPr b="0"/>
            </a:lvl5pPr>
          </a:lstStyle>
          <a:p>
            <a:pPr lvl="0"/>
            <a:r>
              <a:rPr lang="en-US" dirty="0"/>
              <a:t>Click to add content</a:t>
            </a:r>
          </a:p>
        </p:txBody>
      </p:sp>
    </p:spTree>
    <p:extLst>
      <p:ext uri="{BB962C8B-B14F-4D97-AF65-F5344CB8AC3E}">
        <p14:creationId xmlns:p14="http://schemas.microsoft.com/office/powerpoint/2010/main" val="2684052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1" y="644691"/>
            <a:ext cx="8172440" cy="1143000"/>
          </a:xfrm>
          <a:prstGeom prst="rect">
            <a:avLst/>
          </a:prstGeom>
        </p:spPr>
        <p:txBody>
          <a:bodyPr/>
          <a:lstStyle>
            <a:lvl1pPr>
              <a:defRPr sz="2800">
                <a:solidFill>
                  <a:schemeClr val="bg1"/>
                </a:solidFill>
                <a:latin typeface="Georgia"/>
                <a:cs typeface="Georgia"/>
              </a:defRPr>
            </a:lvl1pPr>
          </a:lstStyle>
          <a:p>
            <a:r>
              <a:rPr lang="en-GB" dirty="0"/>
              <a:t>Click to edit slide heading</a:t>
            </a:r>
          </a:p>
        </p:txBody>
      </p:sp>
      <p:sp>
        <p:nvSpPr>
          <p:cNvPr id="3" name="Content Placeholder 2"/>
          <p:cNvSpPr>
            <a:spLocks noGrp="1"/>
          </p:cNvSpPr>
          <p:nvPr>
            <p:ph idx="1" hasCustomPrompt="1"/>
          </p:nvPr>
        </p:nvSpPr>
        <p:spPr>
          <a:xfrm>
            <a:off x="364138" y="1988841"/>
            <a:ext cx="8172440" cy="3656012"/>
          </a:xfrm>
          <a:prstGeom prst="rect">
            <a:avLst/>
          </a:prstGeom>
        </p:spPr>
        <p:txBody>
          <a:bodyPr/>
          <a:lstStyle>
            <a:lvl1pPr marL="342892" indent="-342892">
              <a:buClr>
                <a:schemeClr val="bg1"/>
              </a:buClr>
              <a:buFont typeface="Wingdings" panose="05000000000000000000" pitchFamily="2" charset="2"/>
              <a:buChar char="§"/>
              <a:defRPr b="0" baseline="0">
                <a:solidFill>
                  <a:schemeClr val="bg1"/>
                </a:solidFill>
              </a:defRPr>
            </a:lvl1pPr>
            <a:lvl2pPr>
              <a:defRPr b="0"/>
            </a:lvl2pPr>
            <a:lvl3pPr>
              <a:defRPr b="0"/>
            </a:lvl3pPr>
            <a:lvl4pPr>
              <a:defRPr b="0"/>
            </a:lvl4pPr>
            <a:lvl5pPr>
              <a:defRPr b="0"/>
            </a:lvl5pPr>
          </a:lstStyle>
          <a:p>
            <a:pPr lvl="0"/>
            <a:r>
              <a:rPr lang="en-US" dirty="0"/>
              <a:t>Click to add content</a:t>
            </a:r>
          </a:p>
        </p:txBody>
      </p:sp>
    </p:spTree>
    <p:extLst>
      <p:ext uri="{BB962C8B-B14F-4D97-AF65-F5344CB8AC3E}">
        <p14:creationId xmlns:p14="http://schemas.microsoft.com/office/powerpoint/2010/main" val="3789574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1" y="644691"/>
            <a:ext cx="8172440" cy="1143000"/>
          </a:xfrm>
          <a:prstGeom prst="rect">
            <a:avLst/>
          </a:prstGeom>
        </p:spPr>
        <p:txBody>
          <a:bodyPr/>
          <a:lstStyle>
            <a:lvl1pPr>
              <a:defRPr sz="2800">
                <a:solidFill>
                  <a:schemeClr val="bg1"/>
                </a:solidFill>
                <a:latin typeface="Georgia"/>
                <a:cs typeface="Georgia"/>
              </a:defRPr>
            </a:lvl1pPr>
          </a:lstStyle>
          <a:p>
            <a:r>
              <a:rPr lang="en-GB" dirty="0"/>
              <a:t>Click to edit slide heading</a:t>
            </a:r>
          </a:p>
        </p:txBody>
      </p:sp>
      <p:sp>
        <p:nvSpPr>
          <p:cNvPr id="3" name="Content Placeholder 2"/>
          <p:cNvSpPr>
            <a:spLocks noGrp="1"/>
          </p:cNvSpPr>
          <p:nvPr>
            <p:ph idx="1" hasCustomPrompt="1"/>
          </p:nvPr>
        </p:nvSpPr>
        <p:spPr>
          <a:xfrm>
            <a:off x="364138" y="1988841"/>
            <a:ext cx="8172440" cy="3656012"/>
          </a:xfrm>
          <a:prstGeom prst="rect">
            <a:avLst/>
          </a:prstGeom>
        </p:spPr>
        <p:txBody>
          <a:bodyPr/>
          <a:lstStyle>
            <a:lvl1pPr marL="342892" indent="-342892">
              <a:buClr>
                <a:schemeClr val="bg1"/>
              </a:buClr>
              <a:buFont typeface="Wingdings" panose="05000000000000000000" pitchFamily="2" charset="2"/>
              <a:buChar char="§"/>
              <a:defRPr b="0" baseline="0">
                <a:solidFill>
                  <a:schemeClr val="bg1"/>
                </a:solidFill>
              </a:defRPr>
            </a:lvl1pPr>
            <a:lvl2pPr>
              <a:defRPr b="0"/>
            </a:lvl2pPr>
            <a:lvl3pPr>
              <a:defRPr b="0"/>
            </a:lvl3pPr>
            <a:lvl4pPr>
              <a:defRPr b="0"/>
            </a:lvl4pPr>
            <a:lvl5pPr>
              <a:defRPr b="0"/>
            </a:lvl5pPr>
          </a:lstStyle>
          <a:p>
            <a:pPr lvl="0"/>
            <a:r>
              <a:rPr lang="en-US" dirty="0"/>
              <a:t>Click to add content</a:t>
            </a:r>
          </a:p>
        </p:txBody>
      </p:sp>
    </p:spTree>
    <p:extLst>
      <p:ext uri="{BB962C8B-B14F-4D97-AF65-F5344CB8AC3E}">
        <p14:creationId xmlns:p14="http://schemas.microsoft.com/office/powerpoint/2010/main" val="3534041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9BD312E-7AA5-47BA-91E0-617A73E8068B}" type="datetimeFigureOut">
              <a:rPr lang="en-GB" smtClean="0"/>
              <a:pPr/>
              <a:t>14/10/2022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0E85703-917F-413A-8F5C-54F59D9A6D73}"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BD312E-7AA5-47BA-91E0-617A73E8068B}" type="datetimeFigureOut">
              <a:rPr lang="en-GB" smtClean="0"/>
              <a:pPr/>
              <a:t>14/10/2022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0E85703-917F-413A-8F5C-54F59D9A6D73}"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9BD312E-7AA5-47BA-91E0-617A73E8068B}" type="datetimeFigureOut">
              <a:rPr lang="en-GB" smtClean="0"/>
              <a:pPr/>
              <a:t>14/10/2022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0E85703-917F-413A-8F5C-54F59D9A6D73}"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9BD312E-7AA5-47BA-91E0-617A73E8068B}" type="datetimeFigureOut">
              <a:rPr lang="en-GB" smtClean="0"/>
              <a:pPr/>
              <a:t>14/10/2022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0E85703-917F-413A-8F5C-54F59D9A6D73}"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9BD312E-7AA5-47BA-91E0-617A73E8068B}" type="datetimeFigureOut">
              <a:rPr lang="en-GB" smtClean="0"/>
              <a:pPr/>
              <a:t>14/10/2022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0E85703-917F-413A-8F5C-54F59D9A6D73}"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D312E-7AA5-47BA-91E0-617A73E8068B}" type="datetimeFigureOut">
              <a:rPr lang="en-GB" smtClean="0"/>
              <a:pPr/>
              <a:t>14/10/2022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0E85703-917F-413A-8F5C-54F59D9A6D73}"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BD312E-7AA5-47BA-91E0-617A73E8068B}" type="datetimeFigureOut">
              <a:rPr lang="en-GB" smtClean="0"/>
              <a:pPr/>
              <a:t>14/10/2022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0E85703-917F-413A-8F5C-54F59D9A6D73}"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BD312E-7AA5-47BA-91E0-617A73E8068B}" type="datetimeFigureOut">
              <a:rPr lang="en-GB" smtClean="0"/>
              <a:pPr/>
              <a:t>14/10/2022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0E85703-917F-413A-8F5C-54F59D9A6D73}"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D312E-7AA5-47BA-91E0-617A73E8068B}" type="datetimeFigureOut">
              <a:rPr lang="en-GB" smtClean="0"/>
              <a:pPr/>
              <a:t>14/10/2022</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E85703-917F-413A-8F5C-54F59D9A6D73}"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5" r:id="rId13"/>
    <p:sldLayoutId id="2147483667" r:id="rId14"/>
    <p:sldLayoutId id="2147483668" r:id="rId15"/>
    <p:sldLayoutId id="2147483669" r:id="rId16"/>
    <p:sldLayoutId id="2147483672" r:id="rId17"/>
  </p:sldLayoutIdLst>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LmXGvsuNDv8" TargetMode="External"/><Relationship Id="rId2" Type="http://schemas.openxmlformats.org/officeDocument/2006/relationships/hyperlink" Target="A%20crash%20course%20in%20creativity:%20Tina%20Seelig%20at%20TEDxStanford" TargetMode="External"/><Relationship Id="rId1" Type="http://schemas.openxmlformats.org/officeDocument/2006/relationships/slideLayout" Target="../slideLayouts/slideLayout2.xml"/><Relationship Id="rId5" Type="http://schemas.openxmlformats.org/officeDocument/2006/relationships/hyperlink" Target="https://www.youtube.com/watch?v=_K4YcaU5uqU" TargetMode="External"/><Relationship Id="rId4" Type="http://schemas.openxmlformats.org/officeDocument/2006/relationships/hyperlink" Target="https://www.linkedin.com/learning/critical-thinking-and-problem-solving"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canvas.bham.ac.uk/enroll/M7WCDE" TargetMode="External"/><Relationship Id="rId3" Type="http://schemas.openxmlformats.org/officeDocument/2006/relationships/image" Target="../media/image39.png"/><Relationship Id="rId7" Type="http://schemas.openxmlformats.org/officeDocument/2006/relationships/hyperlink" Target="https://canvas.bham.ac.uk/enroll/4AMG6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mailto:careersenquiries@contacts.bham.ac.uk" TargetMode="External"/><Relationship Id="rId5" Type="http://schemas.openxmlformats.org/officeDocument/2006/relationships/hyperlink" Target="https://intranet.birmingham.ac.uk/as/employability/careers/events/postgraduate-events.aspx" TargetMode="External"/><Relationship Id="rId4" Type="http://schemas.openxmlformats.org/officeDocument/2006/relationships/hyperlink" Target="https://canvas.bham.ac.uk/enroll/PKYPEA"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intranet.birmingham.ac.uk/as/employability/careers/postgraduate/pgr/pess.aspx" TargetMode="External"/><Relationship Id="rId4" Type="http://schemas.openxmlformats.org/officeDocument/2006/relationships/hyperlink" Target="https://intranet.birmingham.ac.uk/as/employability/careers/postgraduate/pgt/mcc.aspx"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b-enterprising.blogspot.com/" TargetMode="External"/><Relationship Id="rId2" Type="http://schemas.openxmlformats.org/officeDocument/2006/relationships/hyperlink" Target="https://intranet.birmingham.ac.uk/as/employability/b-enterprising/programmes/lets-get-this-start-up-started.aspx" TargetMode="Externa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hyperlink" Target="https://intranet.birmingham.ac.uk/as/employability/b-enterprising/index.aspx"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F3740-07F7-41E0-BF7B-C8C648D80FC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8F3BA43-8A7A-4B0E-9B8A-E1D70A57C42D}"/>
              </a:ext>
            </a:extLst>
          </p:cNvPr>
          <p:cNvSpPr>
            <a:spLocks noGrp="1"/>
          </p:cNvSpPr>
          <p:nvPr>
            <p:ph type="subTitle" idx="1"/>
          </p:nvPr>
        </p:nvSpPr>
        <p:spPr/>
        <p:txBody>
          <a:bodyPr/>
          <a:lstStyle/>
          <a:p>
            <a:endParaRPr lang="en-GB"/>
          </a:p>
        </p:txBody>
      </p:sp>
      <p:pic>
        <p:nvPicPr>
          <p:cNvPr id="8" name="Picture 7" descr="A close up of text on a white background&#10;&#10;Description automatically generated">
            <a:extLst>
              <a:ext uri="{FF2B5EF4-FFF2-40B4-BE49-F238E27FC236}">
                <a16:creationId xmlns:a16="http://schemas.microsoft.com/office/drawing/2014/main" id="{1232822D-346C-46BF-A94E-3713195C3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5" y="823739"/>
            <a:ext cx="9263149" cy="5210521"/>
          </a:xfrm>
          <a:prstGeom prst="rect">
            <a:avLst/>
          </a:prstGeom>
        </p:spPr>
      </p:pic>
      <p:sp>
        <p:nvSpPr>
          <p:cNvPr id="9" name="TextBox 8">
            <a:extLst>
              <a:ext uri="{FF2B5EF4-FFF2-40B4-BE49-F238E27FC236}">
                <a16:creationId xmlns:a16="http://schemas.microsoft.com/office/drawing/2014/main" id="{C46CF00B-ABD8-46D9-A66B-98B20097E0DF}"/>
              </a:ext>
            </a:extLst>
          </p:cNvPr>
          <p:cNvSpPr txBox="1"/>
          <p:nvPr/>
        </p:nvSpPr>
        <p:spPr>
          <a:xfrm>
            <a:off x="560438" y="2130425"/>
            <a:ext cx="6999311" cy="1084912"/>
          </a:xfrm>
          <a:prstGeom prst="rect">
            <a:avLst/>
          </a:prstGeom>
          <a:noFill/>
        </p:spPr>
        <p:txBody>
          <a:bodyPr wrap="square" lIns="68580" tIns="34290" rIns="68580" bIns="34290" rtlCol="0" anchor="t">
            <a:spAutoFit/>
          </a:bodyPr>
          <a:lstStyle/>
          <a:p>
            <a:r>
              <a:rPr lang="en-GB" sz="3300" dirty="0">
                <a:solidFill>
                  <a:srgbClr val="B10170"/>
                </a:solidFill>
                <a:latin typeface="Georgia" panose="02040502050405020303" pitchFamily="18" charset="0"/>
                <a:cs typeface="Arial" panose="020B0604020202020204" pitchFamily="34" charset="0"/>
              </a:rPr>
              <a:t>Creative Problem Solving:</a:t>
            </a:r>
          </a:p>
          <a:p>
            <a:r>
              <a:rPr lang="en-GB" sz="3300" dirty="0">
                <a:solidFill>
                  <a:srgbClr val="B10170"/>
                </a:solidFill>
                <a:latin typeface="Georgia" panose="02040502050405020303" pitchFamily="18" charset="0"/>
                <a:cs typeface="Arial" panose="020B0604020202020204" pitchFamily="34" charset="0"/>
              </a:rPr>
              <a:t>Generating ideas </a:t>
            </a:r>
          </a:p>
        </p:txBody>
      </p:sp>
      <p:sp>
        <p:nvSpPr>
          <p:cNvPr id="11" name="TextBox 10">
            <a:extLst>
              <a:ext uri="{FF2B5EF4-FFF2-40B4-BE49-F238E27FC236}">
                <a16:creationId xmlns:a16="http://schemas.microsoft.com/office/drawing/2014/main" id="{88D83F84-E3C2-404F-845B-D25611E3C569}"/>
              </a:ext>
            </a:extLst>
          </p:cNvPr>
          <p:cNvSpPr txBox="1"/>
          <p:nvPr/>
        </p:nvSpPr>
        <p:spPr>
          <a:xfrm>
            <a:off x="560438" y="3466986"/>
            <a:ext cx="5656007" cy="900246"/>
          </a:xfrm>
          <a:prstGeom prst="rect">
            <a:avLst/>
          </a:prstGeom>
          <a:noFill/>
        </p:spPr>
        <p:txBody>
          <a:bodyPr wrap="square" lIns="68580" tIns="34290" rIns="68580" bIns="34290" rtlCol="0" anchor="t">
            <a:spAutoFit/>
          </a:bodyPr>
          <a:lstStyle/>
          <a:p>
            <a:r>
              <a:rPr lang="en-GB" dirty="0">
                <a:solidFill>
                  <a:schemeClr val="bg1"/>
                </a:solidFill>
                <a:latin typeface="Arial"/>
                <a:cs typeface="Arial"/>
              </a:rPr>
              <a:t>Careers Network</a:t>
            </a:r>
          </a:p>
          <a:p>
            <a:r>
              <a:rPr lang="en-GB" dirty="0">
                <a:solidFill>
                  <a:schemeClr val="bg1"/>
                </a:solidFill>
                <a:latin typeface="Arial"/>
                <a:cs typeface="Arial"/>
              </a:rPr>
              <a:t>Nicola Gittins Deputy Director of Student Entrepreneurship and Enterprise </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64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92" y="-1"/>
            <a:ext cx="9169464"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31469" y="-3"/>
            <a:ext cx="8829202"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00" y="0"/>
            <a:ext cx="2717530"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06" y="-3"/>
            <a:ext cx="9175185"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05509" y="212908"/>
            <a:ext cx="6861931" cy="6448394"/>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269287" y="1712598"/>
            <a:ext cx="4967533" cy="3741293"/>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19FAE81-4B8C-BB4D-9967-28FF3FB6431C}"/>
              </a:ext>
            </a:extLst>
          </p:cNvPr>
          <p:cNvSpPr>
            <a:spLocks noGrp="1"/>
          </p:cNvSpPr>
          <p:nvPr>
            <p:ph type="title"/>
          </p:nvPr>
        </p:nvSpPr>
        <p:spPr>
          <a:xfrm>
            <a:off x="1043608" y="0"/>
            <a:ext cx="6264696" cy="4611354"/>
          </a:xfrm>
        </p:spPr>
        <p:txBody>
          <a:bodyPr vert="horz" lIns="91440" tIns="45720" rIns="91440" bIns="45720" rtlCol="0" anchor="b">
            <a:normAutofit/>
          </a:bodyPr>
          <a:lstStyle/>
          <a:p>
            <a:pPr>
              <a:lnSpc>
                <a:spcPct val="90000"/>
              </a:lnSpc>
            </a:pPr>
            <a:r>
              <a:rPr lang="en-US" sz="2900" b="0" kern="1200" cap="none" dirty="0">
                <a:solidFill>
                  <a:srgbClr val="FFFFFF"/>
                </a:solidFill>
                <a:latin typeface="+mj-lt"/>
                <a:ea typeface="+mj-ea"/>
                <a:cs typeface="+mj-cs"/>
              </a:rPr>
              <a:t>In front of you there is a lion and just behind you a jaguar. You are armed with an anesthetic gun with only one dart. What are you going to do to survive?</a:t>
            </a:r>
            <a:br>
              <a:rPr lang="en-US" sz="2900" b="0" kern="1200" cap="none" dirty="0">
                <a:solidFill>
                  <a:srgbClr val="FFFFFF"/>
                </a:solidFill>
                <a:latin typeface="+mj-lt"/>
                <a:ea typeface="+mj-ea"/>
                <a:cs typeface="+mj-cs"/>
              </a:rPr>
            </a:br>
            <a:endParaRPr lang="en-US" sz="2900" b="0" kern="1200" cap="none" dirty="0">
              <a:solidFill>
                <a:srgbClr val="FFFFFF"/>
              </a:solidFill>
              <a:latin typeface="+mj-lt"/>
              <a:ea typeface="+mj-ea"/>
              <a:cs typeface="+mj-cs"/>
            </a:endParaRPr>
          </a:p>
        </p:txBody>
      </p:sp>
      <p:sp>
        <p:nvSpPr>
          <p:cNvPr id="23" name="Rectangle 2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90110"/>
            <a:ext cx="9163282"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8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4BA385-DAE3-CE4C-B005-5D2F471C4F1E}"/>
              </a:ext>
            </a:extLst>
          </p:cNvPr>
          <p:cNvSpPr txBox="1"/>
          <p:nvPr/>
        </p:nvSpPr>
        <p:spPr>
          <a:xfrm>
            <a:off x="536067" y="321211"/>
            <a:ext cx="8071866" cy="120700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100" kern="1200">
                <a:solidFill>
                  <a:schemeClr val="tx1"/>
                </a:solidFill>
                <a:latin typeface="+mj-lt"/>
                <a:ea typeface="+mj-ea"/>
                <a:cs typeface="+mj-cs"/>
              </a:rPr>
              <a:t>Do you think differently now?</a:t>
            </a:r>
          </a:p>
        </p:txBody>
      </p:sp>
      <p:pic>
        <p:nvPicPr>
          <p:cNvPr id="5124" name="Picture 4" descr="Jaguar Cars (First Gear): Amazon.co.uk: Mann, James: 9780760348420: Books">
            <a:extLst>
              <a:ext uri="{FF2B5EF4-FFF2-40B4-BE49-F238E27FC236}">
                <a16:creationId xmlns:a16="http://schemas.microsoft.com/office/drawing/2014/main" id="{57203A7E-8050-904A-9CC4-E964CC1D1B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54" r="2" b="17247"/>
          <a:stretch/>
        </p:blipFill>
        <p:spPr bwMode="auto">
          <a:xfrm>
            <a:off x="457200" y="2423680"/>
            <a:ext cx="3909060" cy="3856948"/>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Straight Connector 75">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122" name="Picture 2" descr="Male African lion.">
            <a:extLst>
              <a:ext uri="{FF2B5EF4-FFF2-40B4-BE49-F238E27FC236}">
                <a16:creationId xmlns:a16="http://schemas.microsoft.com/office/drawing/2014/main" id="{FD943403-6053-BF49-BEA7-247EEDFF18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66" r="15394" b="1"/>
          <a:stretch/>
        </p:blipFill>
        <p:spPr bwMode="auto">
          <a:xfrm>
            <a:off x="4777740" y="2423040"/>
            <a:ext cx="3909060" cy="38575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EAF2BC-5264-404D-8AE2-2D2BDF85B398}"/>
              </a:ext>
            </a:extLst>
          </p:cNvPr>
          <p:cNvSpPr txBox="1"/>
          <p:nvPr/>
        </p:nvSpPr>
        <p:spPr>
          <a:xfrm>
            <a:off x="11349314" y="3233626"/>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28277277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Stop Thinking About Someone in 8 Easy Steps | Well+Good">
            <a:extLst>
              <a:ext uri="{FF2B5EF4-FFF2-40B4-BE49-F238E27FC236}">
                <a16:creationId xmlns:a16="http://schemas.microsoft.com/office/drawing/2014/main" id="{2A86189E-B58B-DD8F-678F-A6C219856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00" r="1" b="1"/>
          <a:stretch/>
        </p:blipFill>
        <p:spPr bwMode="auto">
          <a:xfrm>
            <a:off x="20" y="10"/>
            <a:ext cx="9143980" cy="6857990"/>
          </a:xfrm>
          <a:prstGeom prst="rect">
            <a:avLst/>
          </a:prstGeom>
          <a:solidFill>
            <a:srgbClr val="FFFFFF"/>
          </a:solidFill>
        </p:spPr>
      </p:pic>
      <p:sp>
        <p:nvSpPr>
          <p:cNvPr id="4" name="TextBox 3">
            <a:extLst>
              <a:ext uri="{FF2B5EF4-FFF2-40B4-BE49-F238E27FC236}">
                <a16:creationId xmlns:a16="http://schemas.microsoft.com/office/drawing/2014/main" id="{9C176142-7F5C-FC32-88BE-32F6926CD0BE}"/>
              </a:ext>
            </a:extLst>
          </p:cNvPr>
          <p:cNvSpPr txBox="1"/>
          <p:nvPr/>
        </p:nvSpPr>
        <p:spPr>
          <a:xfrm>
            <a:off x="755576" y="764704"/>
            <a:ext cx="2448272" cy="830997"/>
          </a:xfrm>
          <a:prstGeom prst="rect">
            <a:avLst/>
          </a:prstGeom>
          <a:noFill/>
        </p:spPr>
        <p:txBody>
          <a:bodyPr wrap="square" rtlCol="0">
            <a:spAutoFit/>
          </a:bodyPr>
          <a:lstStyle/>
          <a:p>
            <a:r>
              <a:rPr lang="en-US" sz="2400" b="1" dirty="0"/>
              <a:t>Where do good ideas come from?</a:t>
            </a:r>
          </a:p>
        </p:txBody>
      </p:sp>
    </p:spTree>
    <p:extLst>
      <p:ext uri="{BB962C8B-B14F-4D97-AF65-F5344CB8AC3E}">
        <p14:creationId xmlns:p14="http://schemas.microsoft.com/office/powerpoint/2010/main" val="3975129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25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9BE4441B-09DB-854B-8ADE-810307D461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4246" y="643467"/>
            <a:ext cx="6055507" cy="5571066"/>
          </a:xfrm>
          <a:prstGeom prst="rect">
            <a:avLst/>
          </a:prstGeom>
        </p:spPr>
      </p:pic>
    </p:spTree>
    <p:extLst>
      <p:ext uri="{BB962C8B-B14F-4D97-AF65-F5344CB8AC3E}">
        <p14:creationId xmlns:p14="http://schemas.microsoft.com/office/powerpoint/2010/main" val="177749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eorgetown Public Schools Creativity, Inspiration, and Innovation - ppt  download">
            <a:extLst>
              <a:ext uri="{FF2B5EF4-FFF2-40B4-BE49-F238E27FC236}">
                <a16:creationId xmlns:a16="http://schemas.microsoft.com/office/drawing/2014/main" id="{BD85A634-E21E-779D-5EE8-0AFD59782C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29"/>
          <a:stretch/>
        </p:blipFill>
        <p:spPr bwMode="auto">
          <a:xfrm>
            <a:off x="90488" y="964340"/>
            <a:ext cx="8963025" cy="4929320"/>
          </a:xfrm>
          <a:prstGeom prst="rect">
            <a:avLst/>
          </a:prstGeom>
          <a:solidFill>
            <a:srgbClr val="FFFFFF"/>
          </a:solidFill>
        </p:spPr>
      </p:pic>
    </p:spTree>
    <p:extLst>
      <p:ext uri="{BB962C8B-B14F-4D97-AF65-F5344CB8AC3E}">
        <p14:creationId xmlns:p14="http://schemas.microsoft.com/office/powerpoint/2010/main" val="3197200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3BAAB-85C7-4137-B3B2-7FF8E4D35AB7}"/>
              </a:ext>
            </a:extLst>
          </p:cNvPr>
          <p:cNvSpPr>
            <a:spLocks noGrp="1"/>
          </p:cNvSpPr>
          <p:nvPr>
            <p:ph type="title"/>
          </p:nvPr>
        </p:nvSpPr>
        <p:spPr>
          <a:xfrm>
            <a:off x="457200" y="274638"/>
            <a:ext cx="8229600" cy="1143000"/>
          </a:xfrm>
        </p:spPr>
        <p:txBody>
          <a:bodyPr anchor="ctr">
            <a:normAutofit/>
          </a:bodyPr>
          <a:lstStyle/>
          <a:p>
            <a:r>
              <a:rPr lang="en-GB" dirty="0"/>
              <a:t>Design Thinking </a:t>
            </a:r>
          </a:p>
        </p:txBody>
      </p:sp>
      <p:pic>
        <p:nvPicPr>
          <p:cNvPr id="6" name="Picture 5">
            <a:extLst>
              <a:ext uri="{FF2B5EF4-FFF2-40B4-BE49-F238E27FC236}">
                <a16:creationId xmlns:a16="http://schemas.microsoft.com/office/drawing/2014/main" id="{853AC528-4051-4F9F-B057-340F8969C075}"/>
              </a:ext>
            </a:extLst>
          </p:cNvPr>
          <p:cNvPicPr>
            <a:picLocks noChangeAspect="1"/>
          </p:cNvPicPr>
          <p:nvPr/>
        </p:nvPicPr>
        <p:blipFill>
          <a:blip r:embed="rId2"/>
          <a:stretch>
            <a:fillRect/>
          </a:stretch>
        </p:blipFill>
        <p:spPr>
          <a:xfrm>
            <a:off x="584368" y="1600200"/>
            <a:ext cx="7975264" cy="4525963"/>
          </a:xfrm>
          <a:prstGeom prst="rect">
            <a:avLst/>
          </a:prstGeom>
          <a:noFill/>
        </p:spPr>
      </p:pic>
    </p:spTree>
    <p:extLst>
      <p:ext uri="{BB962C8B-B14F-4D97-AF65-F5344CB8AC3E}">
        <p14:creationId xmlns:p14="http://schemas.microsoft.com/office/powerpoint/2010/main" val="3317985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6F72F83-9DF0-7E4B-7AED-D9EE7C017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97" y="1339850"/>
            <a:ext cx="8074007" cy="4178300"/>
          </a:xfrm>
          <a:prstGeom prst="rect">
            <a:avLst/>
          </a:prstGeom>
        </p:spPr>
      </p:pic>
    </p:spTree>
    <p:extLst>
      <p:ext uri="{BB962C8B-B14F-4D97-AF65-F5344CB8AC3E}">
        <p14:creationId xmlns:p14="http://schemas.microsoft.com/office/powerpoint/2010/main" val="1329112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ivergent and Convergent Thinking: WACC 2019 - Intro to Digital Storytelling">
            <a:extLst>
              <a:ext uri="{FF2B5EF4-FFF2-40B4-BE49-F238E27FC236}">
                <a16:creationId xmlns:a16="http://schemas.microsoft.com/office/drawing/2014/main" id="{6456BB46-5796-CDBC-1EDC-5B850F033A7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33237" y="1339850"/>
            <a:ext cx="6077526"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196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068F6D-E43C-BDD2-1E2C-E47BFD96C85D}"/>
              </a:ext>
            </a:extLst>
          </p:cNvPr>
          <p:cNvSpPr>
            <a:spLocks noGrp="1"/>
          </p:cNvSpPr>
          <p:nvPr>
            <p:ph type="title"/>
          </p:nvPr>
        </p:nvSpPr>
        <p:spPr/>
        <p:txBody>
          <a:bodyPr/>
          <a:lstStyle/>
          <a:p>
            <a:r>
              <a:rPr lang="en-US" dirty="0"/>
              <a:t>Considerations</a:t>
            </a:r>
          </a:p>
        </p:txBody>
      </p:sp>
      <p:graphicFrame>
        <p:nvGraphicFramePr>
          <p:cNvPr id="7" name="Content Placeholder 4">
            <a:extLst>
              <a:ext uri="{FF2B5EF4-FFF2-40B4-BE49-F238E27FC236}">
                <a16:creationId xmlns:a16="http://schemas.microsoft.com/office/drawing/2014/main" id="{22EED361-3761-E04D-1539-34B8C05A5948}"/>
              </a:ext>
            </a:extLst>
          </p:cNvPr>
          <p:cNvGraphicFramePr>
            <a:graphicFrameLocks noGrp="1"/>
          </p:cNvGraphicFramePr>
          <p:nvPr>
            <p:ph idx="1"/>
            <p:extLst>
              <p:ext uri="{D42A27DB-BD31-4B8C-83A1-F6EECF244321}">
                <p14:modId xmlns:p14="http://schemas.microsoft.com/office/powerpoint/2010/main" val="361843138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089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Jeff Bezos quote telling the 3 things that make Amazon successful... - The  Business Tutor">
            <a:extLst>
              <a:ext uri="{FF2B5EF4-FFF2-40B4-BE49-F238E27FC236}">
                <a16:creationId xmlns:a16="http://schemas.microsoft.com/office/drawing/2014/main" id="{7C4CA665-1D18-614B-89FA-656944E7A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2725"/>
            <a:ext cx="9144000" cy="389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065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C68AE-CBDE-4A76-96FE-11E05BE6A8F3}"/>
              </a:ext>
            </a:extLst>
          </p:cNvPr>
          <p:cNvSpPr>
            <a:spLocks noGrp="1"/>
          </p:cNvSpPr>
          <p:nvPr>
            <p:ph type="title"/>
          </p:nvPr>
        </p:nvSpPr>
        <p:spPr>
          <a:xfrm>
            <a:off x="457200" y="274638"/>
            <a:ext cx="8229600" cy="1143000"/>
          </a:xfrm>
        </p:spPr>
        <p:txBody>
          <a:bodyPr anchor="ctr">
            <a:normAutofit/>
          </a:bodyPr>
          <a:lstStyle/>
          <a:p>
            <a:pPr>
              <a:lnSpc>
                <a:spcPct val="90000"/>
              </a:lnSpc>
            </a:pPr>
            <a:r>
              <a:rPr lang="en-GB" sz="3700"/>
              <a:t>Defining Creative Problem Solving (CPS)</a:t>
            </a:r>
          </a:p>
        </p:txBody>
      </p:sp>
      <p:sp>
        <p:nvSpPr>
          <p:cNvPr id="3" name="Content Placeholder 2">
            <a:extLst>
              <a:ext uri="{FF2B5EF4-FFF2-40B4-BE49-F238E27FC236}">
                <a16:creationId xmlns:a16="http://schemas.microsoft.com/office/drawing/2014/main" id="{62F6EE45-7DD1-4812-B0BC-BC8ACAC886CC}"/>
              </a:ext>
            </a:extLst>
          </p:cNvPr>
          <p:cNvSpPr>
            <a:spLocks noGrp="1"/>
          </p:cNvSpPr>
          <p:nvPr>
            <p:ph idx="1"/>
          </p:nvPr>
        </p:nvSpPr>
        <p:spPr>
          <a:xfrm>
            <a:off x="457200" y="1600200"/>
            <a:ext cx="8229600" cy="4525963"/>
          </a:xfrm>
        </p:spPr>
        <p:txBody>
          <a:bodyPr>
            <a:normAutofit/>
          </a:bodyPr>
          <a:lstStyle/>
          <a:p>
            <a:pPr marL="0" indent="0">
              <a:buNone/>
            </a:pPr>
            <a:r>
              <a:rPr lang="en-GB" dirty="0"/>
              <a:t>“CPS is a proven method for approaching a problem or a challenge in an imaginative and innovative way. It helps you redefine the problems and opportunities you face, come up with new, innovative responses and solutions, and then take action” (Creative Education Foundation)</a:t>
            </a:r>
          </a:p>
          <a:p>
            <a:endParaRPr lang="en-GB" dirty="0"/>
          </a:p>
        </p:txBody>
      </p:sp>
    </p:spTree>
    <p:extLst>
      <p:ext uri="{BB962C8B-B14F-4D97-AF65-F5344CB8AC3E}">
        <p14:creationId xmlns:p14="http://schemas.microsoft.com/office/powerpoint/2010/main" val="2631563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6515E8C6-C8F8-9BF6-08EC-D7376A9BDC99}"/>
              </a:ext>
            </a:extLst>
          </p:cNvPr>
          <p:cNvGraphicFramePr>
            <a:graphicFrameLocks noGrp="1"/>
          </p:cNvGraphicFramePr>
          <p:nvPr>
            <p:ph idx="1"/>
            <p:extLst>
              <p:ext uri="{D42A27DB-BD31-4B8C-83A1-F6EECF244321}">
                <p14:modId xmlns:p14="http://schemas.microsoft.com/office/powerpoint/2010/main" val="175526847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4839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AB96E-774C-5840-042F-C25D2A620D9C}"/>
              </a:ext>
            </a:extLst>
          </p:cNvPr>
          <p:cNvSpPr>
            <a:spLocks noGrp="1"/>
          </p:cNvSpPr>
          <p:nvPr>
            <p:ph type="title"/>
          </p:nvPr>
        </p:nvSpPr>
        <p:spPr>
          <a:xfrm>
            <a:off x="457200" y="274638"/>
            <a:ext cx="8229600" cy="1143000"/>
          </a:xfrm>
        </p:spPr>
        <p:txBody>
          <a:bodyPr vert="horz" lIns="68580" tIns="34290" rIns="68580" bIns="34290" rtlCol="0" anchor="ctr">
            <a:normAutofit/>
          </a:bodyPr>
          <a:lstStyle/>
          <a:p>
            <a:pPr eaLnBrk="1" hangingPunct="1"/>
            <a:r>
              <a:rPr lang="en-US"/>
              <a:t>Empathy </a:t>
            </a:r>
          </a:p>
        </p:txBody>
      </p:sp>
      <p:pic>
        <p:nvPicPr>
          <p:cNvPr id="5122" name="Picture 2" descr="Stage 1 in the Design Thinking Process: Empathise with Your Users |  Interaction Design Foundation (IxDF)">
            <a:extLst>
              <a:ext uri="{FF2B5EF4-FFF2-40B4-BE49-F238E27FC236}">
                <a16:creationId xmlns:a16="http://schemas.microsoft.com/office/drawing/2014/main" id="{34D8F438-4B84-A22C-954D-2683DAC96AB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 y="2299557"/>
            <a:ext cx="8229600" cy="3127248"/>
          </a:xfrm>
          <a:prstGeom prst="rect">
            <a:avLst/>
          </a:prstGeom>
          <a:solidFill>
            <a:srgbClr val="FFFFFF"/>
          </a:solidFill>
        </p:spPr>
      </p:pic>
    </p:spTree>
    <p:extLst>
      <p:ext uri="{BB962C8B-B14F-4D97-AF65-F5344CB8AC3E}">
        <p14:creationId xmlns:p14="http://schemas.microsoft.com/office/powerpoint/2010/main" val="2534676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mpathy Mapping: The First Step in Design Thinking">
            <a:extLst>
              <a:ext uri="{FF2B5EF4-FFF2-40B4-BE49-F238E27FC236}">
                <a16:creationId xmlns:a16="http://schemas.microsoft.com/office/drawing/2014/main" id="{D04C27B6-C548-8247-8440-36DB39B2BCF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499"/>
          <a:stretch/>
        </p:blipFill>
        <p:spPr bwMode="auto">
          <a:xfrm>
            <a:off x="1619672" y="391169"/>
            <a:ext cx="5904656" cy="607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245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he Future of Human Insights | frog, part of Capgemini Invent">
            <a:extLst>
              <a:ext uri="{FF2B5EF4-FFF2-40B4-BE49-F238E27FC236}">
                <a16:creationId xmlns:a16="http://schemas.microsoft.com/office/drawing/2014/main" id="{DB43522B-5B96-462A-8C22-943E85A88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974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esign Thinking Explained: Understanding the Messy “Define” Stage">
            <a:extLst>
              <a:ext uri="{FF2B5EF4-FFF2-40B4-BE49-F238E27FC236}">
                <a16:creationId xmlns:a16="http://schemas.microsoft.com/office/drawing/2014/main" id="{4447DBA6-0297-B6F2-80B5-57F89F5EF88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245" r="11422"/>
          <a:stretch/>
        </p:blipFill>
        <p:spPr bwMode="auto">
          <a:xfrm>
            <a:off x="20" y="10"/>
            <a:ext cx="9143980" cy="6857990"/>
          </a:xfrm>
          <a:prstGeom prst="rect">
            <a:avLst/>
          </a:prstGeom>
          <a:solidFill>
            <a:srgbClr val="FFFFFF"/>
          </a:solidFill>
        </p:spPr>
      </p:pic>
    </p:spTree>
    <p:extLst>
      <p:ext uri="{BB962C8B-B14F-4D97-AF65-F5344CB8AC3E}">
        <p14:creationId xmlns:p14="http://schemas.microsoft.com/office/powerpoint/2010/main" val="1687740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brick&#10;&#10;Description automatically generated">
            <a:extLst>
              <a:ext uri="{FF2B5EF4-FFF2-40B4-BE49-F238E27FC236}">
                <a16:creationId xmlns:a16="http://schemas.microsoft.com/office/drawing/2014/main" id="{E6FC4665-73CA-5768-7CB7-E388C55EFC93}"/>
              </a:ext>
            </a:extLst>
          </p:cNvPr>
          <p:cNvPicPr>
            <a:picLocks noChangeAspect="1"/>
          </p:cNvPicPr>
          <p:nvPr/>
        </p:nvPicPr>
        <p:blipFill rotWithShape="1">
          <a:blip r:embed="rId2">
            <a:extLst>
              <a:ext uri="{28A0092B-C50C-407E-A947-70E740481C1C}">
                <a14:useLocalDpi xmlns:a14="http://schemas.microsoft.com/office/drawing/2010/main" val="0"/>
              </a:ext>
            </a:extLst>
          </a:blip>
          <a:srcRect r="34667" b="1"/>
          <a:stretch/>
        </p:blipFill>
        <p:spPr>
          <a:xfrm>
            <a:off x="20" y="10"/>
            <a:ext cx="9143980" cy="6857990"/>
          </a:xfrm>
          <a:prstGeom prst="rect">
            <a:avLst/>
          </a:prstGeom>
          <a:noFill/>
        </p:spPr>
      </p:pic>
    </p:spTree>
    <p:extLst>
      <p:ext uri="{BB962C8B-B14F-4D97-AF65-F5344CB8AC3E}">
        <p14:creationId xmlns:p14="http://schemas.microsoft.com/office/powerpoint/2010/main" val="3035946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8B0758B4-569E-2404-56D1-9C57205C316A}"/>
              </a:ext>
            </a:extLst>
          </p:cNvPr>
          <p:cNvPicPr>
            <a:picLocks noChangeAspect="1"/>
          </p:cNvPicPr>
          <p:nvPr/>
        </p:nvPicPr>
        <p:blipFill rotWithShape="1">
          <a:blip r:embed="rId2">
            <a:extLst>
              <a:ext uri="{28A0092B-C50C-407E-A947-70E740481C1C}">
                <a14:useLocalDpi xmlns:a14="http://schemas.microsoft.com/office/drawing/2010/main" val="0"/>
              </a:ext>
            </a:extLst>
          </a:blip>
          <a:srcRect r="10668" b="2"/>
          <a:stretch/>
        </p:blipFill>
        <p:spPr>
          <a:xfrm>
            <a:off x="20" y="10"/>
            <a:ext cx="9143980" cy="6857990"/>
          </a:xfrm>
          <a:prstGeom prst="rect">
            <a:avLst/>
          </a:prstGeom>
          <a:noFill/>
        </p:spPr>
      </p:pic>
    </p:spTree>
    <p:extLst>
      <p:ext uri="{BB962C8B-B14F-4D97-AF65-F5344CB8AC3E}">
        <p14:creationId xmlns:p14="http://schemas.microsoft.com/office/powerpoint/2010/main" val="702778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32FE11F5-4B64-E800-37A5-191256484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8" y="1333894"/>
            <a:ext cx="8963025" cy="4190213"/>
          </a:xfrm>
          <a:prstGeom prst="rect">
            <a:avLst/>
          </a:prstGeom>
          <a:noFill/>
        </p:spPr>
      </p:pic>
    </p:spTree>
    <p:extLst>
      <p:ext uri="{BB962C8B-B14F-4D97-AF65-F5344CB8AC3E}">
        <p14:creationId xmlns:p14="http://schemas.microsoft.com/office/powerpoint/2010/main" val="808269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lve Problems by Asking the Right Questions — Writerly Play">
            <a:extLst>
              <a:ext uri="{FF2B5EF4-FFF2-40B4-BE49-F238E27FC236}">
                <a16:creationId xmlns:a16="http://schemas.microsoft.com/office/drawing/2014/main" id="{98476269-7B11-4228-9551-88DA8C5074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33" r="4" b="4"/>
          <a:stretch/>
        </p:blipFill>
        <p:spPr bwMode="auto">
          <a:xfrm>
            <a:off x="20" y="10"/>
            <a:ext cx="9143980" cy="6857990"/>
          </a:xfrm>
          <a:prstGeom prst="rect">
            <a:avLst/>
          </a:prstGeom>
          <a:solidFill>
            <a:srgbClr val="FFFFFF"/>
          </a:solidFill>
        </p:spPr>
      </p:pic>
    </p:spTree>
    <p:extLst>
      <p:ext uri="{BB962C8B-B14F-4D97-AF65-F5344CB8AC3E}">
        <p14:creationId xmlns:p14="http://schemas.microsoft.com/office/powerpoint/2010/main" val="2023102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34379-6E01-F24F-A615-5A14E78E203C}"/>
              </a:ext>
            </a:extLst>
          </p:cNvPr>
          <p:cNvSpPr>
            <a:spLocks noGrp="1"/>
          </p:cNvSpPr>
          <p:nvPr>
            <p:ph type="title"/>
          </p:nvPr>
        </p:nvSpPr>
        <p:spPr/>
        <p:txBody>
          <a:bodyPr>
            <a:normAutofit/>
          </a:bodyPr>
          <a:lstStyle/>
          <a:p>
            <a:r>
              <a:rPr lang="en-US" sz="3200" dirty="0"/>
              <a:t>Reframe the question  </a:t>
            </a:r>
          </a:p>
        </p:txBody>
      </p:sp>
      <p:pic>
        <p:nvPicPr>
          <p:cNvPr id="1026" name="Picture 2" descr="161 Slow Elevator Stock Photos, Pictures &amp;amp; Royalty-Free Images - iStock">
            <a:extLst>
              <a:ext uri="{FF2B5EF4-FFF2-40B4-BE49-F238E27FC236}">
                <a16:creationId xmlns:a16="http://schemas.microsoft.com/office/drawing/2014/main" id="{E6F14940-06A5-734F-9E5B-16D26D82F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 y="2409092"/>
            <a:ext cx="4259873" cy="28399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731840-900C-E147-878B-1C58CAADE510}"/>
              </a:ext>
            </a:extLst>
          </p:cNvPr>
          <p:cNvSpPr txBox="1"/>
          <p:nvPr/>
        </p:nvSpPr>
        <p:spPr>
          <a:xfrm>
            <a:off x="5670861" y="2589639"/>
            <a:ext cx="2844489" cy="3170099"/>
          </a:xfrm>
          <a:prstGeom prst="rect">
            <a:avLst/>
          </a:prstGeom>
          <a:noFill/>
        </p:spPr>
        <p:txBody>
          <a:bodyPr wrap="square">
            <a:spAutoFit/>
          </a:bodyPr>
          <a:lstStyle/>
          <a:p>
            <a:r>
              <a:rPr lang="en-GB" sz="2000" dirty="0">
                <a:solidFill>
                  <a:srgbClr val="282828"/>
                </a:solidFill>
                <a:latin typeface="Calibri" panose="020F0502020204030204" pitchFamily="34" charset="0"/>
                <a:cs typeface="Calibri" panose="020F0502020204030204" pitchFamily="34" charset="0"/>
              </a:rPr>
              <a:t>You are the owner of an office building, and your tenants are complaining about the lifts.  They are old and slow, so your tenants often are waiting and now several are threatening to break their leases if you don’t fix the problem.</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5334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t Hired: &quot;Rate Yourself from 1-10&quot; by Get Hired!">
            <a:extLst>
              <a:ext uri="{FF2B5EF4-FFF2-40B4-BE49-F238E27FC236}">
                <a16:creationId xmlns:a16="http://schemas.microsoft.com/office/drawing/2014/main" id="{DFCF2957-10CE-4DE4-A6D7-B57FF25B42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19" b="8381"/>
          <a:stretch/>
        </p:blipFill>
        <p:spPr bwMode="auto">
          <a:xfrm>
            <a:off x="20" y="10"/>
            <a:ext cx="9143980" cy="6857990"/>
          </a:xfrm>
          <a:prstGeom prst="rect">
            <a:avLst/>
          </a:prstGeom>
          <a:solidFill>
            <a:srgbClr val="FFFFFF"/>
          </a:solidFill>
        </p:spPr>
      </p:pic>
    </p:spTree>
    <p:extLst>
      <p:ext uri="{BB962C8B-B14F-4D97-AF65-F5344CB8AC3E}">
        <p14:creationId xmlns:p14="http://schemas.microsoft.com/office/powerpoint/2010/main" val="3621868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287"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8834A5-09FF-D040-A162-60E7BEE56DA3}"/>
              </a:ext>
            </a:extLst>
          </p:cNvPr>
          <p:cNvSpPr>
            <a:spLocks noGrp="1"/>
          </p:cNvSpPr>
          <p:nvPr>
            <p:ph type="title"/>
          </p:nvPr>
        </p:nvSpPr>
        <p:spPr>
          <a:xfrm>
            <a:off x="628650" y="1412488"/>
            <a:ext cx="2174391" cy="4363844"/>
          </a:xfrm>
        </p:spPr>
        <p:txBody>
          <a:bodyPr anchor="t">
            <a:normAutofit/>
          </a:bodyPr>
          <a:lstStyle/>
          <a:p>
            <a:pPr>
              <a:lnSpc>
                <a:spcPct val="90000"/>
              </a:lnSpc>
            </a:pPr>
            <a:r>
              <a:rPr lang="en-US" sz="2700">
                <a:solidFill>
                  <a:srgbClr val="FFFFFF"/>
                </a:solidFill>
                <a:latin typeface="Calibri" panose="020F0502020204030204" pitchFamily="34" charset="0"/>
                <a:cs typeface="Calibri" panose="020F0502020204030204" pitchFamily="34" charset="0"/>
              </a:rPr>
              <a:t>Two different questions –two different solutions – one is certainly quicker and easier to achieve! </a:t>
            </a:r>
          </a:p>
        </p:txBody>
      </p:sp>
      <p:sp>
        <p:nvSpPr>
          <p:cNvPr id="4" name="Content Placeholder 3">
            <a:extLst>
              <a:ext uri="{FF2B5EF4-FFF2-40B4-BE49-F238E27FC236}">
                <a16:creationId xmlns:a16="http://schemas.microsoft.com/office/drawing/2014/main" id="{159A9ACE-88F3-1844-9F5A-4C7617717F28}"/>
              </a:ext>
            </a:extLst>
          </p:cNvPr>
          <p:cNvSpPr>
            <a:spLocks noGrp="1"/>
          </p:cNvSpPr>
          <p:nvPr>
            <p:ph sz="half" idx="1"/>
          </p:nvPr>
        </p:nvSpPr>
        <p:spPr>
          <a:xfrm>
            <a:off x="3285641" y="1412489"/>
            <a:ext cx="2570462" cy="4363844"/>
          </a:xfrm>
        </p:spPr>
        <p:txBody>
          <a:bodyPr>
            <a:normAutofit/>
          </a:bodyPr>
          <a:lstStyle/>
          <a:p>
            <a:pPr marL="0" indent="0">
              <a:buNone/>
            </a:pPr>
            <a:r>
              <a:rPr lang="en-US" sz="1700" b="1">
                <a:latin typeface="Calibri" panose="020F0502020204030204" pitchFamily="34" charset="0"/>
                <a:cs typeface="Calibri" panose="020F0502020204030204" pitchFamily="34" charset="0"/>
              </a:rPr>
              <a:t>How do we improve the speed of the lifts?</a:t>
            </a:r>
          </a:p>
          <a:p>
            <a:endParaRPr lang="en-US" sz="1700">
              <a:latin typeface="Calibri" panose="020F0502020204030204" pitchFamily="34" charset="0"/>
              <a:cs typeface="Calibri" panose="020F0502020204030204" pitchFamily="34" charset="0"/>
            </a:endParaRPr>
          </a:p>
          <a:p>
            <a:endParaRPr lang="en-US" sz="1700">
              <a:latin typeface="Calibri" panose="020F0502020204030204" pitchFamily="34" charset="0"/>
              <a:cs typeface="Calibri" panose="020F0502020204030204" pitchFamily="34" charset="0"/>
            </a:endParaRPr>
          </a:p>
          <a:p>
            <a:r>
              <a:rPr lang="en-US" sz="1700">
                <a:latin typeface="Calibri" panose="020F0502020204030204" pitchFamily="34" charset="0"/>
                <a:cs typeface="Calibri" panose="020F0502020204030204" pitchFamily="34" charset="0"/>
              </a:rPr>
              <a:t>Upgrade the motor system</a:t>
            </a:r>
          </a:p>
          <a:p>
            <a:r>
              <a:rPr lang="en-US" sz="1700">
                <a:latin typeface="Calibri" panose="020F0502020204030204" pitchFamily="34" charset="0"/>
                <a:cs typeface="Calibri" panose="020F0502020204030204" pitchFamily="34" charset="0"/>
              </a:rPr>
              <a:t>Implement an algorithm that can predict in advance which floors more likely to be using the lift and whn</a:t>
            </a:r>
          </a:p>
        </p:txBody>
      </p:sp>
      <p:cxnSp>
        <p:nvCxnSpPr>
          <p:cNvPr id="12"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3"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7A65F723-AF72-464C-956D-B04DAFB9E26C}"/>
              </a:ext>
            </a:extLst>
          </p:cNvPr>
          <p:cNvSpPr>
            <a:spLocks noGrp="1"/>
          </p:cNvSpPr>
          <p:nvPr>
            <p:ph sz="half" idx="2"/>
          </p:nvPr>
        </p:nvSpPr>
        <p:spPr>
          <a:xfrm>
            <a:off x="6338703" y="1412489"/>
            <a:ext cx="2398275" cy="4363844"/>
          </a:xfrm>
        </p:spPr>
        <p:txBody>
          <a:bodyPr>
            <a:normAutofit/>
          </a:bodyPr>
          <a:lstStyle/>
          <a:p>
            <a:pPr marL="0" indent="0">
              <a:buNone/>
            </a:pPr>
            <a:r>
              <a:rPr lang="en-US" sz="1700" b="1" dirty="0">
                <a:latin typeface="Calibri" panose="020F0502020204030204" pitchFamily="34" charset="0"/>
                <a:cs typeface="Calibri" panose="020F0502020204030204" pitchFamily="34" charset="0"/>
              </a:rPr>
              <a:t>How do we make the wait less annoying, so they don’t notice it?</a:t>
            </a:r>
          </a:p>
          <a:p>
            <a:endParaRPr lang="en-US" sz="1700" dirty="0">
              <a:latin typeface="Calibri" panose="020F0502020204030204" pitchFamily="34" charset="0"/>
              <a:cs typeface="Calibri" panose="020F0502020204030204" pitchFamily="34" charset="0"/>
            </a:endParaRPr>
          </a:p>
          <a:p>
            <a:r>
              <a:rPr lang="en-US" sz="1700" dirty="0">
                <a:latin typeface="Calibri" panose="020F0502020204030204" pitchFamily="34" charset="0"/>
                <a:cs typeface="Calibri" panose="020F0502020204030204" pitchFamily="34" charset="0"/>
              </a:rPr>
              <a:t>Install music in hallways</a:t>
            </a:r>
          </a:p>
          <a:p>
            <a:r>
              <a:rPr lang="en-US" sz="1700" dirty="0">
                <a:latin typeface="Calibri" panose="020F0502020204030204" pitchFamily="34" charset="0"/>
                <a:cs typeface="Calibri" panose="020F0502020204030204" pitchFamily="34" charset="0"/>
              </a:rPr>
              <a:t>Install screens displaying </a:t>
            </a:r>
            <a:r>
              <a:rPr lang="en-US" sz="1700" dirty="0" err="1">
                <a:latin typeface="Calibri" panose="020F0502020204030204" pitchFamily="34" charset="0"/>
                <a:cs typeface="Calibri" panose="020F0502020204030204" pitchFamily="34" charset="0"/>
              </a:rPr>
              <a:t>TikTok</a:t>
            </a:r>
            <a:r>
              <a:rPr lang="en-US" sz="1700" dirty="0">
                <a:latin typeface="Calibri" panose="020F0502020204030204" pitchFamily="34" charset="0"/>
                <a:cs typeface="Calibri" panose="020F0502020204030204" pitchFamily="34" charset="0"/>
              </a:rPr>
              <a:t> </a:t>
            </a:r>
          </a:p>
          <a:p>
            <a:r>
              <a:rPr lang="en-US" sz="1700" dirty="0">
                <a:latin typeface="Calibri" panose="020F0502020204030204" pitchFamily="34" charset="0"/>
                <a:cs typeface="Calibri" panose="020F0502020204030204" pitchFamily="34" charset="0"/>
              </a:rPr>
              <a:t>Install a water fountain or….?!</a:t>
            </a:r>
          </a:p>
          <a:p>
            <a:endParaRPr lang="en-US" sz="1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8111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98F52-C39B-F640-A40A-B82B0264DB0C}"/>
              </a:ext>
            </a:extLst>
          </p:cNvPr>
          <p:cNvSpPr>
            <a:spLocks noGrp="1"/>
          </p:cNvSpPr>
          <p:nvPr>
            <p:ph type="title"/>
          </p:nvPr>
        </p:nvSpPr>
        <p:spPr>
          <a:xfrm>
            <a:off x="348680" y="188640"/>
            <a:ext cx="8795320" cy="1143000"/>
          </a:xfrm>
        </p:spPr>
        <p:txBody>
          <a:bodyPr>
            <a:noAutofit/>
          </a:bodyPr>
          <a:lstStyle/>
          <a:p>
            <a:r>
              <a:rPr lang="en-GB" sz="2400" dirty="0"/>
              <a:t>Empathy is everything but here are some questions that can help?</a:t>
            </a:r>
            <a:br>
              <a:rPr lang="en-GB" sz="2800" dirty="0"/>
            </a:br>
            <a:endParaRPr lang="en-US" sz="2800" dirty="0"/>
          </a:p>
        </p:txBody>
      </p:sp>
      <p:sp>
        <p:nvSpPr>
          <p:cNvPr id="3" name="Content Placeholder 2">
            <a:extLst>
              <a:ext uri="{FF2B5EF4-FFF2-40B4-BE49-F238E27FC236}">
                <a16:creationId xmlns:a16="http://schemas.microsoft.com/office/drawing/2014/main" id="{B2A24293-901B-2147-9D7A-0F30DE12A98A}"/>
              </a:ext>
            </a:extLst>
          </p:cNvPr>
          <p:cNvSpPr>
            <a:spLocks noGrp="1"/>
          </p:cNvSpPr>
          <p:nvPr>
            <p:ph sz="half" idx="1"/>
          </p:nvPr>
        </p:nvSpPr>
        <p:spPr>
          <a:xfrm>
            <a:off x="483528" y="1196752"/>
            <a:ext cx="3886200" cy="3500438"/>
          </a:xfrm>
        </p:spPr>
        <p:txBody>
          <a:bodyPr>
            <a:noAutofit/>
          </a:bodyPr>
          <a:lstStyle/>
          <a:p>
            <a:r>
              <a:rPr lang="en-GB" sz="1500" dirty="0">
                <a:latin typeface="+mj-lt"/>
                <a:cs typeface="Arial" panose="020B0604020202020204" pitchFamily="34" charset="0"/>
              </a:rPr>
              <a:t>What are three other ways to approach this challenge?</a:t>
            </a:r>
          </a:p>
          <a:p>
            <a:r>
              <a:rPr lang="en-GB" sz="1500" dirty="0">
                <a:latin typeface="+mj-lt"/>
                <a:cs typeface="Arial" panose="020B0604020202020204" pitchFamily="34" charset="0"/>
              </a:rPr>
              <a:t>What opportunities haven’t we recognised or taken advantage of yet?”</a:t>
            </a:r>
          </a:p>
          <a:p>
            <a:r>
              <a:rPr lang="en-GB" sz="1500" dirty="0">
                <a:latin typeface="+mj-lt"/>
                <a:cs typeface="Arial" panose="020B0604020202020204" pitchFamily="34" charset="0"/>
              </a:rPr>
              <a:t>How would they solve this challenge fifty years in the future?</a:t>
            </a:r>
          </a:p>
          <a:p>
            <a:r>
              <a:rPr lang="en-GB" sz="1500" dirty="0">
                <a:latin typeface="+mj-lt"/>
                <a:cs typeface="Arial" panose="020B0604020202020204" pitchFamily="34" charset="0"/>
              </a:rPr>
              <a:t>What are some of the worst ideas we can think of? - How can we reverse them to find the seeds of a good idea?</a:t>
            </a:r>
          </a:p>
          <a:p>
            <a:r>
              <a:rPr lang="en-GB" sz="1500" dirty="0">
                <a:latin typeface="+mj-lt"/>
                <a:cs typeface="Arial" panose="020B0604020202020204" pitchFamily="34" charset="0"/>
              </a:rPr>
              <a:t>How can we take this wild idea and make it more practical?</a:t>
            </a:r>
          </a:p>
          <a:p>
            <a:r>
              <a:rPr lang="en-GB" sz="1500" dirty="0">
                <a:latin typeface="+mj-lt"/>
                <a:cs typeface="Arial" panose="020B0604020202020204" pitchFamily="34" charset="0"/>
              </a:rPr>
              <a:t>What would an insanely great idea or solution look like?</a:t>
            </a:r>
          </a:p>
          <a:p>
            <a:r>
              <a:rPr lang="en-GB" sz="1500" dirty="0">
                <a:latin typeface="+mj-lt"/>
                <a:cs typeface="Arial" panose="020B0604020202020204" pitchFamily="34" charset="0"/>
              </a:rPr>
              <a:t>If we knew we couldn’t fail, what would we try?</a:t>
            </a:r>
          </a:p>
          <a:p>
            <a:r>
              <a:rPr lang="en-GB" sz="1500" dirty="0">
                <a:latin typeface="+mj-lt"/>
                <a:cs typeface="Arial" panose="020B0604020202020204" pitchFamily="34" charset="0"/>
              </a:rPr>
              <a:t>What else is similar to/different from this?</a:t>
            </a:r>
          </a:p>
          <a:p>
            <a:r>
              <a:rPr lang="en-GB" sz="1500" dirty="0">
                <a:latin typeface="+mj-lt"/>
                <a:cs typeface="Arial" panose="020B0604020202020204" pitchFamily="34" charset="0"/>
              </a:rPr>
              <a:t>What is the most audacious thing we can do, say, or imagine?</a:t>
            </a:r>
          </a:p>
          <a:p>
            <a:r>
              <a:rPr lang="en-GB" sz="1500" dirty="0">
                <a:latin typeface="+mj-lt"/>
                <a:cs typeface="Arial" panose="020B0604020202020204" pitchFamily="34" charset="0"/>
              </a:rPr>
              <a:t>What haven’t we considered yet?</a:t>
            </a:r>
          </a:p>
          <a:p>
            <a:r>
              <a:rPr lang="en-GB" sz="1500" dirty="0">
                <a:latin typeface="+mj-lt"/>
                <a:cs typeface="Arial" panose="020B0604020202020204" pitchFamily="34" charset="0"/>
              </a:rPr>
              <a:t>What’s the single most important thing to focus on here?</a:t>
            </a:r>
          </a:p>
          <a:p>
            <a:endParaRPr lang="en-GB" sz="1500" dirty="0">
              <a:latin typeface="+mj-lt"/>
              <a:cs typeface="Arial" panose="020B0604020202020204" pitchFamily="34" charset="0"/>
            </a:endParaRPr>
          </a:p>
          <a:p>
            <a:endParaRPr lang="en-US" sz="1500" dirty="0">
              <a:latin typeface="+mj-lt"/>
              <a:cs typeface="Arial" panose="020B0604020202020204" pitchFamily="34" charset="0"/>
            </a:endParaRPr>
          </a:p>
          <a:p>
            <a:endParaRPr lang="en-US" sz="1500" dirty="0">
              <a:latin typeface="+mj-lt"/>
              <a:cs typeface="Arial" panose="020B0604020202020204" pitchFamily="34" charset="0"/>
            </a:endParaRPr>
          </a:p>
        </p:txBody>
      </p:sp>
      <p:sp>
        <p:nvSpPr>
          <p:cNvPr id="4" name="Content Placeholder 3">
            <a:extLst>
              <a:ext uri="{FF2B5EF4-FFF2-40B4-BE49-F238E27FC236}">
                <a16:creationId xmlns:a16="http://schemas.microsoft.com/office/drawing/2014/main" id="{0E084284-DBAD-1144-B33F-C3AE45B2D46D}"/>
              </a:ext>
            </a:extLst>
          </p:cNvPr>
          <p:cNvSpPr>
            <a:spLocks noGrp="1"/>
          </p:cNvSpPr>
          <p:nvPr>
            <p:ph sz="half" idx="2"/>
          </p:nvPr>
        </p:nvSpPr>
        <p:spPr>
          <a:xfrm>
            <a:off x="4522127" y="1196752"/>
            <a:ext cx="4038600" cy="4525963"/>
          </a:xfrm>
        </p:spPr>
        <p:txBody>
          <a:bodyPr>
            <a:noAutofit/>
          </a:bodyPr>
          <a:lstStyle/>
          <a:p>
            <a:r>
              <a:rPr lang="en-GB" sz="1500" dirty="0">
                <a:latin typeface="+mj-lt"/>
                <a:cs typeface="Arial" panose="020B0604020202020204" pitchFamily="34" charset="0"/>
              </a:rPr>
              <a:t>What are some radically new or different ways to approach this challenge?</a:t>
            </a:r>
          </a:p>
          <a:p>
            <a:r>
              <a:rPr lang="en-GB" sz="1500" dirty="0">
                <a:latin typeface="+mj-lt"/>
                <a:cs typeface="Arial" panose="020B0604020202020204" pitchFamily="34" charset="0"/>
              </a:rPr>
              <a:t>What idea(s) can we push even further?</a:t>
            </a:r>
          </a:p>
          <a:p>
            <a:r>
              <a:rPr lang="en-GB" sz="1500" dirty="0">
                <a:latin typeface="+mj-lt"/>
                <a:cs typeface="Arial" panose="020B0604020202020204" pitchFamily="34" charset="0"/>
              </a:rPr>
              <a:t>What possibilities have we missed or not considered yet?</a:t>
            </a:r>
          </a:p>
          <a:p>
            <a:r>
              <a:rPr lang="en-GB" sz="1500" dirty="0">
                <a:latin typeface="+mj-lt"/>
                <a:cs typeface="Arial" panose="020B0604020202020204" pitchFamily="34" charset="0"/>
              </a:rPr>
              <a:t>What if we…?</a:t>
            </a:r>
          </a:p>
          <a:p>
            <a:r>
              <a:rPr lang="en-GB" sz="1500" dirty="0">
                <a:latin typeface="+mj-lt"/>
                <a:cs typeface="Arial" panose="020B0604020202020204" pitchFamily="34" charset="0"/>
              </a:rPr>
              <a:t>How would a five-year-old solve this challenge?</a:t>
            </a:r>
            <a:r>
              <a:rPr lang="en-US" sz="1500" dirty="0">
                <a:latin typeface="+mj-lt"/>
                <a:cs typeface="Arial" panose="020B0604020202020204" pitchFamily="34" charset="0"/>
              </a:rPr>
              <a:t> </a:t>
            </a:r>
          </a:p>
          <a:p>
            <a:endParaRPr lang="en-US" sz="1500" dirty="0">
              <a:latin typeface="+mj-lt"/>
              <a:cs typeface="Arial" panose="020B0604020202020204" pitchFamily="34" charset="0"/>
            </a:endParaRPr>
          </a:p>
          <a:p>
            <a:endParaRPr lang="en-US" sz="1500" dirty="0">
              <a:latin typeface="+mj-lt"/>
              <a:cs typeface="Arial" panose="020B0604020202020204" pitchFamily="34" charset="0"/>
            </a:endParaRPr>
          </a:p>
          <a:p>
            <a:endParaRPr lang="en-US" sz="1500" dirty="0">
              <a:latin typeface="+mj-lt"/>
              <a:cs typeface="Arial" panose="020B0604020202020204" pitchFamily="34" charset="0"/>
            </a:endParaRPr>
          </a:p>
          <a:p>
            <a:r>
              <a:rPr lang="en-US" sz="1500" b="1" dirty="0">
                <a:solidFill>
                  <a:srgbClr val="00B050"/>
                </a:solidFill>
                <a:latin typeface="+mj-lt"/>
                <a:cs typeface="Arial" panose="020B0604020202020204" pitchFamily="34" charset="0"/>
              </a:rPr>
              <a:t>Note no why questions.  ‘Why’ can be dangerous in problem solving if not used in the right way. </a:t>
            </a:r>
          </a:p>
          <a:p>
            <a:r>
              <a:rPr lang="en-US" sz="1500" b="1" dirty="0">
                <a:solidFill>
                  <a:srgbClr val="00B050"/>
                </a:solidFill>
                <a:latin typeface="+mj-lt"/>
                <a:cs typeface="Arial" panose="020B0604020202020204" pitchFamily="34" charset="0"/>
              </a:rPr>
              <a:t>Why’ elicits a story/explanations of why something is true. If you ask why nothing is working the way you want it to, you may create a set of bias inferences.   However, if reframed and asked the right way can be useful.</a:t>
            </a:r>
          </a:p>
          <a:p>
            <a:endParaRPr lang="en-GB" sz="1500" b="1" dirty="0">
              <a:solidFill>
                <a:srgbClr val="00B050"/>
              </a:solidFill>
              <a:latin typeface="+mj-lt"/>
              <a:cs typeface="Arial" panose="020B0604020202020204" pitchFamily="34" charset="0"/>
            </a:endParaRPr>
          </a:p>
          <a:p>
            <a:endParaRPr lang="en-US" sz="1500" dirty="0">
              <a:latin typeface="+mj-lt"/>
            </a:endParaRPr>
          </a:p>
        </p:txBody>
      </p:sp>
      <p:sp>
        <p:nvSpPr>
          <p:cNvPr id="6" name="TextBox 5">
            <a:extLst>
              <a:ext uri="{FF2B5EF4-FFF2-40B4-BE49-F238E27FC236}">
                <a16:creationId xmlns:a16="http://schemas.microsoft.com/office/drawing/2014/main" id="{7756C995-224D-49DD-B5E6-6E4747D53EB0}"/>
              </a:ext>
            </a:extLst>
          </p:cNvPr>
          <p:cNvSpPr txBox="1"/>
          <p:nvPr/>
        </p:nvSpPr>
        <p:spPr>
          <a:xfrm>
            <a:off x="2286000" y="3244334"/>
            <a:ext cx="4572000" cy="369332"/>
          </a:xfrm>
          <a:prstGeom prst="rect">
            <a:avLst/>
          </a:prstGeom>
          <a:noFill/>
        </p:spPr>
        <p:txBody>
          <a:bodyPr wrap="square">
            <a:spAutoFit/>
          </a:bodyPr>
          <a:lstStyle/>
          <a:p>
            <a:r>
              <a:rPr lang="en-GB" sz="1800" dirty="0">
                <a:latin typeface="+mj-lt"/>
                <a:cs typeface="Arial" panose="020B0604020202020204" pitchFamily="34" charset="0"/>
              </a:rPr>
              <a:t>c</a:t>
            </a:r>
            <a:endParaRPr lang="en-GB" dirty="0"/>
          </a:p>
        </p:txBody>
      </p:sp>
    </p:spTree>
    <p:extLst>
      <p:ext uri="{BB962C8B-B14F-4D97-AF65-F5344CB8AC3E}">
        <p14:creationId xmlns:p14="http://schemas.microsoft.com/office/powerpoint/2010/main" val="369788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oblem Statement Examples For Your Company — NEXEA">
            <a:extLst>
              <a:ext uri="{FF2B5EF4-FFF2-40B4-BE49-F238E27FC236}">
                <a16:creationId xmlns:a16="http://schemas.microsoft.com/office/drawing/2014/main" id="{B1E00FEF-2709-4888-996A-B642811C89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1781" y="68263"/>
            <a:ext cx="7440438" cy="6721475"/>
          </a:xfrm>
          <a:prstGeom prst="rect">
            <a:avLst/>
          </a:prstGeom>
          <a:solidFill>
            <a:srgbClr val="FFFFFF"/>
          </a:solidFill>
        </p:spPr>
      </p:pic>
    </p:spTree>
    <p:extLst>
      <p:ext uri="{BB962C8B-B14F-4D97-AF65-F5344CB8AC3E}">
        <p14:creationId xmlns:p14="http://schemas.microsoft.com/office/powerpoint/2010/main" val="719688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a:extLst>
              <a:ext uri="{FF2B5EF4-FFF2-40B4-BE49-F238E27FC236}">
                <a16:creationId xmlns:a16="http://schemas.microsoft.com/office/drawing/2014/main" id="{71ACD579-381A-46F2-BC39-E687AB1983F9}"/>
              </a:ext>
            </a:extLst>
          </p:cNvPr>
          <p:cNvGraphicFramePr>
            <a:graphicFrameLocks noGrp="1"/>
          </p:cNvGraphicFramePr>
          <p:nvPr>
            <p:ph idx="1"/>
            <p:extLst>
              <p:ext uri="{D42A27DB-BD31-4B8C-83A1-F6EECF244321}">
                <p14:modId xmlns:p14="http://schemas.microsoft.com/office/powerpoint/2010/main" val="4052466043"/>
              </p:ext>
            </p:extLst>
          </p:nvPr>
        </p:nvGraphicFramePr>
        <p:xfrm>
          <a:off x="397042" y="989598"/>
          <a:ext cx="8386011" cy="4896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7256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person, sport, female&#10;&#10;Description automatically generated">
            <a:extLst>
              <a:ext uri="{FF2B5EF4-FFF2-40B4-BE49-F238E27FC236}">
                <a16:creationId xmlns:a16="http://schemas.microsoft.com/office/drawing/2014/main" id="{A09FAD0A-89D3-F642-B294-211E38C9C2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2898" y="457200"/>
            <a:ext cx="6678203" cy="5943600"/>
          </a:xfrm>
          <a:prstGeom prst="rect">
            <a:avLst/>
          </a:prstGeom>
        </p:spPr>
      </p:pic>
    </p:spTree>
    <p:extLst>
      <p:ext uri="{BB962C8B-B14F-4D97-AF65-F5344CB8AC3E}">
        <p14:creationId xmlns:p14="http://schemas.microsoft.com/office/powerpoint/2010/main" val="1942021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loton bike review: it might be worth £6.5bn on the stock exchange, but is  it worth £2k to you?">
            <a:extLst>
              <a:ext uri="{FF2B5EF4-FFF2-40B4-BE49-F238E27FC236}">
                <a16:creationId xmlns:a16="http://schemas.microsoft.com/office/drawing/2014/main" id="{F7990A97-8520-4EF4-A87F-7BB498B79ED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63" r="7604"/>
          <a:stretch/>
        </p:blipFill>
        <p:spPr bwMode="auto">
          <a:xfrm>
            <a:off x="20" y="10"/>
            <a:ext cx="9143980" cy="6857990"/>
          </a:xfrm>
          <a:prstGeom prst="rect">
            <a:avLst/>
          </a:prstGeom>
          <a:solidFill>
            <a:srgbClr val="FFFFFF"/>
          </a:solidFill>
        </p:spPr>
      </p:pic>
    </p:spTree>
    <p:extLst>
      <p:ext uri="{BB962C8B-B14F-4D97-AF65-F5344CB8AC3E}">
        <p14:creationId xmlns:p14="http://schemas.microsoft.com/office/powerpoint/2010/main" val="1820122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C0594E-A166-40D3-A4E9-AF1E40D292EC}"/>
              </a:ext>
            </a:extLst>
          </p:cNvPr>
          <p:cNvSpPr>
            <a:spLocks noGrp="1"/>
          </p:cNvSpPr>
          <p:nvPr>
            <p:ph idx="1"/>
          </p:nvPr>
        </p:nvSpPr>
        <p:spPr>
          <a:xfrm>
            <a:off x="364138" y="1988841"/>
            <a:ext cx="8172440" cy="3656012"/>
          </a:xfrm>
        </p:spPr>
        <p:txBody>
          <a:bodyPr>
            <a:normAutofit/>
          </a:bodyPr>
          <a:lstStyle/>
          <a:p>
            <a:pPr marL="0" indent="0" algn="ctr">
              <a:buNone/>
            </a:pPr>
            <a:r>
              <a:rPr lang="en-GB" b="1" i="0" dirty="0">
                <a:effectLst/>
              </a:rPr>
              <a:t>How might we help students stay fit and healthy when they can’t get to a gym.</a:t>
            </a:r>
          </a:p>
        </p:txBody>
      </p:sp>
    </p:spTree>
    <p:extLst>
      <p:ext uri="{BB962C8B-B14F-4D97-AF65-F5344CB8AC3E}">
        <p14:creationId xmlns:p14="http://schemas.microsoft.com/office/powerpoint/2010/main" val="593535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usiness Idea Validation Frameworks">
            <a:extLst>
              <a:ext uri="{FF2B5EF4-FFF2-40B4-BE49-F238E27FC236}">
                <a16:creationId xmlns:a16="http://schemas.microsoft.com/office/drawing/2014/main" id="{7187C637-4C4D-DC94-F4FD-E8F452A4AC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35596" y="1339850"/>
            <a:ext cx="6072808"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710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BC59A-0119-1D47-B0AE-51495DF23D69}"/>
              </a:ext>
            </a:extLst>
          </p:cNvPr>
          <p:cNvSpPr>
            <a:spLocks noGrp="1"/>
          </p:cNvSpPr>
          <p:nvPr>
            <p:ph type="title"/>
          </p:nvPr>
        </p:nvSpPr>
        <p:spPr>
          <a:xfrm>
            <a:off x="628650" y="985622"/>
            <a:ext cx="2130137" cy="1778361"/>
          </a:xfrm>
        </p:spPr>
        <p:txBody>
          <a:bodyPr vert="horz" lIns="68580" tIns="34290" rIns="68580" bIns="34290" rtlCol="0" anchor="ctr">
            <a:normAutofit/>
          </a:bodyPr>
          <a:lstStyle/>
          <a:p>
            <a:r>
              <a:rPr lang="en-US" sz="2400" dirty="0">
                <a:solidFill>
                  <a:srgbClr val="FFFFFF"/>
                </a:solidFill>
                <a:latin typeface="Georgia" panose="02040502050405020303" pitchFamily="18" charset="0"/>
              </a:rPr>
              <a:t>Why important? </a:t>
            </a:r>
          </a:p>
        </p:txBody>
      </p:sp>
      <p:pic>
        <p:nvPicPr>
          <p:cNvPr id="6146" name="Picture 2" descr="What are the top 10 job skills for the future? | World Economic Forum">
            <a:extLst>
              <a:ext uri="{FF2B5EF4-FFF2-40B4-BE49-F238E27FC236}">
                <a16:creationId xmlns:a16="http://schemas.microsoft.com/office/drawing/2014/main" id="{838B44AB-9E4A-8647-B8DE-D50EDE3014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9632" y="185265"/>
            <a:ext cx="6227970" cy="648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459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great idea is simply the combination of many good ideas | Picture Quotes">
            <a:extLst>
              <a:ext uri="{FF2B5EF4-FFF2-40B4-BE49-F238E27FC236}">
                <a16:creationId xmlns:a16="http://schemas.microsoft.com/office/drawing/2014/main" id="{493AE61F-13C8-40B6-B06F-654037AFD6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00" b="38450"/>
          <a:stretch/>
        </p:blipFill>
        <p:spPr bwMode="auto">
          <a:xfrm>
            <a:off x="482600" y="1711454"/>
            <a:ext cx="8178799" cy="3435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01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roblem Solving Stock Illustrations – 25,764 Problem Solving Stock  Illustrations, Vectors &amp; Clipart - Dreamstime">
            <a:extLst>
              <a:ext uri="{FF2B5EF4-FFF2-40B4-BE49-F238E27FC236}">
                <a16:creationId xmlns:a16="http://schemas.microsoft.com/office/drawing/2014/main" id="{97D4E44F-D1F8-4386-98D4-9158FE5FE40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488" y="1479543"/>
            <a:ext cx="8963025" cy="3898915"/>
          </a:xfrm>
          <a:prstGeom prst="rect">
            <a:avLst/>
          </a:prstGeom>
          <a:solidFill>
            <a:srgbClr val="FFFFFF"/>
          </a:solidFill>
        </p:spPr>
      </p:pic>
    </p:spTree>
    <p:extLst>
      <p:ext uri="{BB962C8B-B14F-4D97-AF65-F5344CB8AC3E}">
        <p14:creationId xmlns:p14="http://schemas.microsoft.com/office/powerpoint/2010/main" val="4294461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7FBB-FDB4-43C0-A88E-704755361FE5}"/>
              </a:ext>
            </a:extLst>
          </p:cNvPr>
          <p:cNvSpPr>
            <a:spLocks noGrp="1"/>
          </p:cNvSpPr>
          <p:nvPr>
            <p:ph type="title"/>
          </p:nvPr>
        </p:nvSpPr>
        <p:spPr/>
        <p:txBody>
          <a:bodyPr/>
          <a:lstStyle/>
          <a:p>
            <a:r>
              <a:rPr lang="en-GB" dirty="0"/>
              <a:t>Further learning </a:t>
            </a:r>
          </a:p>
        </p:txBody>
      </p:sp>
      <p:sp>
        <p:nvSpPr>
          <p:cNvPr id="3" name="Content Placeholder 2">
            <a:extLst>
              <a:ext uri="{FF2B5EF4-FFF2-40B4-BE49-F238E27FC236}">
                <a16:creationId xmlns:a16="http://schemas.microsoft.com/office/drawing/2014/main" id="{950E2B8C-1F11-471C-B9F3-73F47B81F8F8}"/>
              </a:ext>
            </a:extLst>
          </p:cNvPr>
          <p:cNvSpPr>
            <a:spLocks noGrp="1"/>
          </p:cNvSpPr>
          <p:nvPr>
            <p:ph idx="1"/>
          </p:nvPr>
        </p:nvSpPr>
        <p:spPr/>
        <p:txBody>
          <a:bodyPr>
            <a:normAutofit fontScale="92500" lnSpcReduction="20000"/>
          </a:bodyPr>
          <a:lstStyle/>
          <a:p>
            <a:r>
              <a:rPr lang="en-GB" dirty="0">
                <a:hlinkClick r:id="rId2"/>
              </a:rPr>
              <a:t>A crash course in creativity: Tina Seelig at </a:t>
            </a:r>
            <a:r>
              <a:rPr lang="en-GB" dirty="0" err="1">
                <a:hlinkClick r:id="rId2"/>
              </a:rPr>
              <a:t>TEDxStanford</a:t>
            </a:r>
            <a:endParaRPr lang="en-GB" dirty="0"/>
          </a:p>
          <a:p>
            <a:endParaRPr lang="en-GB" dirty="0"/>
          </a:p>
          <a:p>
            <a:r>
              <a:rPr lang="en-GB" dirty="0">
                <a:hlinkClick r:id="rId3"/>
              </a:rPr>
              <a:t>Seven Habits of Highly Creative People | </a:t>
            </a:r>
            <a:r>
              <a:rPr lang="en-GB" dirty="0" err="1">
                <a:hlinkClick r:id="rId3"/>
              </a:rPr>
              <a:t>Dr.</a:t>
            </a:r>
            <a:r>
              <a:rPr lang="en-GB" dirty="0">
                <a:hlinkClick r:id="rId3"/>
              </a:rPr>
              <a:t> Pavan </a:t>
            </a:r>
            <a:r>
              <a:rPr lang="en-GB" dirty="0" err="1">
                <a:hlinkClick r:id="rId3"/>
              </a:rPr>
              <a:t>Soni</a:t>
            </a:r>
            <a:r>
              <a:rPr lang="en-GB" dirty="0">
                <a:hlinkClick r:id="rId3"/>
              </a:rPr>
              <a:t> | </a:t>
            </a:r>
            <a:r>
              <a:rPr lang="en-GB" dirty="0" err="1">
                <a:hlinkClick r:id="rId3"/>
              </a:rPr>
              <a:t>TEDxIBSPune</a:t>
            </a:r>
            <a:endParaRPr lang="en-GB" dirty="0"/>
          </a:p>
          <a:p>
            <a:endParaRPr lang="en-GB" dirty="0"/>
          </a:p>
          <a:p>
            <a:r>
              <a:rPr lang="en-GB" dirty="0">
                <a:hlinkClick r:id="rId4"/>
              </a:rPr>
              <a:t>LinkedIn Learning:  Critical Thinking and Problem Solving</a:t>
            </a:r>
            <a:endParaRPr lang="en-GB" dirty="0"/>
          </a:p>
          <a:p>
            <a:endParaRPr lang="en-GB" dirty="0"/>
          </a:p>
          <a:p>
            <a:r>
              <a:rPr lang="en-GB" dirty="0">
                <a:hlinkClick r:id="rId5"/>
              </a:rPr>
              <a:t>Hidden Path to Creativity</a:t>
            </a:r>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389785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e in a crowd">
            <a:extLst>
              <a:ext uri="{FF2B5EF4-FFF2-40B4-BE49-F238E27FC236}">
                <a16:creationId xmlns:a16="http://schemas.microsoft.com/office/drawing/2014/main" id="{BE945805-4F52-C996-9864-BAB37A035EDC}"/>
              </a:ext>
            </a:extLst>
          </p:cNvPr>
          <p:cNvPicPr>
            <a:picLocks noChangeAspect="1"/>
          </p:cNvPicPr>
          <p:nvPr/>
        </p:nvPicPr>
        <p:blipFill rotWithShape="1">
          <a:blip r:embed="rId2"/>
          <a:srcRect t="7734" b="17266"/>
          <a:stretch/>
        </p:blipFill>
        <p:spPr>
          <a:xfrm>
            <a:off x="-2285" y="857257"/>
            <a:ext cx="9143999" cy="5143493"/>
          </a:xfrm>
          <a:prstGeom prst="rect">
            <a:avLst/>
          </a:prstGeom>
        </p:spPr>
      </p:pic>
      <p:sp>
        <p:nvSpPr>
          <p:cNvPr id="2" name="Title 1">
            <a:extLst>
              <a:ext uri="{FF2B5EF4-FFF2-40B4-BE49-F238E27FC236}">
                <a16:creationId xmlns:a16="http://schemas.microsoft.com/office/drawing/2014/main" id="{F011065D-7B98-4A22-AF15-092CD8680951}"/>
              </a:ext>
            </a:extLst>
          </p:cNvPr>
          <p:cNvSpPr>
            <a:spLocks noGrp="1"/>
          </p:cNvSpPr>
          <p:nvPr>
            <p:ph type="title"/>
          </p:nvPr>
        </p:nvSpPr>
        <p:spPr>
          <a:xfrm>
            <a:off x="822960" y="1101412"/>
            <a:ext cx="7543800" cy="2681084"/>
          </a:xfrm>
          <a:effectLst>
            <a:outerShdw blurRad="50800" dist="38100" dir="2700000" algn="tl" rotWithShape="0">
              <a:prstClr val="black">
                <a:alpha val="40000"/>
              </a:prstClr>
            </a:outerShdw>
          </a:effectLst>
        </p:spPr>
        <p:txBody>
          <a:bodyPr vert="horz" lIns="68580" tIns="34290" rIns="68580" bIns="34290" rtlCol="0" anchor="b">
            <a:normAutofit/>
          </a:bodyPr>
          <a:lstStyle/>
          <a:p>
            <a:pPr algn="ctr"/>
            <a:r>
              <a:rPr lang="en-US" sz="3900">
                <a:solidFill>
                  <a:srgbClr val="FFFFFF"/>
                </a:solidFill>
              </a:rPr>
              <a:t>Your PG team and further support </a:t>
            </a:r>
          </a:p>
        </p:txBody>
      </p:sp>
    </p:spTree>
    <p:extLst>
      <p:ext uri="{BB962C8B-B14F-4D97-AF65-F5344CB8AC3E}">
        <p14:creationId xmlns:p14="http://schemas.microsoft.com/office/powerpoint/2010/main" val="29696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BBED-E06C-4A7F-B45D-B2820C5A5F35}"/>
              </a:ext>
            </a:extLst>
          </p:cNvPr>
          <p:cNvSpPr>
            <a:spLocks noGrp="1"/>
          </p:cNvSpPr>
          <p:nvPr>
            <p:ph type="title"/>
          </p:nvPr>
        </p:nvSpPr>
        <p:spPr/>
        <p:txBody>
          <a:bodyPr/>
          <a:lstStyle/>
          <a:p>
            <a:endParaRPr lang="en-GB"/>
          </a:p>
        </p:txBody>
      </p:sp>
      <p:pic>
        <p:nvPicPr>
          <p:cNvPr id="5" name="Content Placeholder 4" descr="A close up of a logo&#10;&#10;Description automatically generated">
            <a:extLst>
              <a:ext uri="{FF2B5EF4-FFF2-40B4-BE49-F238E27FC236}">
                <a16:creationId xmlns:a16="http://schemas.microsoft.com/office/drawing/2014/main" id="{B476044D-3FBB-48EC-9530-E2480500AF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6" name="TextBox 5">
            <a:extLst>
              <a:ext uri="{FF2B5EF4-FFF2-40B4-BE49-F238E27FC236}">
                <a16:creationId xmlns:a16="http://schemas.microsoft.com/office/drawing/2014/main" id="{A6BB29CA-9C2F-44BD-8665-92681D73E780}"/>
              </a:ext>
            </a:extLst>
          </p:cNvPr>
          <p:cNvSpPr txBox="1"/>
          <p:nvPr/>
        </p:nvSpPr>
        <p:spPr>
          <a:xfrm>
            <a:off x="271934" y="1092112"/>
            <a:ext cx="8686800" cy="600164"/>
          </a:xfrm>
          <a:prstGeom prst="rect">
            <a:avLst/>
          </a:prstGeom>
          <a:noFill/>
        </p:spPr>
        <p:txBody>
          <a:bodyPr wrap="square" rtlCol="0">
            <a:spAutoFit/>
          </a:bodyPr>
          <a:lstStyle/>
          <a:p>
            <a:r>
              <a:rPr lang="en-GB" sz="3300" b="1" dirty="0">
                <a:solidFill>
                  <a:srgbClr val="B10170"/>
                </a:solidFill>
                <a:latin typeface="Arial" panose="020B0604020202020204" pitchFamily="34" charset="0"/>
                <a:cs typeface="Arial" panose="020B0604020202020204" pitchFamily="34" charset="0"/>
              </a:rPr>
              <a:t>CAREERS NETWORK IS HERE FOR YOU</a:t>
            </a:r>
          </a:p>
        </p:txBody>
      </p:sp>
      <p:sp>
        <p:nvSpPr>
          <p:cNvPr id="7" name="TextBox 6">
            <a:extLst>
              <a:ext uri="{FF2B5EF4-FFF2-40B4-BE49-F238E27FC236}">
                <a16:creationId xmlns:a16="http://schemas.microsoft.com/office/drawing/2014/main" id="{B56409E8-A7F8-4B40-BA99-E5506A8D93F3}"/>
              </a:ext>
            </a:extLst>
          </p:cNvPr>
          <p:cNvSpPr txBox="1"/>
          <p:nvPr/>
        </p:nvSpPr>
        <p:spPr>
          <a:xfrm>
            <a:off x="243513" y="1782383"/>
            <a:ext cx="8715221" cy="6440225"/>
          </a:xfrm>
          <a:prstGeom prst="rect">
            <a:avLst/>
          </a:prstGeom>
          <a:noFill/>
        </p:spPr>
        <p:txBody>
          <a:bodyPr wrap="square" lIns="68580" tIns="34290" rIns="68580" bIns="34290" rtlCol="0" anchor="t">
            <a:spAutoFit/>
          </a:bodyPr>
          <a:lstStyle/>
          <a:p>
            <a:pPr marL="214313" indent="-214313">
              <a:buFont typeface="Arial" panose="020B0604020202020204" pitchFamily="34" charset="0"/>
              <a:buChar char="•"/>
            </a:pPr>
            <a:r>
              <a:rPr lang="en-GB" dirty="0">
                <a:solidFill>
                  <a:schemeClr val="bg1"/>
                </a:solidFill>
                <a:latin typeface="Arial"/>
                <a:cs typeface="Arial"/>
              </a:rPr>
              <a:t>PG Skills Canvas course: </a:t>
            </a:r>
            <a:r>
              <a:rPr lang="en-GB" dirty="0">
                <a:solidFill>
                  <a:schemeClr val="bg1"/>
                </a:solidFill>
                <a:latin typeface="Arial"/>
                <a:cs typeface="Arial"/>
                <a:hlinkClick r:id="rId4"/>
              </a:rPr>
              <a:t>https://canvas.bham.ac.uk/enroll/PKYPEA</a:t>
            </a:r>
            <a:endParaRPr lang="en-GB" dirty="0">
              <a:solidFill>
                <a:schemeClr val="bg1"/>
              </a:solidFill>
              <a:latin typeface="Arial"/>
              <a:cs typeface="Arial"/>
            </a:endParaRPr>
          </a:p>
          <a:p>
            <a:pPr marL="214313" indent="-214313">
              <a:buFont typeface="Arial" panose="020B0604020202020204" pitchFamily="34" charset="0"/>
              <a:buChar char="•"/>
            </a:pPr>
            <a:r>
              <a:rPr lang="en-GB" dirty="0">
                <a:solidFill>
                  <a:schemeClr val="bg1"/>
                </a:solidFill>
                <a:latin typeface="Arial"/>
                <a:cs typeface="Arial"/>
              </a:rPr>
              <a:t>PG Careers Events: </a:t>
            </a:r>
            <a:r>
              <a:rPr lang="en-GB" dirty="0">
                <a:solidFill>
                  <a:schemeClr val="bg1"/>
                </a:solidFill>
                <a:latin typeface="Arial"/>
                <a:cs typeface="Arial"/>
                <a:hlinkClick r:id="rId5"/>
              </a:rPr>
              <a:t>https://intranet.birmingham.ac.uk/as/employability/careers/events/postgraduate-events.aspx</a:t>
            </a:r>
            <a:endParaRPr lang="en-GB" dirty="0">
              <a:solidFill>
                <a:schemeClr val="bg1"/>
              </a:solidFill>
              <a:latin typeface="Arial"/>
              <a:cs typeface="Arial"/>
            </a:endParaRPr>
          </a:p>
          <a:p>
            <a:pPr marL="214313" indent="-214313">
              <a:buFont typeface="Arial" panose="020B0604020202020204" pitchFamily="34" charset="0"/>
              <a:buChar char="•"/>
            </a:pPr>
            <a:endParaRPr lang="en-GB" dirty="0">
              <a:solidFill>
                <a:schemeClr val="bg1"/>
              </a:solidFill>
              <a:latin typeface="Arial"/>
              <a:cs typeface="Arial"/>
            </a:endParaRPr>
          </a:p>
          <a:p>
            <a:pPr marL="214313" indent="-214313">
              <a:buFont typeface="Arial" panose="020B0604020202020204" pitchFamily="34" charset="0"/>
              <a:buChar char="•"/>
            </a:pPr>
            <a:r>
              <a:rPr lang="en-GB" dirty="0">
                <a:solidFill>
                  <a:schemeClr val="bg1"/>
                </a:solidFill>
                <a:latin typeface="Arial"/>
                <a:cs typeface="Arial"/>
              </a:rPr>
              <a:t>1:1 guidance support:</a:t>
            </a:r>
            <a:endParaRPr lang="en-GB" dirty="0">
              <a:solidFill>
                <a:schemeClr val="bg1"/>
              </a:solidFill>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You don’t need to have career ideas or a plan to come and talk to us: we help people who have no idea where to start as well!</a:t>
            </a:r>
          </a:p>
          <a:p>
            <a:pPr marL="557213" lvl="1" indent="-214313">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To book an appointment, ask a question, have an application checked etc., please email </a:t>
            </a:r>
            <a:r>
              <a:rPr lang="en-GB" dirty="0">
                <a:solidFill>
                  <a:schemeClr val="bg1"/>
                </a:solidFill>
                <a:latin typeface="Arial" panose="020B0604020202020204" pitchFamily="34" charset="0"/>
                <a:cs typeface="Arial" panose="020B0604020202020204" pitchFamily="34" charset="0"/>
                <a:hlinkClick r:id="rId6"/>
              </a:rPr>
              <a:t>careersenquiries@contacts.bham.ac.uk</a:t>
            </a:r>
            <a:r>
              <a:rPr lang="en-GB" dirty="0">
                <a:solidFill>
                  <a:schemeClr val="bg1"/>
                </a:solidFill>
                <a:latin typeface="Arial" panose="020B0604020202020204" pitchFamily="34" charset="0"/>
                <a:cs typeface="Arial" panose="020B0604020202020204" pitchFamily="34" charset="0"/>
              </a:rPr>
              <a:t> </a:t>
            </a:r>
          </a:p>
          <a:p>
            <a:pPr marL="342900" lvl="1"/>
            <a:endParaRPr lang="en-GB" dirty="0">
              <a:solidFill>
                <a:schemeClr val="bg1"/>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PGT-specific opportunities:</a:t>
            </a:r>
          </a:p>
          <a:p>
            <a:pPr marL="557213" lvl="1" indent="-214313">
              <a:buFont typeface="Arial" panose="020B0604020202020204" pitchFamily="34" charset="0"/>
              <a:buChar char="•"/>
            </a:pPr>
            <a:r>
              <a:rPr lang="en-GB" dirty="0">
                <a:solidFill>
                  <a:schemeClr val="bg1"/>
                </a:solidFill>
                <a:latin typeface="Arial"/>
                <a:cs typeface="Arial"/>
              </a:rPr>
              <a:t>Professional Development Award: </a:t>
            </a:r>
            <a:r>
              <a:rPr lang="en-GB" dirty="0">
                <a:solidFill>
                  <a:schemeClr val="bg1"/>
                </a:solidFill>
                <a:latin typeface="Arial"/>
                <a:cs typeface="Arial"/>
                <a:hlinkClick r:id="rId7"/>
              </a:rPr>
              <a:t>https://canvas.bham.ac.uk/enroll/4AMG6T</a:t>
            </a:r>
            <a:endParaRPr lang="en-GB" dirty="0">
              <a:solidFill>
                <a:schemeClr val="bg1"/>
              </a:solidFill>
              <a:latin typeface="Arial"/>
              <a:cs typeface="Arial"/>
            </a:endParaRPr>
          </a:p>
          <a:p>
            <a:pPr marL="557213" lvl="1" indent="-214313">
              <a:buFont typeface="Arial" panose="020B0604020202020204" pitchFamily="34" charset="0"/>
              <a:buChar char="•"/>
            </a:pPr>
            <a:r>
              <a:rPr lang="en-GB" dirty="0">
                <a:solidFill>
                  <a:schemeClr val="bg1"/>
                </a:solidFill>
                <a:latin typeface="Arial"/>
                <a:cs typeface="Arial"/>
              </a:rPr>
              <a:t>PG Skills sessions contribute towards hours required Professional Development activities, PPDA</a:t>
            </a:r>
          </a:p>
          <a:p>
            <a:pPr marL="342900" lvl="1"/>
            <a:r>
              <a:rPr lang="en-GB" dirty="0">
                <a:ea typeface="+mn-lt"/>
                <a:cs typeface="+mn-lt"/>
              </a:rPr>
              <a:t> </a:t>
            </a:r>
          </a:p>
          <a:p>
            <a:pPr marL="214313" indent="-214313">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PGR-specific opportunities:</a:t>
            </a:r>
          </a:p>
          <a:p>
            <a:pPr marL="557213" lvl="1" indent="-214313">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Career Mentor Beyond Academia </a:t>
            </a:r>
            <a:r>
              <a:rPr lang="en-GB" dirty="0">
                <a:solidFill>
                  <a:schemeClr val="bg1"/>
                </a:solidFill>
                <a:latin typeface="Arial" panose="020B0604020202020204" pitchFamily="34" charset="0"/>
                <a:cs typeface="Arial" panose="020B0604020202020204" pitchFamily="34" charset="0"/>
                <a:hlinkClick r:id="rId8"/>
              </a:rPr>
              <a:t>https://canvas.bham.ac.uk/enroll/M7WCDE</a:t>
            </a:r>
            <a:endParaRPr lang="en-GB" dirty="0">
              <a:solidFill>
                <a:schemeClr val="bg1"/>
              </a:solidFill>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52046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BBED-E06C-4A7F-B45D-B2820C5A5F35}"/>
              </a:ext>
            </a:extLst>
          </p:cNvPr>
          <p:cNvSpPr>
            <a:spLocks noGrp="1"/>
          </p:cNvSpPr>
          <p:nvPr>
            <p:ph type="title"/>
          </p:nvPr>
        </p:nvSpPr>
        <p:spPr/>
        <p:txBody>
          <a:bodyPr/>
          <a:lstStyle/>
          <a:p>
            <a:endParaRPr lang="en-GB"/>
          </a:p>
        </p:txBody>
      </p:sp>
      <p:pic>
        <p:nvPicPr>
          <p:cNvPr id="5" name="Content Placeholder 4" descr="A close up of a logo&#10;&#10;Description automatically generated">
            <a:extLst>
              <a:ext uri="{FF2B5EF4-FFF2-40B4-BE49-F238E27FC236}">
                <a16:creationId xmlns:a16="http://schemas.microsoft.com/office/drawing/2014/main" id="{B476044D-3FBB-48EC-9530-E2480500AF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6" name="TextBox 5">
            <a:extLst>
              <a:ext uri="{FF2B5EF4-FFF2-40B4-BE49-F238E27FC236}">
                <a16:creationId xmlns:a16="http://schemas.microsoft.com/office/drawing/2014/main" id="{A6BB29CA-9C2F-44BD-8665-92681D73E780}"/>
              </a:ext>
            </a:extLst>
          </p:cNvPr>
          <p:cNvSpPr txBox="1"/>
          <p:nvPr/>
        </p:nvSpPr>
        <p:spPr>
          <a:xfrm>
            <a:off x="271934" y="1092112"/>
            <a:ext cx="8686800" cy="600164"/>
          </a:xfrm>
          <a:prstGeom prst="rect">
            <a:avLst/>
          </a:prstGeom>
          <a:noFill/>
        </p:spPr>
        <p:txBody>
          <a:bodyPr wrap="square" rtlCol="0">
            <a:spAutoFit/>
          </a:bodyPr>
          <a:lstStyle/>
          <a:p>
            <a:r>
              <a:rPr lang="en-GB" sz="3300" b="1" dirty="0">
                <a:solidFill>
                  <a:srgbClr val="B10170"/>
                </a:solidFill>
                <a:latin typeface="Arial" panose="020B0604020202020204" pitchFamily="34" charset="0"/>
                <a:cs typeface="Arial" panose="020B0604020202020204" pitchFamily="34" charset="0"/>
              </a:rPr>
              <a:t>Upcoming programmes </a:t>
            </a:r>
          </a:p>
        </p:txBody>
      </p:sp>
      <p:sp>
        <p:nvSpPr>
          <p:cNvPr id="7" name="TextBox 6">
            <a:extLst>
              <a:ext uri="{FF2B5EF4-FFF2-40B4-BE49-F238E27FC236}">
                <a16:creationId xmlns:a16="http://schemas.microsoft.com/office/drawing/2014/main" id="{B56409E8-A7F8-4B40-BA99-E5506A8D93F3}"/>
              </a:ext>
            </a:extLst>
          </p:cNvPr>
          <p:cNvSpPr txBox="1"/>
          <p:nvPr/>
        </p:nvSpPr>
        <p:spPr>
          <a:xfrm>
            <a:off x="428779" y="1734161"/>
            <a:ext cx="8715221" cy="4316566"/>
          </a:xfrm>
          <a:prstGeom prst="rect">
            <a:avLst/>
          </a:prstGeom>
          <a:noFill/>
        </p:spPr>
        <p:txBody>
          <a:bodyPr wrap="square" lIns="68580" tIns="34290" rIns="68580" bIns="34290" rtlCol="0" anchor="t">
            <a:spAutoFit/>
          </a:bodyPr>
          <a:lstStyle/>
          <a:p>
            <a:pPr marL="342900" lvl="1"/>
            <a:r>
              <a:rPr lang="en-GB" sz="2000" b="1" dirty="0">
                <a:solidFill>
                  <a:schemeClr val="bg1"/>
                </a:solidFill>
                <a:latin typeface="Arial" panose="020B0604020202020204" pitchFamily="34" charset="0"/>
                <a:cs typeface="Arial" panose="020B0604020202020204" pitchFamily="34" charset="0"/>
              </a:rPr>
              <a:t>Opportunities to work on real life challenges, set by an employer:</a:t>
            </a:r>
          </a:p>
          <a:p>
            <a:pPr marL="342900" lvl="1"/>
            <a:endParaRPr lang="en-GB" sz="2000" b="1" dirty="0">
              <a:solidFill>
                <a:schemeClr val="bg1"/>
              </a:solidFill>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MCTI</a:t>
            </a:r>
            <a:r>
              <a:rPr lang="en-GB" sz="2000" dirty="0">
                <a:solidFill>
                  <a:schemeClr val="bg1"/>
                </a:solidFill>
                <a:latin typeface="Arial" panose="020B0604020202020204" pitchFamily="34" charset="0"/>
                <a:cs typeface="Arial" panose="020B0604020202020204" pitchFamily="34" charset="0"/>
              </a:rPr>
              <a:t> – open to CAL, IDD and Engineering (Civil, Chemical and Mechanical) PGT students</a:t>
            </a:r>
          </a:p>
          <a:p>
            <a:pPr marL="557213" lvl="1" indent="-214313">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MCC</a:t>
            </a:r>
            <a:r>
              <a:rPr lang="en-GB" sz="2000" dirty="0">
                <a:solidFill>
                  <a:schemeClr val="bg1"/>
                </a:solidFill>
                <a:latin typeface="Arial" panose="020B0604020202020204" pitchFamily="34" charset="0"/>
                <a:cs typeface="Arial" panose="020B0604020202020204" pitchFamily="34" charset="0"/>
              </a:rPr>
              <a:t> – Two week programme (June 2023) for PGT students </a:t>
            </a:r>
          </a:p>
          <a:p>
            <a:pPr marL="342900" lvl="1"/>
            <a:r>
              <a:rPr lang="en-GB" sz="2000" dirty="0">
                <a:solidFill>
                  <a:schemeClr val="bg1"/>
                </a:solidFill>
                <a:latin typeface="Arial" panose="020B0604020202020204" pitchFamily="34" charset="0"/>
                <a:cs typeface="Arial" panose="020B0604020202020204" pitchFamily="34" charset="0"/>
                <a:hlinkClick r:id="rId4"/>
              </a:rPr>
              <a:t>https://intranet.birmingham.ac.uk/as/employability/careers/postgraduate/pgt/mcc.aspx</a:t>
            </a:r>
            <a:endParaRPr lang="en-GB" sz="2000" dirty="0">
              <a:solidFill>
                <a:schemeClr val="bg1"/>
              </a:solidFill>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endParaRPr lang="en-GB" sz="2000" dirty="0">
              <a:solidFill>
                <a:schemeClr val="bg1"/>
              </a:solidFill>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PESS</a:t>
            </a:r>
            <a:r>
              <a:rPr lang="en-GB" sz="2000" dirty="0">
                <a:solidFill>
                  <a:schemeClr val="bg1"/>
                </a:solidFill>
                <a:latin typeface="Arial" panose="020B0604020202020204" pitchFamily="34" charset="0"/>
                <a:cs typeface="Arial" panose="020B0604020202020204" pitchFamily="34" charset="0"/>
              </a:rPr>
              <a:t> –Week long programme for PGR students</a:t>
            </a:r>
          </a:p>
          <a:p>
            <a:pPr marL="342900" lvl="1"/>
            <a:r>
              <a:rPr lang="en-GB" sz="2000" dirty="0">
                <a:solidFill>
                  <a:schemeClr val="bg1"/>
                </a:solidFill>
                <a:latin typeface="Arial" panose="020B0604020202020204" pitchFamily="34" charset="0"/>
                <a:cs typeface="Arial" panose="020B0604020202020204" pitchFamily="34" charset="0"/>
                <a:hlinkClick r:id="rId5"/>
              </a:rPr>
              <a:t>https://intranet.birmingham.ac.uk/as/employability/careers/postgraduate/pgr/pess.aspx</a:t>
            </a:r>
            <a:endParaRPr lang="en-GB" sz="2000" dirty="0">
              <a:solidFill>
                <a:schemeClr val="bg1"/>
              </a:solidFill>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342900" lvl="1"/>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219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FA6725-E615-43C6-A31D-D7BFA0BC1B87}"/>
              </a:ext>
            </a:extLst>
          </p:cNvPr>
          <p:cNvSpPr>
            <a:spLocks noGrp="1"/>
          </p:cNvSpPr>
          <p:nvPr>
            <p:ph type="title"/>
          </p:nvPr>
        </p:nvSpPr>
        <p:spPr>
          <a:xfrm>
            <a:off x="179512" y="488408"/>
            <a:ext cx="8172440" cy="1143000"/>
          </a:xfrm>
        </p:spPr>
        <p:txBody>
          <a:bodyPr anchor="ctr">
            <a:normAutofit/>
          </a:bodyPr>
          <a:lstStyle/>
          <a:p>
            <a:pPr>
              <a:lnSpc>
                <a:spcPct val="90000"/>
              </a:lnSpc>
            </a:pPr>
            <a:r>
              <a:rPr lang="en-GB" sz="1500" dirty="0">
                <a:hlinkClick r:id="rId2">
                  <a:extLst>
                    <a:ext uri="{A12FA001-AC4F-418D-AE19-62706E023703}">
                      <ahyp:hlinkClr xmlns:ahyp="http://schemas.microsoft.com/office/drawing/2018/hyperlinkcolor" val="tx"/>
                    </a:ext>
                  </a:extLst>
                </a:hlinkClick>
              </a:rPr>
              <a:t>Let's get this start-up started</a:t>
            </a:r>
            <a:endParaRPr lang="en-GB" sz="1500" dirty="0"/>
          </a:p>
          <a:p>
            <a:pPr>
              <a:lnSpc>
                <a:spcPct val="90000"/>
              </a:lnSpc>
            </a:pPr>
            <a:endParaRPr lang="en-GB" sz="1500" dirty="0"/>
          </a:p>
          <a:p>
            <a:pPr>
              <a:lnSpc>
                <a:spcPct val="90000"/>
              </a:lnSpc>
            </a:pPr>
            <a:r>
              <a:rPr lang="en-GB" sz="1500" dirty="0">
                <a:hlinkClick r:id="rId3">
                  <a:extLst>
                    <a:ext uri="{A12FA001-AC4F-418D-AE19-62706E023703}">
                      <ahyp:hlinkClr xmlns:ahyp="http://schemas.microsoft.com/office/drawing/2018/hyperlinkcolor" val="tx"/>
                    </a:ext>
                  </a:extLst>
                </a:hlinkClick>
              </a:rPr>
              <a:t>Inspiring stories</a:t>
            </a:r>
            <a:endParaRPr lang="en-GB" sz="1500" dirty="0"/>
          </a:p>
          <a:p>
            <a:pPr>
              <a:lnSpc>
                <a:spcPct val="90000"/>
              </a:lnSpc>
            </a:pPr>
            <a:endParaRPr lang="en-GB" sz="1500" dirty="0"/>
          </a:p>
          <a:p>
            <a:pPr>
              <a:lnSpc>
                <a:spcPct val="90000"/>
              </a:lnSpc>
            </a:pPr>
            <a:r>
              <a:rPr lang="en-GB" sz="1500" dirty="0">
                <a:hlinkClick r:id="rId4">
                  <a:extLst>
                    <a:ext uri="{A12FA001-AC4F-418D-AE19-62706E023703}">
                      <ahyp:hlinkClr xmlns:ahyp="http://schemas.microsoft.com/office/drawing/2018/hyperlinkcolor" val="tx"/>
                    </a:ext>
                  </a:extLst>
                </a:hlinkClick>
              </a:rPr>
              <a:t>B-Enterprising pages</a:t>
            </a:r>
            <a:endParaRPr lang="en-GB" sz="1500" dirty="0"/>
          </a:p>
          <a:p>
            <a:pPr>
              <a:lnSpc>
                <a:spcPct val="90000"/>
              </a:lnSpc>
            </a:pPr>
            <a:endParaRPr lang="en-GB" sz="1500" dirty="0"/>
          </a:p>
          <a:p>
            <a:pPr>
              <a:lnSpc>
                <a:spcPct val="90000"/>
              </a:lnSpc>
            </a:pPr>
            <a:endParaRPr lang="en-GB" sz="1500" dirty="0"/>
          </a:p>
          <a:p>
            <a:pPr>
              <a:lnSpc>
                <a:spcPct val="90000"/>
              </a:lnSpc>
            </a:pPr>
            <a:endParaRPr lang="en-GB" sz="1500" dirty="0"/>
          </a:p>
        </p:txBody>
      </p:sp>
      <p:pic>
        <p:nvPicPr>
          <p:cNvPr id="5" name="Picture 4" descr="Text&#10;&#10;Description automatically generated">
            <a:extLst>
              <a:ext uri="{FF2B5EF4-FFF2-40B4-BE49-F238E27FC236}">
                <a16:creationId xmlns:a16="http://schemas.microsoft.com/office/drawing/2014/main" id="{3878FC7B-838E-B0B6-E97B-63CBE7843F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38" y="2407101"/>
            <a:ext cx="8172440" cy="2819491"/>
          </a:xfrm>
          <a:prstGeom prst="rect">
            <a:avLst/>
          </a:prstGeom>
          <a:noFill/>
        </p:spPr>
      </p:pic>
    </p:spTree>
    <p:extLst>
      <p:ext uri="{BB962C8B-B14F-4D97-AF65-F5344CB8AC3E}">
        <p14:creationId xmlns:p14="http://schemas.microsoft.com/office/powerpoint/2010/main" val="398592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BD4D32-ECAA-490F-B825-38B7C3305E2F}"/>
              </a:ext>
            </a:extLst>
          </p:cNvPr>
          <p:cNvSpPr>
            <a:spLocks noGrp="1"/>
          </p:cNvSpPr>
          <p:nvPr>
            <p:ph type="title"/>
          </p:nvPr>
        </p:nvSpPr>
        <p:spPr>
          <a:xfrm>
            <a:off x="457200" y="274638"/>
            <a:ext cx="8229600" cy="1143000"/>
          </a:xfrm>
        </p:spPr>
        <p:txBody>
          <a:bodyPr anchor="ctr">
            <a:normAutofit/>
          </a:bodyPr>
          <a:lstStyle/>
          <a:p>
            <a:pPr>
              <a:lnSpc>
                <a:spcPct val="90000"/>
              </a:lnSpc>
            </a:pPr>
            <a:r>
              <a:rPr lang="en-GB" sz="3700"/>
              <a:t>If out of our comfort zone how good are you?</a:t>
            </a:r>
          </a:p>
        </p:txBody>
      </p:sp>
      <p:pic>
        <p:nvPicPr>
          <p:cNvPr id="2050" name="Picture 2" descr="Here's 5 Ways You Can Spot a Sinking Ship – Finance Monthly | Monthly  Finance News Magazine">
            <a:extLst>
              <a:ext uri="{FF2B5EF4-FFF2-40B4-BE49-F238E27FC236}">
                <a16:creationId xmlns:a16="http://schemas.microsoft.com/office/drawing/2014/main" id="{70FA2937-6210-4F10-9733-9AF24E5E70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4691" y="1600200"/>
            <a:ext cx="6034617" cy="4525963"/>
          </a:xfrm>
          <a:prstGeom prst="rect">
            <a:avLst/>
          </a:prstGeom>
          <a:solidFill>
            <a:srgbClr val="FFFFFF"/>
          </a:solidFill>
        </p:spPr>
      </p:pic>
    </p:spTree>
    <p:extLst>
      <p:ext uri="{BB962C8B-B14F-4D97-AF65-F5344CB8AC3E}">
        <p14:creationId xmlns:p14="http://schemas.microsoft.com/office/powerpoint/2010/main" val="149866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E18E35-EF2F-4290-BFE0-2EAD0E3944D6}"/>
              </a:ext>
            </a:extLst>
          </p:cNvPr>
          <p:cNvSpPr>
            <a:spLocks noGrp="1"/>
          </p:cNvSpPr>
          <p:nvPr>
            <p:ph idx="1"/>
          </p:nvPr>
        </p:nvSpPr>
        <p:spPr>
          <a:xfrm>
            <a:off x="395536" y="-99392"/>
            <a:ext cx="8229600" cy="4525963"/>
          </a:xfrm>
        </p:spPr>
        <p:txBody>
          <a:bodyPr>
            <a:normAutofit fontScale="25000" lnSpcReduction="20000"/>
          </a:bodyPr>
          <a:lstStyle/>
          <a:p>
            <a:pPr marL="0" indent="0">
              <a:buNone/>
            </a:pPr>
            <a:endParaRPr lang="en-GB" dirty="0"/>
          </a:p>
          <a:p>
            <a:pPr marL="0" indent="0">
              <a:buNone/>
            </a:pPr>
            <a:r>
              <a:rPr lang="en-GB" sz="4000" dirty="0"/>
              <a:t>You are part  a sinking ship. A fire on board has destroyed the radio  and you did not tell the authorities of your destination.  You can't jump in to the water is shark infested. The nearest land is an uninhabited tropical island 30 km distant. but you do have life raft however you can only get 5 people in the boat – who do you save?</a:t>
            </a:r>
          </a:p>
          <a:p>
            <a:endParaRPr lang="en-GB" sz="4000" dirty="0"/>
          </a:p>
          <a:p>
            <a:pPr marL="0" indent="0">
              <a:buNone/>
            </a:pPr>
            <a:r>
              <a:rPr lang="en-GB" sz="4000" dirty="0"/>
              <a:t>PASSENGER/CREW LIST</a:t>
            </a:r>
          </a:p>
          <a:p>
            <a:pPr marL="0" indent="0">
              <a:buNone/>
            </a:pPr>
            <a:endParaRPr lang="en-GB" sz="4000" dirty="0"/>
          </a:p>
          <a:p>
            <a:r>
              <a:rPr lang="en-GB" sz="4000" dirty="0"/>
              <a:t>Captain: age 57. Married three times; five children aged between 5 and 27. His youngest child has Down's syndrome. Drinks and smokes heavily. Plays the accordion. Carries a bottle of rum.</a:t>
            </a:r>
          </a:p>
          <a:p>
            <a:endParaRPr lang="en-GB" sz="4000" dirty="0"/>
          </a:p>
          <a:p>
            <a:r>
              <a:rPr lang="en-GB" sz="4000" dirty="0"/>
              <a:t>Ship's engineer: married; accompanied by his pregnant wife. His heroism in fighting the fire has given his fellow-passengers time to launch the lifeboat but he has sustained severe burns. Carries a shaving mirror.</a:t>
            </a:r>
          </a:p>
          <a:p>
            <a:endParaRPr lang="en-GB" sz="4000" dirty="0"/>
          </a:p>
          <a:p>
            <a:r>
              <a:rPr lang="en-GB" sz="4000" dirty="0"/>
              <a:t>Radio operator: ex-Israeli Navy. A fitness fanatic and champion kick boxer. He escaped the fire which destroyed his radio as he was on deck trying to impress the food scientist with a display of his kickboxing skills at the time. Carries a length of rope.</a:t>
            </a:r>
          </a:p>
          <a:p>
            <a:endParaRPr lang="en-GB" sz="4000" dirty="0"/>
          </a:p>
          <a:p>
            <a:r>
              <a:rPr lang="en-GB" sz="4000" dirty="0"/>
              <a:t>Cook: a former Special Forces officer reduced to working as a cook after being court-martialled following an unfortunate incident involving a torpedo and a presidential yacht. Carries a knife.</a:t>
            </a:r>
          </a:p>
          <a:p>
            <a:endParaRPr lang="en-GB" sz="4000" dirty="0"/>
          </a:p>
          <a:p>
            <a:r>
              <a:rPr lang="en-GB" sz="4000" dirty="0"/>
              <a:t>Anglican priest: a Philosophy graduate who taught English as a foreign language in South America for several years before returning to her home town to look after her disabled mother (now aged 85) with whom she still lives. Trained as a counsellor and was ordained in 1990. Carries a first aid kit.</a:t>
            </a:r>
          </a:p>
          <a:p>
            <a:endParaRPr lang="en-GB" sz="4000" dirty="0"/>
          </a:p>
          <a:p>
            <a:r>
              <a:rPr lang="en-GB" sz="4000" dirty="0"/>
              <a:t>Diving instructor: After 20 years as a stockbroker in London, he has just moved to Tahiti to set up his own diving school. Divorced, with a son at boarding school in Wales. Goes grouse-shooting in Yorkshire every August. Carries a signed copy of the final Harry Potter novel.</a:t>
            </a:r>
          </a:p>
          <a:p>
            <a:endParaRPr lang="en-GB" sz="4000" dirty="0"/>
          </a:p>
          <a:p>
            <a:r>
              <a:rPr lang="en-GB" sz="4000" dirty="0"/>
              <a:t>Indian ship's carpenter: Married with four children aged between six months and seven years old. Was convicted of violent affray following a demonstration in Mumbai ten years ago. Writes poetry and has had two poems published in Indian literary magazines. Has a magnifying glass.</a:t>
            </a:r>
          </a:p>
          <a:p>
            <a:pPr marL="0" indent="0">
              <a:buNone/>
            </a:pPr>
            <a:endParaRPr lang="en-GB" sz="4000" dirty="0"/>
          </a:p>
          <a:p>
            <a:r>
              <a:rPr lang="en-GB" sz="4000" dirty="0"/>
              <a:t>Retired soldier. Recently registered a civil partnership with his long-term partner, a 45-year old political journalist. Together, they have campaigned for improved healthcare for soldiers wounded in Iraq.</a:t>
            </a:r>
          </a:p>
          <a:p>
            <a:r>
              <a:rPr lang="en-GB" sz="4000" dirty="0"/>
              <a:t>Carries a compass.</a:t>
            </a:r>
          </a:p>
          <a:p>
            <a:endParaRPr lang="en-GB" sz="4000" dirty="0"/>
          </a:p>
          <a:p>
            <a:r>
              <a:rPr lang="en-GB" sz="4000" dirty="0"/>
              <a:t>Food scientist. A vegetarian whose research centres on developing plant-based, low-cholesterol alternatives to meat. She has been involved in a number of demonstrations against the use of animals in medical research. Carries a box of Mars bars.</a:t>
            </a:r>
          </a:p>
          <a:p>
            <a:endParaRPr lang="en-GB" sz="4000" dirty="0"/>
          </a:p>
          <a:p>
            <a:r>
              <a:rPr lang="en-GB" sz="4000" dirty="0"/>
              <a:t>Nurse. Came to Scotland eight years ago as a teenage refugee from Sudan who spoke no English on arrival. Gained 6 GCSEs and has recently qualified as a nurse. Carries a box of matches.</a:t>
            </a:r>
          </a:p>
          <a:p>
            <a:endParaRPr lang="en-GB" sz="4000" dirty="0"/>
          </a:p>
          <a:p>
            <a:r>
              <a:rPr lang="en-GB" sz="4000" dirty="0"/>
              <a:t>Ship's engineer's wife: Aged 35 and about to begin maternity leave from her work as a medical sales representative. Due to give birth to their first child in 4 months’ time. For some reason known only to herself she happens to be carrying a fishing line and hook.</a:t>
            </a:r>
          </a:p>
          <a:p>
            <a:endParaRPr lang="en-GB" sz="4000" dirty="0"/>
          </a:p>
          <a:p>
            <a:r>
              <a:rPr lang="en-GB" sz="4000" dirty="0"/>
              <a:t>Bank manager: Lives in a village in Sussex : Guide leader, parish councillor and president of the local allotment society in spare time. Has £50,000 in used £10 notes carried in a small suitcase.</a:t>
            </a:r>
          </a:p>
          <a:p>
            <a:endParaRPr lang="en-GB" sz="4000" dirty="0"/>
          </a:p>
          <a:p>
            <a:r>
              <a:rPr lang="en-GB" sz="4000" dirty="0">
                <a:effectLst/>
                <a:ea typeface="Calibri" panose="020F0502020204030204" pitchFamily="34" charset="0"/>
                <a:cs typeface="Times New Roman" panose="02020603050405020304" pitchFamily="18" charset="0"/>
              </a:rPr>
              <a:t>French Botany student: Lived in the Brazilian rainforest for eighteen months while carrying out Ph.D. research into plants that can be used in anti-cancer drugs: these are now undergoing testing by a major multinational pharmaceutical company. Has a rifle.</a:t>
            </a:r>
          </a:p>
          <a:p>
            <a:endParaRPr lang="en-GB" dirty="0"/>
          </a:p>
        </p:txBody>
      </p:sp>
    </p:spTree>
    <p:extLst>
      <p:ext uri="{BB962C8B-B14F-4D97-AF65-F5344CB8AC3E}">
        <p14:creationId xmlns:p14="http://schemas.microsoft.com/office/powerpoint/2010/main" val="3939704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0F5D3-26AA-45B3-8AE6-B8C0F23C850D}"/>
              </a:ext>
            </a:extLst>
          </p:cNvPr>
          <p:cNvSpPr>
            <a:spLocks noGrp="1"/>
          </p:cNvSpPr>
          <p:nvPr>
            <p:ph idx="1"/>
          </p:nvPr>
        </p:nvSpPr>
        <p:spPr>
          <a:xfrm>
            <a:off x="539552" y="836712"/>
            <a:ext cx="8229600" cy="4525963"/>
          </a:xfrm>
        </p:spPr>
        <p:txBody>
          <a:bodyPr/>
          <a:lstStyle/>
          <a:p>
            <a:pPr marL="0" indent="0">
              <a:buNone/>
            </a:pPr>
            <a:r>
              <a:rPr lang="en-US" sz="1800" dirty="0">
                <a:effectLst/>
                <a:latin typeface="Arial" panose="020B0604020202020204" pitchFamily="34" charset="0"/>
                <a:ea typeface="Calibri" panose="020F0502020204030204" pitchFamily="34" charset="0"/>
              </a:rPr>
              <a:t>As in real life there is no single correct answer, any solution could be persuasively argued for</a:t>
            </a:r>
            <a:r>
              <a:rPr lang="en-US" sz="1800" dirty="0">
                <a:latin typeface="Arial" panose="020B0604020202020204" pitchFamily="34" charset="0"/>
                <a:ea typeface="Calibri" panose="020F0502020204030204" pitchFamily="34" charset="0"/>
              </a:rPr>
              <a:t> example t</a:t>
            </a:r>
            <a:r>
              <a:rPr lang="en-US" sz="1800" dirty="0">
                <a:effectLst/>
                <a:latin typeface="Arial" panose="020B0604020202020204" pitchFamily="34" charset="0"/>
                <a:ea typeface="Calibri" panose="020F0502020204030204" pitchFamily="34" charset="0"/>
              </a:rPr>
              <a:t>he banknotes carried by the bank manager might not have any monetary value on the island but could be useful for lighting fires or as toilet paper. </a:t>
            </a:r>
            <a:endParaRPr lang="en-GB" sz="1800" dirty="0">
              <a:effectLst/>
              <a:latin typeface="Times New Roman" panose="02020603050405020304" pitchFamily="18" charset="0"/>
              <a:ea typeface="Calibri" panose="020F0502020204030204" pitchFamily="34" charset="0"/>
            </a:endParaRPr>
          </a:p>
          <a:p>
            <a:pPr marL="0" indent="0">
              <a:buNone/>
            </a:pPr>
            <a:endParaRPr lang="en-US" sz="1800" dirty="0">
              <a:effectLst/>
              <a:latin typeface="Arial" panose="020B0604020202020204" pitchFamily="34" charset="0"/>
              <a:ea typeface="Calibri" panose="020F0502020204030204" pitchFamily="34" charset="0"/>
            </a:endParaRPr>
          </a:p>
          <a:p>
            <a:pPr marL="0" indent="0">
              <a:buNone/>
            </a:pPr>
            <a:r>
              <a:rPr lang="en-US" sz="1800" dirty="0">
                <a:effectLst/>
                <a:latin typeface="Arial" panose="020B0604020202020204" pitchFamily="34" charset="0"/>
                <a:ea typeface="Calibri" panose="020F0502020204030204" pitchFamily="34" charset="0"/>
              </a:rPr>
              <a:t>A suggested solutions below is based on the principle that the highest probability of survival is rescuing rather than how to live on the island. </a:t>
            </a:r>
          </a:p>
          <a:p>
            <a:pPr marL="0" indent="0">
              <a:buNone/>
            </a:pPr>
            <a:endParaRPr lang="en-GB" sz="1800" dirty="0">
              <a:effectLst/>
              <a:latin typeface="Times New Roman" panose="02020603050405020304" pitchFamily="18" charset="0"/>
              <a:ea typeface="Calibri" panose="020F0502020204030204" pitchFamily="34" charset="0"/>
            </a:endParaRPr>
          </a:p>
          <a:p>
            <a:pPr marL="342900" lvl="0" indent="-342900">
              <a:buFont typeface="+mj-lt"/>
              <a:buAutoNum type="arabicPeriod"/>
            </a:pPr>
            <a:r>
              <a:rPr lang="en-US" sz="1800" dirty="0">
                <a:effectLst/>
                <a:latin typeface="Arial" panose="020B0604020202020204" pitchFamily="34" charset="0"/>
                <a:ea typeface="Calibri" panose="020F0502020204030204" pitchFamily="34" charset="0"/>
              </a:rPr>
              <a:t>Ship’s engineer – mirror vital for signaling</a:t>
            </a:r>
            <a:endParaRPr lang="en-GB" sz="1800" dirty="0">
              <a:effectLst/>
              <a:latin typeface="Times New Roman" panose="02020603050405020304" pitchFamily="18" charset="0"/>
              <a:ea typeface="Calibri" panose="020F0502020204030204" pitchFamily="34" charset="0"/>
            </a:endParaRPr>
          </a:p>
          <a:p>
            <a:pPr marL="342900" lvl="0" indent="-342900">
              <a:buFont typeface="+mj-lt"/>
              <a:buAutoNum type="arabicPeriod"/>
            </a:pPr>
            <a:r>
              <a:rPr lang="en-US" sz="1800" dirty="0">
                <a:effectLst/>
                <a:latin typeface="Arial" panose="020B0604020202020204" pitchFamily="34" charset="0"/>
                <a:ea typeface="Calibri" panose="020F0502020204030204" pitchFamily="34" charset="0"/>
              </a:rPr>
              <a:t>French Botany student – Rifle – signaling </a:t>
            </a:r>
            <a:endParaRPr lang="en-GB" sz="1800" dirty="0">
              <a:effectLst/>
              <a:latin typeface="Times New Roman" panose="02020603050405020304" pitchFamily="18" charset="0"/>
              <a:ea typeface="Calibri" panose="020F0502020204030204" pitchFamily="34" charset="0"/>
            </a:endParaRPr>
          </a:p>
          <a:p>
            <a:pPr marL="342900" lvl="0" indent="-342900">
              <a:buFont typeface="+mj-lt"/>
              <a:buAutoNum type="arabicPeriod"/>
            </a:pPr>
            <a:r>
              <a:rPr lang="en-US" sz="1800" dirty="0">
                <a:effectLst/>
                <a:latin typeface="Arial" panose="020B0604020202020204" pitchFamily="34" charset="0"/>
                <a:ea typeface="Calibri" panose="020F0502020204030204" pitchFamily="34" charset="0"/>
              </a:rPr>
              <a:t>Retired solider – compass get to the island</a:t>
            </a:r>
            <a:endParaRPr lang="en-GB" sz="1800" dirty="0">
              <a:effectLst/>
              <a:latin typeface="Times New Roman" panose="02020603050405020304" pitchFamily="18" charset="0"/>
              <a:ea typeface="Calibri" panose="020F0502020204030204" pitchFamily="34" charset="0"/>
            </a:endParaRPr>
          </a:p>
          <a:p>
            <a:pPr marL="342900" lvl="0" indent="-342900">
              <a:buFont typeface="+mj-lt"/>
              <a:buAutoNum type="arabicPeriod"/>
            </a:pPr>
            <a:r>
              <a:rPr lang="en-US" sz="1800" dirty="0">
                <a:effectLst/>
                <a:latin typeface="Arial" panose="020B0604020202020204" pitchFamily="34" charset="0"/>
                <a:ea typeface="Calibri" panose="020F0502020204030204" pitchFamily="34" charset="0"/>
              </a:rPr>
              <a:t>Food scientist – box of mars bars - reserve food supply</a:t>
            </a:r>
            <a:endParaRPr lang="en-GB" sz="1800" dirty="0">
              <a:effectLst/>
              <a:latin typeface="Times New Roman" panose="02020603050405020304" pitchFamily="18" charset="0"/>
              <a:ea typeface="Calibri" panose="020F0502020204030204" pitchFamily="34" charset="0"/>
            </a:endParaRPr>
          </a:p>
          <a:p>
            <a:pPr marL="342900" lvl="0" indent="-342900">
              <a:buFont typeface="+mj-lt"/>
              <a:buAutoNum type="arabicPeriod"/>
            </a:pPr>
            <a:r>
              <a:rPr lang="en-US" sz="1800" dirty="0">
                <a:effectLst/>
                <a:latin typeface="Arial" panose="020B0604020202020204" pitchFamily="34" charset="0"/>
                <a:ea typeface="Calibri" panose="020F0502020204030204" pitchFamily="34" charset="0"/>
              </a:rPr>
              <a:t>Nurse matches start fire </a:t>
            </a:r>
            <a:endParaRPr lang="en-GB" sz="1800" dirty="0">
              <a:effectLst/>
              <a:latin typeface="Times New Roman" panose="02020603050405020304" pitchFamily="18" charset="0"/>
              <a:ea typeface="Calibri" panose="020F0502020204030204" pitchFamily="34" charset="0"/>
            </a:endParaRPr>
          </a:p>
          <a:p>
            <a:endParaRPr lang="en-GB" dirty="0"/>
          </a:p>
        </p:txBody>
      </p:sp>
    </p:spTree>
    <p:extLst>
      <p:ext uri="{BB962C8B-B14F-4D97-AF65-F5344CB8AC3E}">
        <p14:creationId xmlns:p14="http://schemas.microsoft.com/office/powerpoint/2010/main" val="3141184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Importance of Asking the Right Questions - The Dream Catcher | Einstein,  Inspirational words, Asking the right questions">
            <a:extLst>
              <a:ext uri="{FF2B5EF4-FFF2-40B4-BE49-F238E27FC236}">
                <a16:creationId xmlns:a16="http://schemas.microsoft.com/office/drawing/2014/main" id="{04781D37-AACC-47ED-8282-77BDC70E47C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600" y="1077595"/>
            <a:ext cx="8178799" cy="4702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072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D3A11C-364A-0F49-83BC-64F8EB7CF7D4}"/>
              </a:ext>
            </a:extLst>
          </p:cNvPr>
          <p:cNvSpPr>
            <a:spLocks noGrp="1"/>
          </p:cNvSpPr>
          <p:nvPr>
            <p:ph type="title"/>
          </p:nvPr>
        </p:nvSpPr>
        <p:spPr>
          <a:xfrm>
            <a:off x="457200" y="274638"/>
            <a:ext cx="8229600" cy="1143000"/>
          </a:xfrm>
        </p:spPr>
        <p:txBody>
          <a:bodyPr vert="horz" lIns="68580" tIns="34290" rIns="68580" bIns="34290" rtlCol="0" anchor="ctr">
            <a:normAutofit/>
          </a:bodyPr>
          <a:lstStyle/>
          <a:p>
            <a:pPr>
              <a:lnSpc>
                <a:spcPct val="90000"/>
              </a:lnSpc>
            </a:pPr>
            <a:r>
              <a:rPr lang="en-US" sz="2400"/>
              <a:t>In many underground stations there are two up escalators </a:t>
            </a:r>
            <a:br>
              <a:rPr lang="en-US" sz="2400"/>
            </a:br>
            <a:r>
              <a:rPr lang="en-US" sz="2400"/>
              <a:t>but only one going down, why?</a:t>
            </a:r>
          </a:p>
        </p:txBody>
      </p:sp>
      <p:pic>
        <p:nvPicPr>
          <p:cNvPr id="1026" name="Picture 2" descr="People riding the longest escalators on the London Underground system at  Angel station City of London England UK GB EU Europe Stock Photo - Alamy">
            <a:extLst>
              <a:ext uri="{FF2B5EF4-FFF2-40B4-BE49-F238E27FC236}">
                <a16:creationId xmlns:a16="http://schemas.microsoft.com/office/drawing/2014/main" id="{CBDFA0F3-9761-3B45-9643-6E46134567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08" b="9003"/>
          <a:stretch/>
        </p:blipFill>
        <p:spPr bwMode="auto">
          <a:xfrm>
            <a:off x="457200" y="1819959"/>
            <a:ext cx="8229600" cy="4086445"/>
          </a:xfrm>
          <a:prstGeom prst="rect">
            <a:avLst/>
          </a:prstGeom>
          <a:solidFill>
            <a:srgbClr val="FFFFFF"/>
          </a:solidFill>
        </p:spPr>
      </p:pic>
    </p:spTree>
    <p:extLst>
      <p:ext uri="{BB962C8B-B14F-4D97-AF65-F5344CB8AC3E}">
        <p14:creationId xmlns:p14="http://schemas.microsoft.com/office/powerpoint/2010/main" val="3285050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95AE1A1C76E2469501ECB4F8ACB048" ma:contentTypeVersion="13" ma:contentTypeDescription="Create a new document." ma:contentTypeScope="" ma:versionID="e4880c01e654daaf8681935046ac37b6">
  <xsd:schema xmlns:xsd="http://www.w3.org/2001/XMLSchema" xmlns:xs="http://www.w3.org/2001/XMLSchema" xmlns:p="http://schemas.microsoft.com/office/2006/metadata/properties" xmlns:ns3="c27bb3e0-eada-48f9-8602-e13923de174b" xmlns:ns4="a375d3d4-6ccd-4d25-b1e4-ea03d350d53b" targetNamespace="http://schemas.microsoft.com/office/2006/metadata/properties" ma:root="true" ma:fieldsID="591dde173a5d192521da36563d54c355" ns3:_="" ns4:_="">
    <xsd:import namespace="c27bb3e0-eada-48f9-8602-e13923de174b"/>
    <xsd:import namespace="a375d3d4-6ccd-4d25-b1e4-ea03d350d53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7bb3e0-eada-48f9-8602-e13923de174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75d3d4-6ccd-4d25-b1e4-ea03d350d53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95A83D-E292-4013-A275-E4BED2603E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7bb3e0-eada-48f9-8602-e13923de174b"/>
    <ds:schemaRef ds:uri="a375d3d4-6ccd-4d25-b1e4-ea03d350d5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4129DE-522D-426B-960C-5EDCB480A413}">
  <ds:schemaRefs>
    <ds:schemaRef ds:uri="http://schemas.microsoft.com/sharepoint/v3/contenttype/forms"/>
  </ds:schemaRefs>
</ds:datastoreItem>
</file>

<file path=customXml/itemProps3.xml><?xml version="1.0" encoding="utf-8"?>
<ds:datastoreItem xmlns:ds="http://schemas.openxmlformats.org/officeDocument/2006/customXml" ds:itemID="{19B586E1-0846-4D02-B708-62F54C04C29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375d3d4-6ccd-4d25-b1e4-ea03d350d53b"/>
    <ds:schemaRef ds:uri="c27bb3e0-eada-48f9-8602-e13923de174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TM03457444[[fn=Basis]]</Template>
  <TotalTime>6058</TotalTime>
  <Words>2122</Words>
  <Application>Microsoft Office PowerPoint</Application>
  <PresentationFormat>On-screen Show (4:3)</PresentationFormat>
  <Paragraphs>183</Paragraphs>
  <Slides>44</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Georgia</vt:lpstr>
      <vt:lpstr>Times New Roman</vt:lpstr>
      <vt:lpstr>Wingdings</vt:lpstr>
      <vt:lpstr>Office Theme</vt:lpstr>
      <vt:lpstr>PowerPoint Presentation</vt:lpstr>
      <vt:lpstr>Defining Creative Problem Solving (CPS)</vt:lpstr>
      <vt:lpstr>PowerPoint Presentation</vt:lpstr>
      <vt:lpstr>PowerPoint Presentation</vt:lpstr>
      <vt:lpstr>If out of our comfort zone how good are you?</vt:lpstr>
      <vt:lpstr>PowerPoint Presentation</vt:lpstr>
      <vt:lpstr>PowerPoint Presentation</vt:lpstr>
      <vt:lpstr>PowerPoint Presentation</vt:lpstr>
      <vt:lpstr>In many underground stations there are two up escalators  but only one going down, why?</vt:lpstr>
      <vt:lpstr>In front of you there is a lion and just behind you a jaguar. You are armed with an anesthetic gun with only one dart. What are you going to do to survive? </vt:lpstr>
      <vt:lpstr>PowerPoint Presentation</vt:lpstr>
      <vt:lpstr>PowerPoint Presentation</vt:lpstr>
      <vt:lpstr>PowerPoint Presentation</vt:lpstr>
      <vt:lpstr>PowerPoint Presentation</vt:lpstr>
      <vt:lpstr>Design Thinking </vt:lpstr>
      <vt:lpstr>PowerPoint Presentation</vt:lpstr>
      <vt:lpstr>PowerPoint Presentation</vt:lpstr>
      <vt:lpstr>Considerations</vt:lpstr>
      <vt:lpstr>PowerPoint Presentation</vt:lpstr>
      <vt:lpstr>PowerPoint Presentation</vt:lpstr>
      <vt:lpstr>Empathy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Reframe the question  </vt:lpstr>
      <vt:lpstr>Two different questions –two different solutions – one is certainly quicker and easier to achieve! </vt:lpstr>
      <vt:lpstr>Empathy is everything but here are some questions that can help? </vt:lpstr>
      <vt:lpstr>PowerPoint Presentation</vt:lpstr>
      <vt:lpstr>PowerPoint Presentation</vt:lpstr>
      <vt:lpstr>PowerPoint Presentation</vt:lpstr>
      <vt:lpstr>PowerPoint Presentation</vt:lpstr>
      <vt:lpstr>PowerPoint Presentation</vt:lpstr>
      <vt:lpstr>PowerPoint Presentation</vt:lpstr>
      <vt:lpstr>Why important? </vt:lpstr>
      <vt:lpstr>PowerPoint Presentation</vt:lpstr>
      <vt:lpstr>Further learning </vt:lpstr>
      <vt:lpstr>Your PG team and further support </vt:lpstr>
      <vt:lpstr>PowerPoint Presentation</vt:lpstr>
      <vt:lpstr>PowerPoint Presentation</vt:lpstr>
      <vt:lpstr>Let's get this start-up started  Inspiring stories  B-Enterprising pages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Gittins</dc:creator>
  <cp:lastModifiedBy>Sonia Kumari (Careers Network)</cp:lastModifiedBy>
  <cp:revision>222</cp:revision>
  <dcterms:created xsi:type="dcterms:W3CDTF">2019-11-22T19:32:41Z</dcterms:created>
  <dcterms:modified xsi:type="dcterms:W3CDTF">2022-10-14T08:46:45Z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0x010100DE95AE1A1C76E2469501ECB4F8ACB048</vt:lpwstr>
  </property>
</Properties>
</file>