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42"/>
  </p:notesMasterIdLst>
  <p:sldIdLst>
    <p:sldId id="256" r:id="rId6"/>
    <p:sldId id="385" r:id="rId7"/>
    <p:sldId id="384" r:id="rId8"/>
    <p:sldId id="388" r:id="rId9"/>
    <p:sldId id="387" r:id="rId10"/>
    <p:sldId id="389" r:id="rId11"/>
    <p:sldId id="299" r:id="rId12"/>
    <p:sldId id="307" r:id="rId13"/>
    <p:sldId id="273" r:id="rId14"/>
    <p:sldId id="316" r:id="rId15"/>
    <p:sldId id="317" r:id="rId16"/>
    <p:sldId id="275" r:id="rId17"/>
    <p:sldId id="319" r:id="rId18"/>
    <p:sldId id="1200" r:id="rId19"/>
    <p:sldId id="1195" r:id="rId20"/>
    <p:sldId id="1197" r:id="rId21"/>
    <p:sldId id="1196" r:id="rId22"/>
    <p:sldId id="1198" r:id="rId23"/>
    <p:sldId id="1199" r:id="rId24"/>
    <p:sldId id="1201" r:id="rId25"/>
    <p:sldId id="1186" r:id="rId26"/>
    <p:sldId id="334" r:id="rId27"/>
    <p:sldId id="1187" r:id="rId28"/>
    <p:sldId id="1188" r:id="rId29"/>
    <p:sldId id="1178" r:id="rId30"/>
    <p:sldId id="1179" r:id="rId31"/>
    <p:sldId id="1182" r:id="rId32"/>
    <p:sldId id="265" r:id="rId33"/>
    <p:sldId id="1190" r:id="rId34"/>
    <p:sldId id="1189" r:id="rId35"/>
    <p:sldId id="1194" r:id="rId36"/>
    <p:sldId id="1185" r:id="rId37"/>
    <p:sldId id="267" r:id="rId38"/>
    <p:sldId id="1202" r:id="rId39"/>
    <p:sldId id="290" r:id="rId40"/>
    <p:sldId id="313" r:id="rId4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170"/>
    <a:srgbClr val="70FA54"/>
    <a:srgbClr val="00A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3979" autoAdjust="0"/>
  </p:normalViewPr>
  <p:slideViewPr>
    <p:cSldViewPr snapToGrid="0">
      <p:cViewPr varScale="1">
        <p:scale>
          <a:sx n="107" d="100"/>
          <a:sy n="107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AB7DE-217E-4B82-8A56-DC1E12037676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61662-24EF-431F-B045-937ED14B9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4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national-geographic-society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linkedin.com/feed/hashtag/?keywords=selfawareness&amp;highlightedUpdateUrns=urn%3Ali%3Aactivity%3A6912368456747085824" TargetMode="External"/><Relationship Id="rId5" Type="http://schemas.openxmlformats.org/officeDocument/2006/relationships/hyperlink" Target="https://www.linkedin.com/feed/hashtag/?keywords=leader&amp;highlightedUpdateUrns=urn%3Ali%3Aactivity%3A6912368456747085824" TargetMode="External"/><Relationship Id="rId4" Type="http://schemas.openxmlformats.org/officeDocument/2006/relationships/hyperlink" Target="https://www.linkedin.com/feed/hashtag/?keywords=power&amp;highlightedUpdateUrns=urn%3Ali%3Aactivity%3A6912368456747085824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1662-24EF-431F-B045-937ED14B97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09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8595d9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8595d9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Thought cycle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48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8595d9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8595d9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 of your emotions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 into their impact on your performance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Honesty in your positive and negative biases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4D4D4D"/>
                </a:solidFill>
                <a:latin typeface="Calibri" panose="020F0502020204030204" pitchFamily="34" charset="0"/>
              </a:rPr>
              <a:t>ECI (Emotional Competence Inventory) research has found that if people lack Self-Awareness, their chances of having Self-Management and Social Awareness are much reduced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72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this bit on their own before showing the feeling wheel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254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9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8595d9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8595d9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 of your emotions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 into their impact on your performance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Honesty in your positive and negative biases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4D4D4D"/>
                </a:solidFill>
                <a:latin typeface="Calibri" panose="020F0502020204030204" pitchFamily="34" charset="0"/>
              </a:rPr>
              <a:t>ECI (Emotional Competence Inventory) research has found that if people lack Self-Awareness, their chances of having Self-Management and Social Awareness are much reduced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993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678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This is the </a:t>
            </a:r>
            <a:r>
              <a:rPr lang="en-US" i="0" dirty="0">
                <a:effectLst/>
                <a:latin typeface="-apple-system"/>
                <a:hlinkClick r:id="rId3"/>
              </a:rPr>
              <a:t>National Geographic</a:t>
            </a:r>
            <a:r>
              <a:rPr lang="en-US" b="0" i="0" dirty="0">
                <a:effectLst/>
                <a:latin typeface="-apple-system"/>
              </a:rPr>
              <a:t> Picture of The Year. The black images are shadows of zebras. Zoom in and you will see the actual zebras.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effectLst/>
                <a:latin typeface="-apple-system"/>
              </a:rPr>
              <a:t>If you are someone in a position of </a:t>
            </a:r>
            <a:r>
              <a:rPr lang="en-US" i="0" dirty="0">
                <a:effectLst/>
                <a:latin typeface="-apple-system"/>
                <a:hlinkClick r:id="rId4"/>
              </a:rPr>
              <a:t>#power</a:t>
            </a:r>
            <a:r>
              <a:rPr lang="en-US" b="0" i="0" dirty="0">
                <a:effectLst/>
                <a:latin typeface="-apple-system"/>
              </a:rPr>
              <a:t>, please recognize that your shadow looms larger than you think.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effectLst/>
                <a:latin typeface="-apple-system"/>
              </a:rPr>
              <a:t>As a </a:t>
            </a:r>
            <a:r>
              <a:rPr lang="en-US" i="0" dirty="0">
                <a:effectLst/>
                <a:latin typeface="-apple-system"/>
                <a:hlinkClick r:id="rId5"/>
              </a:rPr>
              <a:t>#leader</a:t>
            </a:r>
            <a:r>
              <a:rPr lang="en-US" b="0" i="0" dirty="0">
                <a:effectLst/>
                <a:latin typeface="-apple-system"/>
              </a:rPr>
              <a:t>, everything you say (and don’t say) and do (and don’t do) is magnified — maybe even disproportionately. You cast a large shadow and take up more space in others’ minds than you think.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effectLst/>
                <a:latin typeface="-apple-system"/>
              </a:rPr>
              <a:t>To you, you’re the zebra.</a:t>
            </a:r>
            <a:br>
              <a:rPr lang="en-US" dirty="0"/>
            </a:br>
            <a:r>
              <a:rPr lang="en-US" b="0" i="0" dirty="0">
                <a:effectLst/>
                <a:latin typeface="-apple-system"/>
              </a:rPr>
              <a:t>To others, you’re the shadow.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effectLst/>
                <a:latin typeface="-apple-system"/>
              </a:rPr>
              <a:t>Doing the work to develop </a:t>
            </a:r>
            <a:r>
              <a:rPr lang="en-US" i="0" dirty="0">
                <a:effectLst/>
                <a:latin typeface="-apple-system"/>
                <a:hlinkClick r:id="rId6"/>
              </a:rPr>
              <a:t>#selfawareness</a:t>
            </a:r>
            <a:r>
              <a:rPr lang="en-US" b="0" i="0" dirty="0">
                <a:effectLst/>
                <a:latin typeface="-apple-system"/>
              </a:rPr>
              <a:t> can help you better understand and mitigate the unintended impact you may have on others just by being in a position of power.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effectLst/>
                <a:latin typeface="-apple-system"/>
              </a:rPr>
              <a:t>Photo by Beverly Joubert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462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a822399cb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a822399cb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400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a822399cb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a822399cb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415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a822399cb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a822399cb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1662-24EF-431F-B045-937ED14B97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393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a822399cb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a822399cb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look at this for me…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0203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775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essence what we really need to think / believe to truly become self aware</a:t>
            </a:r>
          </a:p>
          <a:p>
            <a:pPr marL="167815" indent="0">
              <a:buNone/>
            </a:pPr>
            <a:r>
              <a:rPr lang="en-GB" dirty="0"/>
              <a:t>Get feedback, be curious – get</a:t>
            </a:r>
          </a:p>
          <a:p>
            <a:pPr marL="167815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662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learnings and reflections?</a:t>
            </a:r>
          </a:p>
          <a:p>
            <a:endParaRPr lang="en-GB" dirty="0"/>
          </a:p>
          <a:p>
            <a:r>
              <a:rPr lang="en-GB" dirty="0"/>
              <a:t>Specific actions you might need to take?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764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ea822399c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ea822399c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309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endParaRPr lang="en-GB" dirty="0"/>
          </a:p>
          <a:p>
            <a:pPr marL="158750" indent="0">
              <a:buNone/>
            </a:pPr>
            <a:r>
              <a:rPr lang="en-GB" dirty="0"/>
              <a:t>This is what we do at CAPE...</a:t>
            </a:r>
          </a:p>
        </p:txBody>
      </p:sp>
    </p:spTree>
    <p:extLst>
      <p:ext uri="{BB962C8B-B14F-4D97-AF65-F5344CB8AC3E}">
        <p14:creationId xmlns:p14="http://schemas.microsoft.com/office/powerpoint/2010/main" val="78945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a00ffbb0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a00ffbb0a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61662-24EF-431F-B045-937ED14B97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01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8ce83f1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8ce83f1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of how on Master's course this is relevant</a:t>
            </a:r>
          </a:p>
        </p:txBody>
      </p:sp>
    </p:spTree>
    <p:extLst>
      <p:ext uri="{BB962C8B-B14F-4D97-AF65-F5344CB8AC3E}">
        <p14:creationId xmlns:p14="http://schemas.microsoft.com/office/powerpoint/2010/main" val="337142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8595d9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8595d9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Use Education examples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788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8595d9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8595d9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 of your emotions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 into their impact on your performance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4D4D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Honesty in your positive and negative biases</a:t>
            </a:r>
          </a:p>
          <a:p>
            <a:pPr marL="342900" indent="-3429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en-US" sz="1100" dirty="0">
                <a:solidFill>
                  <a:srgbClr val="4D4D4D"/>
                </a:solidFill>
                <a:latin typeface="Calibri" panose="020F0502020204030204" pitchFamily="34" charset="0"/>
              </a:rPr>
              <a:t>ECI (Emotional Competence Inventory) research has found that if people lack Self-Awareness, their chances of having Self-Management and Social Awareness are much reduced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8530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8595d9b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8595d9b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78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2E1BC-DF74-4365-9221-46DA71184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2A3FD-2DB9-43FB-BB46-786D66F44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8F4F-361F-474A-8B53-5C6D33FC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2C42-A1C1-4722-9C8B-AEC81B74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34CC5-F4A8-4BC4-BCC1-4938B91F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6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65D1-113F-47FD-B120-D14F37E6A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47705-D0BF-46C6-962A-22916207C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D4C04-E81A-4FB0-AF9F-0E027B5F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92BF5-1703-4059-9CAA-7F8520A9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21C64-55D2-407C-AA16-979CE1EE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67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EDFAF6-9D84-47D5-B1FD-9534462B9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21081-90D8-4817-BE0F-46F4C0F63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BCB3-AB3D-4BCF-A8FA-C1C092E7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53213-9AB3-4356-8AE0-7B2A38A8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528B7-090C-4347-AB81-17F5253B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7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96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6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6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8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9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7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37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6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609B-1D1C-4B13-AD7C-EC60E650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3006-A001-4BA9-9A10-72B0FA2A6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A049-B968-4E8A-BFC8-6538FD85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02877-34F5-4169-8B54-267A3EDB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15BD-B1AE-4914-BBEB-D542C7AA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07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4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69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67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668" y="88368"/>
            <a:ext cx="3577968" cy="167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15600" y="3211633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9540D"/>
              </a:buClr>
              <a:buSzPts val="3600"/>
              <a:buNone/>
              <a:defRPr sz="4800" b="1">
                <a:solidFill>
                  <a:srgbClr val="E9540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 idx="2"/>
          </p:nvPr>
        </p:nvSpPr>
        <p:spPr>
          <a:xfrm>
            <a:off x="415600" y="4031467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oppins Light"/>
              <a:buNone/>
              <a:defRPr sz="4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59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844200"/>
            <a:ext cx="11360800" cy="42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7" name="Google Shape;27;p5"/>
          <p:cNvCxnSpPr/>
          <p:nvPr/>
        </p:nvCxnSpPr>
        <p:spPr>
          <a:xfrm>
            <a:off x="555567" y="1402667"/>
            <a:ext cx="9544800" cy="0"/>
          </a:xfrm>
          <a:prstGeom prst="straightConnector1">
            <a:avLst/>
          </a:prstGeom>
          <a:noFill/>
          <a:ln w="28575" cap="flat" cmpd="sng">
            <a:solidFill>
              <a:srgbClr val="E5069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12084" y="486601"/>
            <a:ext cx="1397349" cy="87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113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3211633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9540D"/>
              </a:buClr>
              <a:buSzPts val="3600"/>
              <a:buNone/>
              <a:defRPr sz="4800" b="1">
                <a:solidFill>
                  <a:srgbClr val="E9540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415600" y="4031467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Poppins Light"/>
              <a:buNone/>
              <a:defRPr sz="4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668" y="88368"/>
            <a:ext cx="3577968" cy="167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922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Empower)">
  <p:cSld name="Title and body (Empower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415600" y="1844200"/>
            <a:ext cx="11360800" cy="42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7" name="Google Shape;77;p12"/>
          <p:cNvCxnSpPr/>
          <p:nvPr/>
        </p:nvCxnSpPr>
        <p:spPr>
          <a:xfrm>
            <a:off x="555567" y="1402667"/>
            <a:ext cx="9544800" cy="0"/>
          </a:xfrm>
          <a:prstGeom prst="straightConnector1">
            <a:avLst/>
          </a:prstGeom>
          <a:noFill/>
          <a:ln w="28575" cap="flat" cmpd="sng">
            <a:solidFill>
              <a:srgbClr val="E5069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8" name="Google Shape;7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12084" y="486601"/>
            <a:ext cx="1397349" cy="87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7493" y="1380800"/>
            <a:ext cx="1898907" cy="46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619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Empower) with image">
  <p:cSld name="Title and body (Empower) with imag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>
            <a:spLocks noGrp="1"/>
          </p:cNvSpPr>
          <p:nvPr>
            <p:ph type="pic" idx="2"/>
          </p:nvPr>
        </p:nvSpPr>
        <p:spPr>
          <a:xfrm>
            <a:off x="5915800" y="1402667"/>
            <a:ext cx="5838400" cy="54664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15600" y="1844200"/>
            <a:ext cx="5180000" cy="42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5" name="Google Shape;85;p13"/>
          <p:cNvCxnSpPr/>
          <p:nvPr/>
        </p:nvCxnSpPr>
        <p:spPr>
          <a:xfrm>
            <a:off x="555567" y="1402667"/>
            <a:ext cx="9544800" cy="0"/>
          </a:xfrm>
          <a:prstGeom prst="straightConnector1">
            <a:avLst/>
          </a:prstGeom>
          <a:noFill/>
          <a:ln w="28575" cap="flat" cmpd="sng">
            <a:solidFill>
              <a:srgbClr val="E5069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6" name="Google Shape;8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12084" y="486601"/>
            <a:ext cx="1397349" cy="87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293" y="1380800"/>
            <a:ext cx="1898907" cy="46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020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Equip)">
  <p:cSld name="Title and body (Equip)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15600" y="1844200"/>
            <a:ext cx="11360800" cy="42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7" name="Google Shape;47;p8"/>
          <p:cNvCxnSpPr/>
          <p:nvPr/>
        </p:nvCxnSpPr>
        <p:spPr>
          <a:xfrm>
            <a:off x="555567" y="1402667"/>
            <a:ext cx="9544800" cy="0"/>
          </a:xfrm>
          <a:prstGeom prst="straightConnector1">
            <a:avLst/>
          </a:prstGeom>
          <a:noFill/>
          <a:ln w="28575" cap="flat" cmpd="sng">
            <a:solidFill>
              <a:srgbClr val="E5069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12084" y="486601"/>
            <a:ext cx="1397349" cy="87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301" y="1380800"/>
            <a:ext cx="1898900" cy="46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23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3211633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9540D"/>
              </a:buClr>
              <a:buSzPts val="3600"/>
              <a:buNone/>
              <a:defRPr sz="4800" b="1">
                <a:solidFill>
                  <a:srgbClr val="E9540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668" y="88368"/>
            <a:ext cx="3577968" cy="167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97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9D22-A214-42C4-AC9E-60BB6BF4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1F77B-EBED-41DF-8099-E0F2FF09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D907-E4EC-4A9F-95F7-ED192D3A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A77E1-823B-427D-87E0-422F5611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64CA6-6557-4570-B3F3-BD2FA37C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197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with image right)">
  <p:cSld name="Title and body (with image right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15600" y="1844200"/>
            <a:ext cx="5202800" cy="42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3" name="Google Shape;33;p6"/>
          <p:cNvCxnSpPr/>
          <p:nvPr/>
        </p:nvCxnSpPr>
        <p:spPr>
          <a:xfrm>
            <a:off x="555567" y="1402667"/>
            <a:ext cx="9544800" cy="0"/>
          </a:xfrm>
          <a:prstGeom prst="straightConnector1">
            <a:avLst/>
          </a:prstGeom>
          <a:noFill/>
          <a:ln w="28575" cap="flat" cmpd="sng">
            <a:solidFill>
              <a:srgbClr val="E5069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12084" y="486601"/>
            <a:ext cx="1397349" cy="8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5915800" y="1402667"/>
            <a:ext cx="5838400" cy="5466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9029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2084" y="486601"/>
            <a:ext cx="1397349" cy="87036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2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58E3-2426-4C72-804E-524718C1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ED9CF-DD40-458F-9E9B-D9D7318FD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37928-6214-46A7-B1AD-6E614C60F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B6358-F3FC-4113-A48E-3CADEEE3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6EB0B-4B8C-4C7D-A574-FD31BE58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2BA53-208F-4D8C-B97A-137A50FC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6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615A-816C-40FD-8D8F-0F0AD2B1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E5182-AADE-4278-B9E3-43ACAE56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75004-FC2B-47DA-B83A-80C44BDDE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6B81E-C10B-4986-95A3-594BD9FFC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C7250-68EC-4FE8-9A3F-1F5162C26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F40DA-F1FD-467A-AA1F-FFE449DE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94ECF8-754B-4980-BE2F-9B472101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D9096-630E-4A32-8E4B-52E357D1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50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FA1D6-8194-4337-8348-3F379874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D43C40-20B1-4FCE-A035-38FCA88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58C63-A810-4F3E-9269-63EE4618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26E72-3BCE-454C-9438-D740519BB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30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72C9E-C000-4449-BA31-3B7CC4BC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2A885-35B0-440C-983C-4C2E287A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C1308-3C9B-4820-9CF4-F4D27690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54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E334-FB2B-47D9-83E2-5025A63D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5FCC-CCBC-4821-B079-88ED42FB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0F65E-6E1E-4A6B-BA09-6A5E8295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60C54-8C5B-44EE-8CD4-B29E97B4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992FE-7A64-4AA2-B9F7-97B7CCA1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81887-EA03-47D7-AB45-F39AEC5C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3B94-5896-4F6C-A2B2-2AD6B0B8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213D0E-8322-420E-A824-1202E340B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830E9-AA7C-4082-ADA1-4EC15B7B7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81AC3-D66F-424E-883C-D06766C1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8BAE7-9127-4B02-AD49-645A1357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D4DB5-D722-4C8D-99A0-63CC424F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5119F-79B4-438C-A96B-86715D22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7C7C-620A-4212-907C-E5A36A61F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1F36B-54EF-410B-BFE8-A56333DBF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A07B-320E-49A4-BF33-6F2B48561CDC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6ECD-51ED-4641-B46A-A0F569E94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6277C-2DBF-4F63-87C6-0D239ED13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03FC-97AA-4A85-A964-17E8F65C9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6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7384-6FE8-4B6C-9373-CA3F115692E2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B5FF6-CBB7-4E24-B048-A5461D2AEA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0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edconference/24294963468/in/photostream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nvas.bham.ac.uk/enroll/M7WCDE" TargetMode="External"/><Relationship Id="rId5" Type="http://schemas.openxmlformats.org/officeDocument/2006/relationships/hyperlink" Target="https://canvas.bham.ac.uk/enroll/4AMG6T" TargetMode="External"/><Relationship Id="rId4" Type="http://schemas.openxmlformats.org/officeDocument/2006/relationships/hyperlink" Target="mailto:careersenquiries@contacts.bham.ac.uk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0/12/what-people-still-get-wrong-about-emotional-intelligenc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positivepsychology.com/emotional-intelligence-ted-talks/" TargetMode="External"/><Relationship Id="rId4" Type="http://schemas.openxmlformats.org/officeDocument/2006/relationships/hyperlink" Target="https://www.forbes.com/sites/forbescoachescouncil/2022/12/30/why-is-emotional-intelligence-important/?sh=5cfb9b8f3289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aomi@wearyourcape.co.u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lysney@wearyourcape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birmingham.ac.uk/as/employability/careers/postgraduate/pgt/mcc.aspx" TargetMode="External"/><Relationship Id="rId5" Type="http://schemas.openxmlformats.org/officeDocument/2006/relationships/hyperlink" Target="https://intranet.birmingham.ac.uk/as/employability/careers/postgraduate/pgt/mcti-form.aspx" TargetMode="External"/><Relationship Id="rId4" Type="http://schemas.openxmlformats.org/officeDocument/2006/relationships/hyperlink" Target="https://bham.targetconnect.net/leap/event.html?id=16351&amp;service=Careers+Servic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senquiries@contacts.bham.ac.u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ntranet.birmingham.ac.uk/careers/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3740-07F7-41E0-BF7B-C8C648D80F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3BA43-8A7A-4B0E-9B8A-E1D70A57C4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232822D-346C-46BF-A94E-3713195C3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CF00B-ABD8-46D9-A66B-98B20097E0DF}"/>
              </a:ext>
            </a:extLst>
          </p:cNvPr>
          <p:cNvSpPr txBox="1"/>
          <p:nvPr/>
        </p:nvSpPr>
        <p:spPr>
          <a:xfrm>
            <a:off x="922615" y="1929310"/>
            <a:ext cx="984540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B10170"/>
                </a:solidFill>
                <a:latin typeface="Arial"/>
                <a:cs typeface="Arial"/>
              </a:rPr>
              <a:t>PG Skills: How emotional intelligence shapes who we are, how we relate to others and our relationships </a:t>
            </a:r>
          </a:p>
          <a:p>
            <a:endParaRPr lang="en-GB" sz="3600" b="1" dirty="0">
              <a:solidFill>
                <a:srgbClr val="B1017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B10170"/>
                </a:solidFill>
                <a:latin typeface="Arial"/>
                <a:cs typeface="Arial"/>
              </a:rPr>
              <a:t>Lynsey Kitching, Co-Founder &amp; Director </a:t>
            </a:r>
          </a:p>
          <a:p>
            <a:r>
              <a:rPr lang="en-GB" sz="2400" b="1" dirty="0">
                <a:solidFill>
                  <a:srgbClr val="B10170"/>
                </a:solidFill>
                <a:latin typeface="Arial"/>
                <a:cs typeface="Arial"/>
              </a:rPr>
              <a:t>Cape Coaching &amp; Development Ltd </a:t>
            </a:r>
          </a:p>
          <a:p>
            <a:endParaRPr lang="en-US" sz="3600" b="1" dirty="0">
              <a:solidFill>
                <a:srgbClr val="B10170"/>
              </a:solidFill>
              <a:latin typeface="Arial"/>
              <a:cs typeface="Arial"/>
            </a:endParaRPr>
          </a:p>
          <a:p>
            <a:endParaRPr lang="en-GB" sz="5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29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A03C2BDB-C1CD-49B9-A3A3-B3F8C1BE4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9107" y="797619"/>
            <a:ext cx="9740900" cy="6057900"/>
          </a:xfrm>
          <a:prstGeom prst="rect">
            <a:avLst/>
          </a:prstGeom>
        </p:spPr>
      </p:pic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sz="3333" dirty="0"/>
              <a:t>The four dimensions of emotional intelligence</a:t>
            </a:r>
            <a:endParaRPr sz="3333" dirty="0"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5301" y="1380800"/>
            <a:ext cx="1898900" cy="46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E7D691-2D23-4A61-9FB3-4DC31893635C}"/>
              </a:ext>
            </a:extLst>
          </p:cNvPr>
          <p:cNvSpPr txBox="1"/>
          <p:nvPr/>
        </p:nvSpPr>
        <p:spPr>
          <a:xfrm>
            <a:off x="3048000" y="33662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757BE8-6841-456A-9D98-952BC52CC063}"/>
              </a:ext>
            </a:extLst>
          </p:cNvPr>
          <p:cNvCxnSpPr>
            <a:cxnSpLocks/>
          </p:cNvCxnSpPr>
          <p:nvPr/>
        </p:nvCxnSpPr>
        <p:spPr>
          <a:xfrm>
            <a:off x="8042111" y="5300868"/>
            <a:ext cx="1296360" cy="0"/>
          </a:xfrm>
          <a:prstGeom prst="straightConnector1">
            <a:avLst/>
          </a:prstGeom>
          <a:ln w="57150">
            <a:solidFill>
              <a:srgbClr val="E954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E55561-F13D-4308-BB9A-BB49358AE692}"/>
              </a:ext>
            </a:extLst>
          </p:cNvPr>
          <p:cNvSpPr txBox="1"/>
          <p:nvPr/>
        </p:nvSpPr>
        <p:spPr>
          <a:xfrm>
            <a:off x="9409049" y="4558749"/>
            <a:ext cx="189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dk2"/>
                </a:solidFill>
                <a:latin typeface="Poppins Light"/>
                <a:cs typeface="Poppins Light"/>
                <a:sym typeface="Poppins Light"/>
              </a:rPr>
              <a:t>By doing this you can create a positive impact on others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E8C85-405D-49C6-B185-026CCF1D70B9}"/>
              </a:ext>
            </a:extLst>
          </p:cNvPr>
          <p:cNvSpPr txBox="1"/>
          <p:nvPr/>
        </p:nvSpPr>
        <p:spPr>
          <a:xfrm>
            <a:off x="3048000" y="33596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7637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24A4E6-3F72-4082-8661-72B2959E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9663" y="741070"/>
            <a:ext cx="9740900" cy="6057900"/>
          </a:xfrm>
          <a:prstGeom prst="rect">
            <a:avLst/>
          </a:prstGeom>
        </p:spPr>
      </p:pic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15600" y="341579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GB" sz="3067" dirty="0"/>
              <a:t>The heart of emotional intelligence and why </a:t>
            </a:r>
            <a:br>
              <a:rPr lang="en-GB" sz="3067" dirty="0"/>
            </a:br>
            <a:r>
              <a:rPr lang="en-GB" sz="3067" dirty="0"/>
              <a:t>this is so important for us…</a:t>
            </a:r>
            <a:endParaRPr sz="3067" dirty="0"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5301" y="1380800"/>
            <a:ext cx="1898900" cy="46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E7D691-2D23-4A61-9FB3-4DC31893635C}"/>
              </a:ext>
            </a:extLst>
          </p:cNvPr>
          <p:cNvSpPr txBox="1"/>
          <p:nvPr/>
        </p:nvSpPr>
        <p:spPr>
          <a:xfrm>
            <a:off x="3048000" y="33662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E8C85-405D-49C6-B185-026CCF1D70B9}"/>
              </a:ext>
            </a:extLst>
          </p:cNvPr>
          <p:cNvSpPr txBox="1"/>
          <p:nvPr/>
        </p:nvSpPr>
        <p:spPr>
          <a:xfrm>
            <a:off x="3048000" y="33596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77F602-C71A-4850-9878-E2F8B773923E}"/>
              </a:ext>
            </a:extLst>
          </p:cNvPr>
          <p:cNvSpPr txBox="1"/>
          <p:nvPr/>
        </p:nvSpPr>
        <p:spPr>
          <a:xfrm>
            <a:off x="8282610" y="2093251"/>
            <a:ext cx="3769879" cy="461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457189">
              <a:lnSpc>
                <a:spcPts val="2267"/>
              </a:lnSpc>
              <a:spcAft>
                <a:spcPts val="800"/>
              </a:spcAft>
              <a:buClr>
                <a:schemeClr val="dk2"/>
              </a:buClr>
              <a:buSzPts val="1800"/>
              <a:buFont typeface="Poppins Light"/>
              <a:buChar char="●"/>
            </a:pPr>
            <a:r>
              <a:rPr lang="en-GB" sz="2000" dirty="0">
                <a:solidFill>
                  <a:schemeClr val="dk2"/>
                </a:solidFill>
                <a:latin typeface="Poppins Light"/>
                <a:cs typeface="Poppins Light"/>
                <a:sym typeface="Poppins Light"/>
              </a:rPr>
              <a:t>Awareness of your emotions</a:t>
            </a:r>
          </a:p>
          <a:p>
            <a:pPr marL="609585" indent="-457189">
              <a:lnSpc>
                <a:spcPts val="2267"/>
              </a:lnSpc>
              <a:spcAft>
                <a:spcPts val="800"/>
              </a:spcAft>
              <a:buClr>
                <a:schemeClr val="dk2"/>
              </a:buClr>
              <a:buSzPts val="1800"/>
              <a:buFont typeface="Poppins Light"/>
              <a:buChar char="●"/>
            </a:pPr>
            <a:r>
              <a:rPr lang="en-GB" sz="2000" dirty="0">
                <a:solidFill>
                  <a:schemeClr val="dk2"/>
                </a:solidFill>
                <a:latin typeface="Poppins Light"/>
                <a:cs typeface="Poppins Light"/>
                <a:sym typeface="Poppins Light"/>
              </a:rPr>
              <a:t>Insight into their impact on your performance</a:t>
            </a:r>
          </a:p>
          <a:p>
            <a:pPr marL="609585" indent="-457189">
              <a:lnSpc>
                <a:spcPts val="2267"/>
              </a:lnSpc>
              <a:spcAft>
                <a:spcPts val="800"/>
              </a:spcAft>
              <a:buClr>
                <a:schemeClr val="dk2"/>
              </a:buClr>
              <a:buSzPts val="1800"/>
              <a:buFont typeface="Poppins Light"/>
              <a:buChar char="●"/>
            </a:pPr>
            <a:r>
              <a:rPr lang="en-GB" sz="2000" dirty="0">
                <a:solidFill>
                  <a:schemeClr val="dk2"/>
                </a:solidFill>
                <a:latin typeface="Poppins Light"/>
                <a:cs typeface="Poppins Light"/>
                <a:sym typeface="Poppins Light"/>
              </a:rPr>
              <a:t>Honesty in your positive and negative biases</a:t>
            </a:r>
          </a:p>
          <a:p>
            <a:pPr marL="609585" indent="-457189">
              <a:lnSpc>
                <a:spcPts val="2267"/>
              </a:lnSpc>
              <a:spcAft>
                <a:spcPts val="800"/>
              </a:spcAft>
              <a:buClr>
                <a:schemeClr val="dk2"/>
              </a:buClr>
              <a:buSzPts val="1800"/>
              <a:buFont typeface="Poppins Light"/>
              <a:buChar char="●"/>
            </a:pPr>
            <a:r>
              <a:rPr lang="en-US" altLang="en-US" sz="2000" dirty="0">
                <a:solidFill>
                  <a:schemeClr val="dk2"/>
                </a:solidFill>
                <a:latin typeface="Poppins Light"/>
                <a:cs typeface="Poppins Light"/>
                <a:sym typeface="Poppins Light"/>
              </a:rPr>
              <a:t>If people lack Self-Awareness, their chances of having Self-Management and Social Awareness are significantly reduced</a:t>
            </a:r>
          </a:p>
          <a:p>
            <a:pPr>
              <a:lnSpc>
                <a:spcPts val="2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540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555C72F-23F7-4BFF-9816-3D26CCFE9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3367"/>
            <a:ext cx="12179300" cy="6604000"/>
          </a:xfrm>
          <a:prstGeom prst="rect">
            <a:avLst/>
          </a:prstGeom>
        </p:spPr>
      </p:pic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sz="3333" dirty="0"/>
              <a:t>The brain and emotional intelligence</a:t>
            </a:r>
            <a:endParaRPr sz="3333" dirty="0"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5301" y="1380800"/>
            <a:ext cx="1898900" cy="46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327E9115-0B6F-4276-8291-1C752695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869" y="4566815"/>
            <a:ext cx="1317980" cy="207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5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GB" sz="3067" dirty="0"/>
              <a:t>What happens in practice</a:t>
            </a:r>
            <a:endParaRPr sz="3067" dirty="0"/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301" y="1380800"/>
            <a:ext cx="1898900" cy="46333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E7D691-2D23-4A61-9FB3-4DC31893635C}"/>
              </a:ext>
            </a:extLst>
          </p:cNvPr>
          <p:cNvSpPr txBox="1"/>
          <p:nvPr/>
        </p:nvSpPr>
        <p:spPr>
          <a:xfrm>
            <a:off x="3048000" y="33662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E8C85-405D-49C6-B185-026CCF1D70B9}"/>
              </a:ext>
            </a:extLst>
          </p:cNvPr>
          <p:cNvSpPr txBox="1"/>
          <p:nvPr/>
        </p:nvSpPr>
        <p:spPr>
          <a:xfrm>
            <a:off x="3048000" y="33596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AB30020-85D8-4BA3-BFDF-B5FC7D06D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550" y="1309475"/>
            <a:ext cx="9740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4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24A4E6-3F72-4082-8661-72B2959E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58" y="880581"/>
            <a:ext cx="9740900" cy="6057900"/>
          </a:xfrm>
          <a:prstGeom prst="rect">
            <a:avLst/>
          </a:prstGeom>
        </p:spPr>
      </p:pic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067" dirty="0"/>
              <a:t>S</a:t>
            </a:r>
            <a:r>
              <a:rPr lang="en-GB" sz="3067" dirty="0"/>
              <a:t>elf awareness around emotions</a:t>
            </a:r>
            <a:endParaRPr sz="30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7D691-2D23-4A61-9FB3-4DC31893635C}"/>
              </a:ext>
            </a:extLst>
          </p:cNvPr>
          <p:cNvSpPr txBox="1"/>
          <p:nvPr/>
        </p:nvSpPr>
        <p:spPr>
          <a:xfrm>
            <a:off x="3048000" y="33662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E8C85-405D-49C6-B185-026CCF1D70B9}"/>
              </a:ext>
            </a:extLst>
          </p:cNvPr>
          <p:cNvSpPr txBox="1"/>
          <p:nvPr/>
        </p:nvSpPr>
        <p:spPr>
          <a:xfrm>
            <a:off x="3048000" y="33596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76780-2CD4-8114-5A3B-7B1BCA32E54B}"/>
              </a:ext>
            </a:extLst>
          </p:cNvPr>
          <p:cNvSpPr/>
          <p:nvPr/>
        </p:nvSpPr>
        <p:spPr>
          <a:xfrm>
            <a:off x="2141183" y="2044133"/>
            <a:ext cx="4221707" cy="2462663"/>
          </a:xfrm>
          <a:prstGeom prst="ellipse">
            <a:avLst/>
          </a:prstGeom>
          <a:noFill/>
          <a:ln>
            <a:solidFill>
              <a:srgbClr val="E50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3990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0C5448-1CDE-4AB6-40B4-F242010F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77955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our self-awareness and expanding </a:t>
            </a:r>
            <a:br>
              <a:rPr lang="en-US" dirty="0"/>
            </a:br>
            <a:r>
              <a:rPr lang="en-US" dirty="0"/>
              <a:t>our emotional vocabulary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02E47-BF8F-783D-D581-88952E698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Have a think about two recent experiences:</a:t>
            </a:r>
          </a:p>
          <a:p>
            <a:pPr lvl="1"/>
            <a:endParaRPr lang="en-US" dirty="0"/>
          </a:p>
          <a:p>
            <a:pPr lvl="1">
              <a:lnSpc>
                <a:spcPct val="114999"/>
              </a:lnSpc>
            </a:pPr>
            <a:r>
              <a:rPr lang="en-US" dirty="0"/>
              <a:t>One which generated positive emotions</a:t>
            </a:r>
          </a:p>
          <a:p>
            <a:pPr lvl="1"/>
            <a:r>
              <a:rPr lang="en-US" dirty="0"/>
              <a:t>One which generated more difficult emotions</a:t>
            </a:r>
          </a:p>
          <a:p>
            <a:pPr lvl="1">
              <a:lnSpc>
                <a:spcPct val="114999"/>
              </a:lnSpc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For each label the emotions that you felt</a:t>
            </a:r>
            <a:endParaRPr lang="en-GB" dirty="0"/>
          </a:p>
          <a:p>
            <a:pPr>
              <a:lnSpc>
                <a:spcPct val="114999"/>
              </a:lnSpc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7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32C21D-755B-6404-BBD2-6630D624B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4" t="16866" r="43681" b="10784"/>
          <a:stretch/>
        </p:blipFill>
        <p:spPr>
          <a:xfrm>
            <a:off x="3396773" y="160501"/>
            <a:ext cx="4961723" cy="66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5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0C5448-1CDE-4AB6-40B4-F242010F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77953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our self-awareness and expanding </a:t>
            </a:r>
            <a:br>
              <a:rPr lang="en-US" dirty="0"/>
            </a:br>
            <a:r>
              <a:rPr lang="en-US" dirty="0"/>
              <a:t>our emotional vocabulary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02E47-BF8F-783D-D581-88952E69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44200"/>
            <a:ext cx="11360800" cy="4530821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Have a think about two recent experiences: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which generated positive emotions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which generated more difficult emotions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each label the emotions that you felt</a:t>
            </a:r>
          </a:p>
          <a:p>
            <a:pPr marL="152396" indent="0">
              <a:buNone/>
            </a:pPr>
            <a:endParaRPr lang="en-US" dirty="0"/>
          </a:p>
          <a:p>
            <a:pPr>
              <a:buFont typeface="+mj-lt"/>
              <a:buAutoNum type="arabicPeriod" startAt="3"/>
            </a:pPr>
            <a:r>
              <a:rPr lang="en-US" dirty="0"/>
              <a:t>In pairs use the feeling wheel to review the emotions that were present – now you have an expanded vocabulary do the labels you use change?</a:t>
            </a:r>
          </a:p>
          <a:p>
            <a:pPr>
              <a:buFont typeface="+mj-lt"/>
              <a:buAutoNum type="arabicPeriod" startAt="3"/>
            </a:pPr>
            <a:r>
              <a:rPr lang="en-US" dirty="0"/>
              <a:t>What insight does this give you about what was going on for you?</a:t>
            </a:r>
          </a:p>
          <a:p>
            <a:pPr>
              <a:buFont typeface="+mj-lt"/>
              <a:buAutoNum type="arabicPeriod" startAt="3"/>
            </a:pPr>
            <a:r>
              <a:rPr lang="en-US" dirty="0"/>
              <a:t>What can we learn from this exercise?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50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16297DF-6AC4-6B11-DD19-EC900ADDA42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363" r="14363"/>
          <a:stretch/>
        </p:blipFill>
        <p:spPr>
          <a:xfrm>
            <a:off x="6387152" y="1843985"/>
            <a:ext cx="5367048" cy="5025081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AB424A-E7A6-CBDC-B75D-21FD7FDF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Emotional awareness and agility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71BDE3-381E-B734-CC95-538AFD50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44199"/>
            <a:ext cx="5180000" cy="4646068"/>
          </a:xfrm>
        </p:spPr>
        <p:txBody>
          <a:bodyPr>
            <a:normAutofit fontScale="92500"/>
          </a:bodyPr>
          <a:lstStyle/>
          <a:p>
            <a:pPr marL="152396" indent="0">
              <a:buNone/>
            </a:pPr>
            <a:r>
              <a:rPr lang="en-US" b="0" i="0" dirty="0">
                <a:solidFill>
                  <a:srgbClr val="E50695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“When we label our emotions accurately, we are more able to discern the precise cause of our feelings.”</a:t>
            </a:r>
          </a:p>
          <a:p>
            <a:pPr marL="152396" indent="0">
              <a:buNone/>
            </a:pPr>
            <a:endParaRPr lang="en-US" dirty="0">
              <a:solidFill>
                <a:srgbClr val="E50695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marL="152396" indent="0">
              <a:buNone/>
            </a:pPr>
            <a:r>
              <a:rPr lang="en-US" b="0" i="0" dirty="0">
                <a:solidFill>
                  <a:srgbClr val="E50695"/>
                </a:solidFill>
                <a:effectLst/>
                <a:latin typeface="Poppins Light" panose="00000400000000000000" pitchFamily="50" charset="0"/>
                <a:cs typeface="Poppins Light" panose="00000400000000000000" pitchFamily="50" charset="0"/>
              </a:rPr>
              <a:t>Diversity isn’t just people, it’s also what’s inside people, including diversity of emotion.”</a:t>
            </a:r>
          </a:p>
          <a:p>
            <a:pPr marL="152396" indent="0">
              <a:buNone/>
            </a:pPr>
            <a:endParaRPr lang="en-US" dirty="0">
              <a:solidFill>
                <a:srgbClr val="E50695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  <a:p>
            <a:pPr marL="152396" indent="0" algn="r">
              <a:buNone/>
            </a:pPr>
            <a:r>
              <a:rPr lang="en-US" sz="2000" dirty="0">
                <a:solidFill>
                  <a:srgbClr val="081F2D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Susan David (Psychologist, Harvard Medical School, Author of Emotional Agility) </a:t>
            </a:r>
            <a:endParaRPr lang="en-GB" sz="2000" dirty="0">
              <a:solidFill>
                <a:srgbClr val="081F2D"/>
              </a:solidFill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A2627C-6607-3AE3-941B-643F470BE150}"/>
              </a:ext>
            </a:extLst>
          </p:cNvPr>
          <p:cNvSpPr txBox="1"/>
          <p:nvPr/>
        </p:nvSpPr>
        <p:spPr>
          <a:xfrm>
            <a:off x="5915800" y="6869067"/>
            <a:ext cx="58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hlinkClick r:id="rId3" tooltip="https://www.flickr.com/photos/tedconference/24294963468/in/photostream/"/>
              </a:rPr>
              <a:t>This Photo</a:t>
            </a:r>
            <a:r>
              <a:rPr lang="en-GB" sz="1200"/>
              <a:t> by Unknown Author is licensed under </a:t>
            </a:r>
            <a:r>
              <a:rPr lang="en-GB" sz="1200">
                <a:hlinkClick r:id="rId4" tooltip="https://creativecommons.org/licenses/by-nc-nd/3.0/"/>
              </a:rPr>
              <a:t>CC BY-NC-ND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78346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bowl of oranges&#10;&#10;Description automatically generated with low confidence">
            <a:extLst>
              <a:ext uri="{FF2B5EF4-FFF2-40B4-BE49-F238E27FC236}">
                <a16:creationId xmlns:a16="http://schemas.microsoft.com/office/drawing/2014/main" id="{499BA7FC-2B4D-3471-CB39-36F2667DB44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4395" r="14395"/>
          <a:stretch>
            <a:fillRect/>
          </a:stretch>
        </p:blipFill>
        <p:spPr>
          <a:xfrm>
            <a:off x="6387379" y="1844200"/>
            <a:ext cx="5366820" cy="502486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7893E1-DE98-CD01-8D2E-EE7F5D6C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Emotional Agility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5EED1-E310-CDF3-7E3B-DDBADC1E7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Emotions are pre-cursors to action – we wouldn’t do anything if we didn’t feel an emotion.</a:t>
            </a:r>
          </a:p>
          <a:p>
            <a:r>
              <a:rPr lang="en-US" dirty="0"/>
              <a:t>Having a greater awareness of the emotion we feel gives us more awareness in what is going on and more choice in how we respond.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14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ACAA-8568-4991-8075-930D7CA2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381DE6B-6135-4ABF-85F9-B97DBFF5A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 descr="A picture containing mirror&#10;&#10;Description automatically generated">
            <a:extLst>
              <a:ext uri="{FF2B5EF4-FFF2-40B4-BE49-F238E27FC236}">
                <a16:creationId xmlns:a16="http://schemas.microsoft.com/office/drawing/2014/main" id="{C2FD8A72-4995-4CC9-8CD3-FCE01A3B7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67" y="1954331"/>
            <a:ext cx="9186333" cy="5167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6409E8-A7F8-4B40-BA99-E5506A8D93F3}"/>
              </a:ext>
            </a:extLst>
          </p:cNvPr>
          <p:cNvSpPr txBox="1"/>
          <p:nvPr/>
        </p:nvSpPr>
        <p:spPr>
          <a:xfrm>
            <a:off x="637739" y="2092921"/>
            <a:ext cx="760325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Phones on silent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Skills Canvas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B29CA-9C2F-44BD-8665-92681D73E780}"/>
              </a:ext>
            </a:extLst>
          </p:cNvPr>
          <p:cNvSpPr txBox="1"/>
          <p:nvPr/>
        </p:nvSpPr>
        <p:spPr>
          <a:xfrm>
            <a:off x="654622" y="767358"/>
            <a:ext cx="7297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B101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8810B-68F1-496A-9994-C91A8810BB64}"/>
              </a:ext>
            </a:extLst>
          </p:cNvPr>
          <p:cNvSpPr txBox="1"/>
          <p:nvPr/>
        </p:nvSpPr>
        <p:spPr>
          <a:xfrm>
            <a:off x="8240992" y="3780700"/>
            <a:ext cx="2823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B101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Skills Canvas Course: https://canvas.bham.ac.uk/enroll/PKYPEA</a:t>
            </a:r>
          </a:p>
        </p:txBody>
      </p:sp>
    </p:spTree>
    <p:extLst>
      <p:ext uri="{BB962C8B-B14F-4D97-AF65-F5344CB8AC3E}">
        <p14:creationId xmlns:p14="http://schemas.microsoft.com/office/powerpoint/2010/main" val="247421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124A4E6-3F72-4082-8661-72B2959E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58" y="880581"/>
            <a:ext cx="9740900" cy="6057900"/>
          </a:xfrm>
          <a:prstGeom prst="rect">
            <a:avLst/>
          </a:prstGeom>
        </p:spPr>
      </p:pic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067" dirty="0"/>
              <a:t>Relationship management</a:t>
            </a:r>
            <a:endParaRPr sz="30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7D691-2D23-4A61-9FB3-4DC31893635C}"/>
              </a:ext>
            </a:extLst>
          </p:cNvPr>
          <p:cNvSpPr txBox="1"/>
          <p:nvPr/>
        </p:nvSpPr>
        <p:spPr>
          <a:xfrm>
            <a:off x="3048000" y="33662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E8C85-405D-49C6-B185-026CCF1D70B9}"/>
              </a:ext>
            </a:extLst>
          </p:cNvPr>
          <p:cNvSpPr txBox="1"/>
          <p:nvPr/>
        </p:nvSpPr>
        <p:spPr>
          <a:xfrm>
            <a:off x="3048000" y="335965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176780-2CD4-8114-5A3B-7B1BCA32E54B}"/>
              </a:ext>
            </a:extLst>
          </p:cNvPr>
          <p:cNvSpPr/>
          <p:nvPr/>
        </p:nvSpPr>
        <p:spPr>
          <a:xfrm>
            <a:off x="5679007" y="3909530"/>
            <a:ext cx="4221707" cy="2462663"/>
          </a:xfrm>
          <a:prstGeom prst="ellipse">
            <a:avLst/>
          </a:prstGeom>
          <a:noFill/>
          <a:ln>
            <a:solidFill>
              <a:srgbClr val="E506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56845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726BCE-8FDB-4492-8D35-5A993ED0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our ‘shadow selves’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F51B1B-E8A5-431A-ADB6-594920D38438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8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447F-8982-47AE-B55C-6628ECDDA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Putting it together – our ‘shadow selves’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6F1AD-51E5-4667-93B9-1F0BDF71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90253"/>
            <a:ext cx="11360800" cy="4247600"/>
          </a:xfrm>
        </p:spPr>
        <p:txBody>
          <a:bodyPr>
            <a:normAutofit/>
          </a:bodyPr>
          <a:lstStyle/>
          <a:p>
            <a:pPr fontAlgn="base">
              <a:lnSpc>
                <a:spcPts val="288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Understanding how you communicate especially when you are under pressure is key to creating trust and the impact you intend</a:t>
            </a:r>
            <a:r>
              <a:rPr lang="en-US" dirty="0"/>
              <a:t>​.</a:t>
            </a:r>
          </a:p>
          <a:p>
            <a:pPr fontAlgn="base">
              <a:lnSpc>
                <a:spcPts val="288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When you understand your emotional responses, y</a:t>
            </a:r>
            <a:r>
              <a:rPr lang="en-GB" dirty="0" err="1"/>
              <a:t>ou</a:t>
            </a:r>
            <a:r>
              <a:rPr lang="en-GB" dirty="0"/>
              <a:t> are more likely to be able to manage your ‘shadow self’</a:t>
            </a:r>
            <a:r>
              <a:rPr lang="en-US" dirty="0"/>
              <a:t>​.</a:t>
            </a:r>
          </a:p>
          <a:p>
            <a:endParaRPr lang="en-GB" dirty="0"/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01E97E7A-38EA-440F-86E2-A362EB494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25" y="4243285"/>
            <a:ext cx="7567876" cy="2614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BDC2C4-E5AE-4CD3-A3FE-843F1444DDE7}"/>
              </a:ext>
            </a:extLst>
          </p:cNvPr>
          <p:cNvSpPr txBox="1"/>
          <p:nvPr/>
        </p:nvSpPr>
        <p:spPr>
          <a:xfrm>
            <a:off x="2643398" y="4496680"/>
            <a:ext cx="1980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dk2"/>
                </a:solidFill>
                <a:latin typeface="Poppins Light"/>
                <a:cs typeface="Poppins Light"/>
                <a:sym typeface="Poppins Light"/>
              </a:rPr>
              <a:t>What can affect the impact you have or brings out your ‘shadow self’?​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B65383-E5F6-4C11-A9DC-3D8F360B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" y="3920055"/>
            <a:ext cx="1435744" cy="19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D68721-FA8C-4DDF-8DA2-C716F125A823}"/>
              </a:ext>
            </a:extLst>
          </p:cNvPr>
          <p:cNvSpPr txBox="1"/>
          <p:nvPr/>
        </p:nvSpPr>
        <p:spPr>
          <a:xfrm>
            <a:off x="1" y="5832079"/>
            <a:ext cx="1980727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>
                <a:solidFill>
                  <a:srgbClr val="00788E"/>
                </a:solidFill>
                <a:latin typeface="Poppins Light"/>
                <a:cs typeface="Poppins Light"/>
              </a:rPr>
              <a:t>Adapted from Leadership Plain and Simple, by Steve Radcliffe</a:t>
            </a:r>
          </a:p>
        </p:txBody>
      </p:sp>
    </p:spTree>
    <p:extLst>
      <p:ext uri="{BB962C8B-B14F-4D97-AF65-F5344CB8AC3E}">
        <p14:creationId xmlns:p14="http://schemas.microsoft.com/office/powerpoint/2010/main" val="566674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E26E-4B27-44A7-9378-9668D0D1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6B2BD-AF72-4AC0-8EB0-15947447C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558663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42182-8FD8-4A8E-9EA1-56BEAD05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4267" y="1844200"/>
            <a:ext cx="6002133" cy="4247600"/>
          </a:xfrm>
        </p:spPr>
        <p:txBody>
          <a:bodyPr>
            <a:normAutofit/>
          </a:bodyPr>
          <a:lstStyle/>
          <a:p>
            <a:pPr marL="152396" indent="0" algn="ctr">
              <a:buNone/>
            </a:pPr>
            <a:endParaRPr lang="en-US" sz="2933" dirty="0">
              <a:latin typeface="Poppins" panose="00000500000000000000" pitchFamily="50" charset="0"/>
              <a:cs typeface="Poppins" panose="00000500000000000000" pitchFamily="50" charset="0"/>
            </a:endParaRPr>
          </a:p>
          <a:p>
            <a:pPr marL="152396" indent="0" algn="ctr">
              <a:lnSpc>
                <a:spcPts val="4000"/>
              </a:lnSpc>
              <a:buNone/>
            </a:pPr>
            <a:r>
              <a:rPr lang="en-US" sz="3333" dirty="0">
                <a:latin typeface="Poppins" panose="00000500000000000000" pitchFamily="50" charset="0"/>
                <a:cs typeface="Poppins" panose="00000500000000000000" pitchFamily="50" charset="0"/>
              </a:rPr>
              <a:t>Your shadow can loom larger than you think…</a:t>
            </a:r>
          </a:p>
          <a:p>
            <a:pPr marL="152396" indent="0">
              <a:buNone/>
            </a:pPr>
            <a:endParaRPr lang="en-US" b="0" i="0" dirty="0">
              <a:effectLst/>
              <a:latin typeface="-apple-system"/>
            </a:endParaRPr>
          </a:p>
          <a:p>
            <a:pPr marL="152396" indent="0">
              <a:buNone/>
            </a:pPr>
            <a:endParaRPr lang="en-US" dirty="0">
              <a:latin typeface="-apple-system"/>
            </a:endParaRPr>
          </a:p>
          <a:p>
            <a:pPr marL="152396" indent="0">
              <a:buNone/>
            </a:pPr>
            <a:endParaRPr lang="en-US" b="0" i="0" dirty="0">
              <a:effectLst/>
              <a:latin typeface="-apple-system"/>
            </a:endParaRPr>
          </a:p>
          <a:p>
            <a:pPr marL="152396" indent="0">
              <a:buNone/>
            </a:pPr>
            <a:endParaRPr lang="en-US" dirty="0">
              <a:latin typeface="-apple-system"/>
            </a:endParaRPr>
          </a:p>
          <a:p>
            <a:pPr marL="152396" indent="0" algn="r">
              <a:buNone/>
            </a:pPr>
            <a:r>
              <a:rPr lang="en-US" sz="1600" dirty="0">
                <a:latin typeface="Poppins Light" panose="00000400000000000000" pitchFamily="50" charset="0"/>
                <a:cs typeface="Poppins Light" panose="00000400000000000000" pitchFamily="50" charset="0"/>
              </a:rPr>
              <a:t>Photo by Beverly Joubert: National Geographic photograph of the year</a:t>
            </a:r>
            <a:endParaRPr lang="en-GB" sz="1600" dirty="0">
              <a:latin typeface="Poppins Light" panose="00000400000000000000" pitchFamily="50" charset="0"/>
              <a:cs typeface="Poppins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20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ED79-32F2-4AB4-9319-2E7D2385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Shadow selves…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F461E-3509-4968-91A2-8EB4C6D9B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GB" dirty="0"/>
              <a:t>Think about what it’s like when you are…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2F4DE43-3177-4860-AEBB-CF4AD17B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48" y="2062292"/>
            <a:ext cx="9862505" cy="4516741"/>
          </a:xfrm>
          <a:prstGeom prst="rect">
            <a:avLst/>
          </a:prstGeom>
        </p:spPr>
      </p:pic>
      <p:pic>
        <p:nvPicPr>
          <p:cNvPr id="6" name="Google Shape;246;p38">
            <a:extLst>
              <a:ext uri="{FF2B5EF4-FFF2-40B4-BE49-F238E27FC236}">
                <a16:creationId xmlns:a16="http://schemas.microsoft.com/office/drawing/2014/main" id="{D2482871-88C8-4FE1-B2B9-2493B9A478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7493" y="1380800"/>
            <a:ext cx="1898907" cy="46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706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Shadow cast exercise…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582C0-4B67-4C35-BE15-2A43367F0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45" name="Google Shape;245;p38"/>
          <p:cNvGraphicFramePr/>
          <p:nvPr/>
        </p:nvGraphicFramePr>
        <p:xfrm>
          <a:off x="409997" y="1873145"/>
          <a:ext cx="11280088" cy="184897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At my best…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At my worst…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0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81F2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others might see?</a:t>
                      </a:r>
                      <a:endParaRPr sz="1600" dirty="0">
                        <a:solidFill>
                          <a:srgbClr val="081F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7493" y="1380800"/>
            <a:ext cx="1898907" cy="46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170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Shadow cast exercise…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582C0-4B67-4C35-BE15-2A43367F0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45" name="Google Shape;245;p38"/>
          <p:cNvGraphicFramePr/>
          <p:nvPr/>
        </p:nvGraphicFramePr>
        <p:xfrm>
          <a:off x="409997" y="1873145"/>
          <a:ext cx="11280088" cy="20244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At my best…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At my worst…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81F2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others might see?</a:t>
                      </a:r>
                      <a:endParaRPr sz="1600" dirty="0">
                        <a:solidFill>
                          <a:srgbClr val="081F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lang="en-GB" sz="1600" b="0" i="0" u="none" strike="noStrike" cap="none" dirty="0">
                          <a:solidFill>
                            <a:srgbClr val="081F2D"/>
                          </a:solidFill>
                          <a:latin typeface="Poppins"/>
                          <a:cs typeface="Poppins"/>
                          <a:sym typeface="Arial"/>
                        </a:rPr>
                        <a:t>Engaged, present, really listening, focused, positive, lots of energy, goal focused but curious</a:t>
                      </a: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lang="en-GB" sz="1600" b="0" i="0" u="none" strike="noStrike" cap="none" dirty="0">
                          <a:solidFill>
                            <a:srgbClr val="081F2D"/>
                          </a:solidFill>
                          <a:latin typeface="Poppins"/>
                          <a:cs typeface="Poppins"/>
                          <a:sym typeface="Arial"/>
                        </a:rPr>
                        <a:t>Distracted, irritated, defensive, ‘snappy’, withdrawn</a:t>
                      </a: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7493" y="1380800"/>
            <a:ext cx="1898907" cy="46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928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9C58BA-33A4-4D9A-9391-118801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D83D5-6EAA-40BA-8373-109F287FD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GB" b="1" dirty="0">
                <a:solidFill>
                  <a:srgbClr val="E506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Individually:</a:t>
            </a:r>
          </a:p>
          <a:p>
            <a:endParaRPr lang="en-GB" dirty="0"/>
          </a:p>
          <a:p>
            <a:pPr>
              <a:lnSpc>
                <a:spcPts val="2880"/>
              </a:lnSpc>
              <a:spcAft>
                <a:spcPts val="1600"/>
              </a:spcAft>
            </a:pPr>
            <a:r>
              <a:rPr lang="en-GB" dirty="0"/>
              <a:t>Think about and capture how you show up for both ‘at my best’ and ‘not at my best’.</a:t>
            </a:r>
          </a:p>
        </p:txBody>
      </p:sp>
    </p:spTree>
    <p:extLst>
      <p:ext uri="{BB962C8B-B14F-4D97-AF65-F5344CB8AC3E}">
        <p14:creationId xmlns:p14="http://schemas.microsoft.com/office/powerpoint/2010/main" val="1856190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Shadow cast exercise…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582C0-4B67-4C35-BE15-2A43367F0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45" name="Google Shape;245;p38"/>
          <p:cNvGraphicFramePr/>
          <p:nvPr/>
        </p:nvGraphicFramePr>
        <p:xfrm>
          <a:off x="409997" y="1873145"/>
          <a:ext cx="11280088" cy="4017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At my best…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At my worst…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0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81F2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others might see?</a:t>
                      </a:r>
                      <a:endParaRPr sz="1600" dirty="0">
                        <a:solidFill>
                          <a:srgbClr val="081F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0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81F2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might be the impact on them?</a:t>
                      </a:r>
                      <a:endParaRPr sz="1600" dirty="0">
                        <a:solidFill>
                          <a:srgbClr val="081F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0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81F2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might this impact the team environment?</a:t>
                      </a:r>
                      <a:endParaRPr sz="1600" dirty="0">
                        <a:solidFill>
                          <a:srgbClr val="081F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7493" y="1380800"/>
            <a:ext cx="1898907" cy="46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Shadow cast exercise…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7582C0-4B67-4C35-BE15-2A43367F0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245" name="Google Shape;245;p38"/>
          <p:cNvGraphicFramePr/>
          <p:nvPr/>
        </p:nvGraphicFramePr>
        <p:xfrm>
          <a:off x="409997" y="1873145"/>
          <a:ext cx="11280088" cy="48990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4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Me: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At my best…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At my worst…</a:t>
                      </a:r>
                      <a:endParaRPr sz="2400" dirty="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1F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81F2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others might see?</a:t>
                      </a:r>
                      <a:endParaRPr sz="1600" dirty="0">
                        <a:solidFill>
                          <a:srgbClr val="081F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lang="en-GB" sz="1600" b="0" i="0" u="none" strike="noStrike" cap="none" dirty="0">
                          <a:solidFill>
                            <a:srgbClr val="081F2D"/>
                          </a:solidFill>
                          <a:latin typeface="Poppins"/>
                          <a:cs typeface="Poppins"/>
                          <a:sym typeface="Arial"/>
                        </a:rPr>
                        <a:t>Engaged, present, really listening, focused, positive, lots of energy, goal focused but curious</a:t>
                      </a: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lang="en-GB" sz="1600" b="0" i="0" u="none" strike="noStrike" cap="none" dirty="0">
                          <a:solidFill>
                            <a:srgbClr val="081F2D"/>
                          </a:solidFill>
                          <a:latin typeface="Poppins"/>
                          <a:cs typeface="Poppins"/>
                          <a:sym typeface="Arial"/>
                        </a:rPr>
                        <a:t>Distracted, irritated, defensive, ‘snappy’, withdrawn</a:t>
                      </a: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81F2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might be the impact on them?</a:t>
                      </a:r>
                      <a:endParaRPr sz="1600" dirty="0">
                        <a:solidFill>
                          <a:srgbClr val="081F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endParaRPr lang="en-GB" sz="1600" b="0" i="0" u="none" strike="noStrike" cap="none" dirty="0">
                        <a:solidFill>
                          <a:srgbClr val="081F2D"/>
                        </a:solidFill>
                        <a:latin typeface="Poppins"/>
                        <a:cs typeface="Poppins"/>
                        <a:sym typeface="Arial"/>
                      </a:endParaRPr>
                    </a:p>
                    <a:p>
                      <a:pPr algn="ctr">
                        <a:lnSpc>
                          <a:spcPts val="2050"/>
                        </a:lnSpc>
                      </a:pPr>
                      <a:r>
                        <a:rPr lang="en-GB" sz="1600" b="0" i="0" u="none" strike="noStrike" cap="none" dirty="0">
                          <a:solidFill>
                            <a:srgbClr val="081F2D"/>
                          </a:solidFill>
                          <a:latin typeface="Poppins"/>
                          <a:cs typeface="Poppins"/>
                          <a:sym typeface="Arial"/>
                        </a:rPr>
                        <a:t>Gain energy from me, feel upbeat, feel driven, feel valued</a:t>
                      </a: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lang="en-GB" sz="1600" b="0" i="0" u="none" strike="noStrike" cap="none" dirty="0">
                          <a:solidFill>
                            <a:srgbClr val="081F2D"/>
                          </a:solidFill>
                          <a:latin typeface="Poppins"/>
                          <a:cs typeface="Poppins"/>
                          <a:sym typeface="Arial"/>
                        </a:rPr>
                        <a:t>Uncertain of how to approach me, doubting themselves, frustrated, demotivated</a:t>
                      </a: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5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081F2D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might this impact the team environment?</a:t>
                      </a:r>
                      <a:endParaRPr sz="1600" dirty="0">
                        <a:solidFill>
                          <a:srgbClr val="081F2D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lang="en-GB" sz="1600" b="0" i="0" u="none" strike="noStrike" cap="none" dirty="0">
                          <a:solidFill>
                            <a:srgbClr val="081F2D"/>
                          </a:solidFill>
                          <a:latin typeface="Poppins"/>
                          <a:cs typeface="Poppins"/>
                          <a:sym typeface="Arial"/>
                        </a:rPr>
                        <a:t>Energy, positivity, excitement, fun, high support and high challenge</a:t>
                      </a: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50"/>
                        </a:lnSpc>
                      </a:pPr>
                      <a:r>
                        <a:rPr lang="en-GB" sz="1600" b="0" i="0" u="none" strike="noStrike" cap="none" dirty="0">
                          <a:solidFill>
                            <a:srgbClr val="081F2D"/>
                          </a:solidFill>
                          <a:latin typeface="Poppins"/>
                          <a:cs typeface="Poppins"/>
                          <a:sym typeface="Arial"/>
                        </a:rPr>
                        <a:t>Reduced collaboration, reduced support, reduced productivity, people feeling a lack of support / feeling undervalued</a:t>
                      </a:r>
                    </a:p>
                  </a:txBody>
                  <a:tcPr marL="224705" marR="224705" marT="112352" marB="112352" anchor="ctr">
                    <a:lnL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81F2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7493" y="1380800"/>
            <a:ext cx="1898907" cy="46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1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BBED-E06C-4A7F-B45D-B2820C5A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476044D-3FBB-48EC-9530-E2480500A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B29CA-9C2F-44BD-8665-92681D73E780}"/>
              </a:ext>
            </a:extLst>
          </p:cNvPr>
          <p:cNvSpPr txBox="1"/>
          <p:nvPr/>
        </p:nvSpPr>
        <p:spPr>
          <a:xfrm>
            <a:off x="457200" y="1115705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B101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NETWORK IS HERE FOR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409E8-A7F8-4B40-BA99-E5506A8D93F3}"/>
              </a:ext>
            </a:extLst>
          </p:cNvPr>
          <p:cNvSpPr txBox="1"/>
          <p:nvPr/>
        </p:nvSpPr>
        <p:spPr>
          <a:xfrm>
            <a:off x="277792" y="2106729"/>
            <a:ext cx="11620294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1:1 guidance support: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need to have career ideas or a plan to come and talk to us: we help people who have no idea where to start as well!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book an appointment, ask a question, have an application checked etc., please email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careersenquiries@contacts.bham.ac.uk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PGT-specific opportunities: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 Award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https://canvas.bham.ac.uk/enroll/4AMG6T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PGR-specific opportunities: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Mentor Beyond Academia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https://canvas.bham.ac.uk/enroll/M7WCDE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2046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9C58BA-33A4-4D9A-9391-118801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D83D5-6EAA-40BA-8373-109F287FD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GB" b="1" dirty="0">
                <a:solidFill>
                  <a:srgbClr val="E5069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In pairs/trios:</a:t>
            </a:r>
          </a:p>
          <a:p>
            <a:endParaRPr lang="en-GB" dirty="0"/>
          </a:p>
          <a:p>
            <a:pPr>
              <a:lnSpc>
                <a:spcPts val="2880"/>
              </a:lnSpc>
              <a:spcAft>
                <a:spcPts val="1600"/>
              </a:spcAft>
            </a:pPr>
            <a:r>
              <a:rPr lang="en-GB" dirty="0"/>
              <a:t>Share what you have captured for both ‘at my best’ and ‘not at my best’.</a:t>
            </a:r>
          </a:p>
          <a:p>
            <a:pPr>
              <a:lnSpc>
                <a:spcPts val="2880"/>
              </a:lnSpc>
              <a:spcAft>
                <a:spcPts val="800"/>
              </a:spcAft>
            </a:pPr>
            <a:r>
              <a:rPr lang="en-GB" dirty="0"/>
              <a:t>Discuss and capture:</a:t>
            </a:r>
          </a:p>
          <a:p>
            <a:pPr lvl="1">
              <a:lnSpc>
                <a:spcPts val="2880"/>
              </a:lnSpc>
              <a:spcAft>
                <a:spcPts val="800"/>
              </a:spcAft>
            </a:pPr>
            <a:r>
              <a:rPr lang="en-GB" sz="2133" dirty="0"/>
              <a:t>What might the impact on others be?</a:t>
            </a:r>
          </a:p>
          <a:p>
            <a:pPr lvl="1">
              <a:lnSpc>
                <a:spcPts val="2880"/>
              </a:lnSpc>
              <a:spcAft>
                <a:spcPts val="800"/>
              </a:spcAft>
            </a:pPr>
            <a:r>
              <a:rPr lang="en-GB" sz="2133" dirty="0"/>
              <a:t>How might this impact on the team environment?</a:t>
            </a:r>
          </a:p>
          <a:p>
            <a:pPr lvl="1">
              <a:lnSpc>
                <a:spcPts val="2880"/>
              </a:lnSpc>
              <a:spcAft>
                <a:spcPts val="800"/>
              </a:spcAft>
            </a:pPr>
            <a:r>
              <a:rPr lang="en-GB" sz="2133" dirty="0"/>
              <a:t>What specific actions are you going to take?</a:t>
            </a:r>
          </a:p>
        </p:txBody>
      </p:sp>
    </p:spTree>
    <p:extLst>
      <p:ext uri="{BB962C8B-B14F-4D97-AF65-F5344CB8AC3E}">
        <p14:creationId xmlns:p14="http://schemas.microsoft.com/office/powerpoint/2010/main" val="407644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44BD-AE57-4110-9D86-1E07E0403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 essence…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6B983-7B82-409C-9377-94127672B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4777" y="1844200"/>
            <a:ext cx="9639657" cy="4247600"/>
          </a:xfrm>
        </p:spPr>
        <p:txBody>
          <a:bodyPr>
            <a:normAutofit/>
          </a:bodyPr>
          <a:lstStyle/>
          <a:p>
            <a:pPr marL="152396" indent="0" algn="ctr">
              <a:buNone/>
            </a:pPr>
            <a:endParaRPr lang="en-GB" sz="2933" dirty="0">
              <a:solidFill>
                <a:srgbClr val="00788E"/>
              </a:solidFill>
            </a:endParaRPr>
          </a:p>
          <a:p>
            <a:pPr marL="152396" indent="0" algn="ctr">
              <a:buNone/>
            </a:pPr>
            <a:r>
              <a:rPr lang="en-GB" sz="3333" dirty="0">
                <a:solidFill>
                  <a:srgbClr val="00788E"/>
                </a:solidFill>
              </a:rPr>
              <a:t>“no matter what I think I know about myself there is always more to discover”</a:t>
            </a:r>
          </a:p>
        </p:txBody>
      </p:sp>
      <p:pic>
        <p:nvPicPr>
          <p:cNvPr id="4" name="Google Shape;193;p30">
            <a:extLst>
              <a:ext uri="{FF2B5EF4-FFF2-40B4-BE49-F238E27FC236}">
                <a16:creationId xmlns:a16="http://schemas.microsoft.com/office/drawing/2014/main" id="{532D79D7-6107-4283-8C69-5B80ED090A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301" y="1380800"/>
            <a:ext cx="1898900" cy="46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234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B8786E-C1B5-4D9E-9902-CDB5E001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reflections…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367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Check out</a:t>
            </a:r>
            <a:endParaRPr dirty="0"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415600" y="1844200"/>
            <a:ext cx="5202800" cy="42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67" dirty="0"/>
              <a:t>What are your key takeaways?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67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67" dirty="0"/>
              <a:t>What one action will you commit to as a result of the conversations today?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67" dirty="0"/>
          </a:p>
        </p:txBody>
      </p:sp>
      <p:pic>
        <p:nvPicPr>
          <p:cNvPr id="261" name="Google Shape;261;p40"/>
          <p:cNvPicPr preferRelativeResize="0"/>
          <p:nvPr/>
        </p:nvPicPr>
        <p:blipFill rotWithShape="1">
          <a:blip r:embed="rId3">
            <a:alphaModFix/>
          </a:blip>
          <a:srcRect l="11905" r="10024"/>
          <a:stretch/>
        </p:blipFill>
        <p:spPr>
          <a:xfrm>
            <a:off x="6096000" y="1524000"/>
            <a:ext cx="5656435" cy="5330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9C58BA-33A4-4D9A-9391-118801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Further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D83D5-6EAA-40BA-8373-109F287FD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880"/>
              </a:lnSpc>
              <a:spcAft>
                <a:spcPts val="1600"/>
              </a:spcAft>
            </a:pPr>
            <a:r>
              <a:rPr lang="en-GB" dirty="0">
                <a:hlinkClick r:id="rId3"/>
              </a:rPr>
              <a:t>https://hbr.org/2020/12/what-people-still-get-wrong-about-emotional-intelligence</a:t>
            </a:r>
            <a:endParaRPr lang="en-US"/>
          </a:p>
          <a:p>
            <a:pPr>
              <a:lnSpc>
                <a:spcPts val="2880"/>
              </a:lnSpc>
              <a:spcAft>
                <a:spcPts val="1600"/>
              </a:spcAft>
            </a:pPr>
            <a:r>
              <a:rPr lang="en-GB" dirty="0">
                <a:hlinkClick r:id="rId4"/>
              </a:rPr>
              <a:t>https://www.forbes.com/sites/forbescoachescouncil/2022/12/30/why-is-emotional-intelligence-important/?sh=5cfb9b8f3289</a:t>
            </a:r>
          </a:p>
          <a:p>
            <a:pPr>
              <a:lnSpc>
                <a:spcPts val="2880"/>
              </a:lnSpc>
              <a:spcAft>
                <a:spcPts val="1600"/>
              </a:spcAft>
            </a:pPr>
            <a:r>
              <a:rPr lang="en-GB" dirty="0">
                <a:hlinkClick r:id="rId5"/>
              </a:rPr>
              <a:t>https://positivepsychology.com/emotional-intelligence-ted-talks/</a:t>
            </a:r>
          </a:p>
          <a:p>
            <a:pPr marL="152396" indent="0">
              <a:lnSpc>
                <a:spcPts val="2880"/>
              </a:lnSpc>
              <a:spcAft>
                <a:spcPts val="16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91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3194A-79C8-42E1-ACCE-F2FD1A04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Join the CAPE Community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C654E-4042-431A-A540-A6706F7642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9050" y="1715328"/>
            <a:ext cx="5941391" cy="5019629"/>
          </a:xfrm>
        </p:spPr>
        <p:txBody>
          <a:bodyPr>
            <a:normAutofit fontScale="55000" lnSpcReduction="20000"/>
          </a:bodyPr>
          <a:lstStyle/>
          <a:p>
            <a:pPr marL="186262" indent="0">
              <a:spcAft>
                <a:spcPts val="800"/>
              </a:spcAft>
              <a:buNone/>
            </a:pPr>
            <a:r>
              <a:rPr lang="en-GB" sz="3333" b="1" dirty="0">
                <a:solidFill>
                  <a:srgbClr val="00788E"/>
                </a:solidFill>
              </a:rPr>
              <a:t>Our mission is:</a:t>
            </a:r>
          </a:p>
          <a:p>
            <a:pPr marL="186262" indent="0">
              <a:spcAft>
                <a:spcPts val="800"/>
              </a:spcAft>
              <a:buNone/>
            </a:pPr>
            <a:r>
              <a:rPr lang="en-GB" sz="3067" b="1" dirty="0">
                <a:solidFill>
                  <a:srgbClr val="081F2D"/>
                </a:solidFill>
              </a:rPr>
              <a:t>To disrupt </a:t>
            </a:r>
            <a:r>
              <a:rPr lang="en-GB" sz="3067" dirty="0">
                <a:solidFill>
                  <a:srgbClr val="081F2D"/>
                </a:solidFill>
              </a:rPr>
              <a:t>the way people learn how to manage others. </a:t>
            </a:r>
            <a:endParaRPr lang="en-GB" sz="3067" dirty="0">
              <a:solidFill>
                <a:srgbClr val="081F2D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86262" indent="0">
              <a:spcAft>
                <a:spcPts val="800"/>
              </a:spcAft>
              <a:buNone/>
            </a:pPr>
            <a:r>
              <a:rPr lang="en-GB" sz="3067" b="1" dirty="0">
                <a:solidFill>
                  <a:srgbClr val="081F2D"/>
                </a:solidFill>
              </a:rPr>
              <a:t>To empower </a:t>
            </a:r>
            <a:r>
              <a:rPr lang="en-GB" sz="3067" dirty="0">
                <a:solidFill>
                  <a:srgbClr val="081F2D"/>
                </a:solidFill>
              </a:rPr>
              <a:t>them to feel confident in their management style, equipping them with a toolkit of resources for every scenario and enabling them to build effective relationships with their teams. </a:t>
            </a:r>
          </a:p>
          <a:p>
            <a:pPr marL="186262" indent="0">
              <a:spcAft>
                <a:spcPts val="800"/>
              </a:spcAft>
              <a:buNone/>
            </a:pPr>
            <a:r>
              <a:rPr lang="en-GB" sz="3067" b="1" dirty="0">
                <a:solidFill>
                  <a:srgbClr val="081F2D"/>
                </a:solidFill>
              </a:rPr>
              <a:t>To help </a:t>
            </a:r>
            <a:r>
              <a:rPr lang="en-GB" sz="3067" dirty="0">
                <a:solidFill>
                  <a:srgbClr val="081F2D"/>
                </a:solidFill>
              </a:rPr>
              <a:t>as many people as possible to have positive experiences of people management, both the managers themselves and the individuals they manage. In essence to create a butterfly effect. </a:t>
            </a:r>
            <a:endParaRPr lang="en-GB" sz="3067" dirty="0">
              <a:solidFill>
                <a:srgbClr val="081F2D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86262" indent="0">
              <a:spcAft>
                <a:spcPts val="800"/>
              </a:spcAft>
              <a:buNone/>
            </a:pPr>
            <a:r>
              <a:rPr lang="en-GB" sz="3067" b="1" dirty="0">
                <a:solidFill>
                  <a:srgbClr val="081F2D"/>
                </a:solidFill>
              </a:rPr>
              <a:t>To provide </a:t>
            </a:r>
            <a:r>
              <a:rPr lang="en-GB" sz="3067" dirty="0">
                <a:solidFill>
                  <a:srgbClr val="081F2D"/>
                </a:solidFill>
              </a:rPr>
              <a:t>a community for first time or new people managers to learn, share, grow and ultimately develop the self-belief needed in their roles and beyond. A community that you can draw on to work through challenges long after the programme has finished. </a:t>
            </a:r>
            <a:endParaRPr lang="en-GB" sz="3067" dirty="0">
              <a:solidFill>
                <a:srgbClr val="081F2D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86262" indent="0">
              <a:spcAft>
                <a:spcPts val="800"/>
              </a:spcAft>
              <a:buNone/>
            </a:pPr>
            <a:r>
              <a:rPr lang="en-GB" sz="3067" b="1" dirty="0">
                <a:solidFill>
                  <a:srgbClr val="081F2D"/>
                </a:solidFill>
              </a:rPr>
              <a:t>To spread </a:t>
            </a:r>
            <a:r>
              <a:rPr lang="en-GB" sz="3067" dirty="0">
                <a:solidFill>
                  <a:srgbClr val="081F2D"/>
                </a:solidFill>
              </a:rPr>
              <a:t>the word - for that community to share their learning with the next generation of people managers by providing coaching / mentoring as part of a social impact project.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22F8FB-E7B7-45DD-A75D-F808A20C7501}"/>
              </a:ext>
            </a:extLst>
          </p:cNvPr>
          <p:cNvSpPr txBox="1"/>
          <p:nvPr/>
        </p:nvSpPr>
        <p:spPr>
          <a:xfrm>
            <a:off x="6718484" y="5364878"/>
            <a:ext cx="4910808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262">
              <a:spcAft>
                <a:spcPts val="800"/>
              </a:spcAft>
            </a:pPr>
            <a:r>
              <a:rPr lang="en-GB" sz="2133" b="1" dirty="0">
                <a:solidFill>
                  <a:srgbClr val="00788E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To download the full copy of the report and find out more visit www.wearyourcape.co.uk</a:t>
            </a:r>
            <a:endParaRPr lang="en-GB" sz="2400" dirty="0"/>
          </a:p>
        </p:txBody>
      </p:sp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1B8093C-93B3-415F-B857-F376F2128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100" y="1620093"/>
            <a:ext cx="4095749" cy="36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02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415600" y="2459200"/>
            <a:ext cx="11360800" cy="285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-GB"/>
              <a:t>Naomi: 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3"/>
              </a:rPr>
              <a:t>naomi@wearyourcape.co.uk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-GB" dirty="0"/>
              <a:t>Lynsey: </a:t>
            </a:r>
            <a:br>
              <a:rPr lang="en-GB" dirty="0"/>
            </a:br>
            <a:r>
              <a:rPr lang="en-GB" u="sng" dirty="0">
                <a:solidFill>
                  <a:schemeClr val="hlink"/>
                </a:solidFill>
                <a:hlinkClick r:id="rId4"/>
              </a:rPr>
              <a:t>lynsey@wearyourcape.co.uk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61111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BBED-E06C-4A7F-B45D-B2820C5A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476044D-3FBB-48EC-9530-E2480500A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B29CA-9C2F-44BD-8665-92681D73E780}"/>
              </a:ext>
            </a:extLst>
          </p:cNvPr>
          <p:cNvSpPr txBox="1"/>
          <p:nvPr/>
        </p:nvSpPr>
        <p:spPr>
          <a:xfrm>
            <a:off x="457200" y="1115705"/>
            <a:ext cx="1158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B101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Upcoming 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409E8-A7F8-4B40-BA99-E5506A8D93F3}"/>
              </a:ext>
            </a:extLst>
          </p:cNvPr>
          <p:cNvSpPr txBox="1"/>
          <p:nvPr/>
        </p:nvSpPr>
        <p:spPr>
          <a:xfrm>
            <a:off x="277792" y="2106729"/>
            <a:ext cx="1162029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PG Skills - How Project Management skills are used in industry (21 March 2023)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https://bham.targetconnect.net/leap/event.html?id=16351&amp;service=Careers+Service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Masters Campus-based Team Internship – Engineering PGT students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https://intranet.birmingham.ac.uk/as/employability/careers/postgraduate/pgt/mcti-form.aspx</a:t>
            </a: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Masters Consultancy Challenge (12 – 23 June 2023) – All PGT students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https://intranet.birmingham.ac.uk/as/employability/careers/postgraduate/pgt/mcc.aspx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ACAA-8568-4991-8075-930D7CA2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381DE6B-6135-4ABF-85F9-B97DBFF5A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6409E8-A7F8-4B40-BA99-E5506A8D93F3}"/>
              </a:ext>
            </a:extLst>
          </p:cNvPr>
          <p:cNvSpPr txBox="1"/>
          <p:nvPr/>
        </p:nvSpPr>
        <p:spPr>
          <a:xfrm>
            <a:off x="725642" y="2665531"/>
            <a:ext cx="10721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us via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careersenquiries@contacts.bham.ac.uk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www.intranet.birmingham.ac.uk/careers/pg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B29CA-9C2F-44BD-8665-92681D73E780}"/>
              </a:ext>
            </a:extLst>
          </p:cNvPr>
          <p:cNvSpPr txBox="1"/>
          <p:nvPr/>
        </p:nvSpPr>
        <p:spPr>
          <a:xfrm>
            <a:off x="654622" y="767358"/>
            <a:ext cx="7297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B101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36867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415600" y="3211633"/>
            <a:ext cx="113608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Emotional Skills</a:t>
            </a:r>
            <a:endParaRPr dirty="0"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2"/>
          </p:nvPr>
        </p:nvSpPr>
        <p:spPr>
          <a:xfrm>
            <a:off x="415600" y="4031467"/>
            <a:ext cx="113608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PG Skills Session</a:t>
            </a:r>
            <a:endParaRPr dirty="0"/>
          </a:p>
        </p:txBody>
      </p:sp>
      <p:pic>
        <p:nvPicPr>
          <p:cNvPr id="1026" name="Picture 2" descr="University of Birmingham">
            <a:extLst>
              <a:ext uri="{FF2B5EF4-FFF2-40B4-BE49-F238E27FC236}">
                <a16:creationId xmlns:a16="http://schemas.microsoft.com/office/drawing/2014/main" id="{F4B5B946-A0BE-93A1-D3DC-C4E906BB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72" y="5619875"/>
            <a:ext cx="42164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 dirty="0"/>
              <a:t>Overview of this workshop</a:t>
            </a:r>
            <a:endParaRPr dirty="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467" y="4956361"/>
            <a:ext cx="2673100" cy="61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467" y="3735858"/>
            <a:ext cx="2673100" cy="61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467" y="2533234"/>
            <a:ext cx="2673100" cy="59974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3484096" y="2403991"/>
            <a:ext cx="6836400" cy="853240"/>
          </a:xfrm>
          <a:prstGeom prst="rect">
            <a:avLst/>
          </a:prstGeom>
          <a:solidFill>
            <a:srgbClr val="00788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1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 will equip you with some of the theory around what emotional intelligence is </a:t>
            </a:r>
            <a:r>
              <a:rPr lang="en-US" sz="1600" dirty="0">
                <a:solidFill>
                  <a:schemeClr val="lt1"/>
                </a:solidFill>
                <a:latin typeface="Poppins"/>
                <a:cs typeface="Poppins"/>
              </a:rPr>
              <a:t>and why it is important in our careers, education, and lives in general.</a:t>
            </a:r>
            <a:endParaRPr lang="en-GB" sz="1600" dirty="0">
              <a:solidFill>
                <a:schemeClr val="lt1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3484096" y="3615557"/>
            <a:ext cx="6836400" cy="853240"/>
          </a:xfrm>
          <a:prstGeom prst="rect">
            <a:avLst/>
          </a:prstGeom>
          <a:solidFill>
            <a:srgbClr val="E9540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1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 will explore practical ways to develop emotional intelligence and explore what stands in our way.</a:t>
            </a:r>
          </a:p>
        </p:txBody>
      </p:sp>
      <p:sp>
        <p:nvSpPr>
          <p:cNvPr id="86" name="Google Shape;86;p15"/>
          <p:cNvSpPr/>
          <p:nvPr/>
        </p:nvSpPr>
        <p:spPr>
          <a:xfrm>
            <a:off x="3484096" y="4827123"/>
            <a:ext cx="6836400" cy="1123300"/>
          </a:xfrm>
          <a:prstGeom prst="rect">
            <a:avLst/>
          </a:prstGeom>
          <a:solidFill>
            <a:srgbClr val="E506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1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Together we will enable you to develop effective relationships and identify your </a:t>
            </a:r>
            <a:r>
              <a:rPr lang="en-US" sz="1600" dirty="0">
                <a:solidFill>
                  <a:schemeClr val="lt1"/>
                </a:solidFill>
                <a:latin typeface="Poppins"/>
                <a:cs typeface="Poppins"/>
              </a:rPr>
              <a:t>own key area of emotional intelligence that can be improved and provide you with some empowering strategies that can be put into action.</a:t>
            </a:r>
            <a:endParaRPr lang="en-GB" sz="1600" dirty="0">
              <a:solidFill>
                <a:schemeClr val="lt1"/>
              </a:solidFill>
              <a:latin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442FC-9D8B-4AD1-A89E-0720188A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Emotional intelligence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60B11B-C761-414A-A8BC-6170CCC10C2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5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8F4DDA-81EE-470A-89A2-F0715E6A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22311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GB" dirty="0"/>
              <a:t>The foundations of emotional intelligence: </a:t>
            </a:r>
            <a:br>
              <a:rPr lang="en-GB" dirty="0"/>
            </a:br>
            <a:r>
              <a:rPr lang="en-GB" dirty="0"/>
              <a:t>what it is and why it is important for 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DF0A3-0E13-49FC-987E-760672FE0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5933" y="1910463"/>
            <a:ext cx="6833337" cy="4247600"/>
          </a:xfrm>
        </p:spPr>
        <p:txBody>
          <a:bodyPr>
            <a:noAutofit/>
          </a:bodyPr>
          <a:lstStyle/>
          <a:p>
            <a:pPr>
              <a:lnSpc>
                <a:spcPts val="3067"/>
              </a:lnSpc>
              <a:spcAft>
                <a:spcPts val="1067"/>
              </a:spcAft>
            </a:pPr>
            <a:r>
              <a:rPr lang="en-GB" altLang="en-US" sz="2000" dirty="0"/>
              <a:t>Most people don’t recognise the effect that their own and others’ emotions have on behaviour</a:t>
            </a:r>
          </a:p>
          <a:p>
            <a:pPr>
              <a:lnSpc>
                <a:spcPts val="3067"/>
              </a:lnSpc>
              <a:spcAft>
                <a:spcPts val="1067"/>
              </a:spcAft>
            </a:pPr>
            <a:r>
              <a:rPr lang="en-GB" altLang="en-US" sz="2000" dirty="0"/>
              <a:t>The more your work depends on personal relationships (i.e. as member of a team, project leader or direct supervisor of others), the more critical it is to effective performance</a:t>
            </a:r>
          </a:p>
          <a:p>
            <a:pPr>
              <a:lnSpc>
                <a:spcPts val="3067"/>
              </a:lnSpc>
              <a:spcAft>
                <a:spcPts val="1067"/>
              </a:spcAft>
            </a:pPr>
            <a:r>
              <a:rPr lang="en-GB" altLang="en-US" sz="2000" dirty="0"/>
              <a:t>Developing self-awareness is the first step to developing emotional intelligence</a:t>
            </a:r>
          </a:p>
          <a:p>
            <a:pPr>
              <a:lnSpc>
                <a:spcPts val="3067"/>
              </a:lnSpc>
              <a:spcAft>
                <a:spcPts val="1067"/>
              </a:spcAft>
            </a:pPr>
            <a:endParaRPr lang="en-GB" altLang="en-US" sz="2000" dirty="0"/>
          </a:p>
        </p:txBody>
      </p:sp>
      <p:pic>
        <p:nvPicPr>
          <p:cNvPr id="6" name="Google Shape;193;p30">
            <a:extLst>
              <a:ext uri="{FF2B5EF4-FFF2-40B4-BE49-F238E27FC236}">
                <a16:creationId xmlns:a16="http://schemas.microsoft.com/office/drawing/2014/main" id="{F840832B-D288-4DD9-B390-643FD53C81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301" y="1380800"/>
            <a:ext cx="1898900" cy="46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BBAEDDC-B143-44B2-9BEB-0194737DF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1" y="1612467"/>
            <a:ext cx="45720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6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3EA8BA0636F94DBD41C1C8E80A2524" ma:contentTypeVersion="11" ma:contentTypeDescription="Create a new document." ma:contentTypeScope="" ma:versionID="5365fbe326dc467b67065918adb9f4ad">
  <xsd:schema xmlns:xsd="http://www.w3.org/2001/XMLSchema" xmlns:xs="http://www.w3.org/2001/XMLSchema" xmlns:p="http://schemas.microsoft.com/office/2006/metadata/properties" xmlns:ns2="26cb7aa0-4a17-435c-98ab-40f7136e5199" xmlns:ns3="ef4dc5ef-0859-4090-8d8c-7c939a87b7de" targetNamespace="http://schemas.microsoft.com/office/2006/metadata/properties" ma:root="true" ma:fieldsID="be29fbc2cb27fa852a70e2158a4aa8ce" ns2:_="" ns3:_="">
    <xsd:import namespace="26cb7aa0-4a17-435c-98ab-40f7136e5199"/>
    <xsd:import namespace="ef4dc5ef-0859-4090-8d8c-7c939a87b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b7aa0-4a17-435c-98ab-40f7136e5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4dc5ef-0859-4090-8d8c-7c939a87b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19B0AB-3F64-4B34-89C1-2583891368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271D72-ECF6-4056-AD7C-85DEDE3A4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cb7aa0-4a17-435c-98ab-40f7136e5199"/>
    <ds:schemaRef ds:uri="ef4dc5ef-0859-4090-8d8c-7c939a87b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BB4ACB-A552-43CA-96C0-41D78FD80E6E}">
  <ds:schemaRefs>
    <ds:schemaRef ds:uri="http://schemas.microsoft.com/office/2006/documentManagement/types"/>
    <ds:schemaRef ds:uri="http://schemas.microsoft.com/office/2006/metadata/properties"/>
    <ds:schemaRef ds:uri="ef4dc5ef-0859-4090-8d8c-7c939a87b7de"/>
    <ds:schemaRef ds:uri="26cb7aa0-4a17-435c-98ab-40f7136e519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EPA Kick Start Slides for Video (1)</Template>
  <TotalTime>9224</TotalTime>
  <Words>1863</Words>
  <Application>Microsoft Office PowerPoint</Application>
  <PresentationFormat>Widescreen</PresentationFormat>
  <Paragraphs>197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-apple-system</vt:lpstr>
      <vt:lpstr>Arial</vt:lpstr>
      <vt:lpstr>Calibri</vt:lpstr>
      <vt:lpstr>Calibri Light</vt:lpstr>
      <vt:lpstr>Poppins</vt:lpstr>
      <vt:lpstr>Poppins Light</vt:lpstr>
      <vt:lpstr>Poppins SemiBold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Emotional Skills</vt:lpstr>
      <vt:lpstr>Overview of this workshop</vt:lpstr>
      <vt:lpstr>Emotional intelligence</vt:lpstr>
      <vt:lpstr>The foundations of emotional intelligence:  what it is and why it is important for us</vt:lpstr>
      <vt:lpstr>The four dimensions of emotional intelligence</vt:lpstr>
      <vt:lpstr>The heart of emotional intelligence and why  this is so important for us…</vt:lpstr>
      <vt:lpstr>The brain and emotional intelligence</vt:lpstr>
      <vt:lpstr>What happens in practice</vt:lpstr>
      <vt:lpstr>Self awareness around emotions</vt:lpstr>
      <vt:lpstr>Developing our self-awareness and expanding  our emotional vocabulary</vt:lpstr>
      <vt:lpstr>PowerPoint Presentation</vt:lpstr>
      <vt:lpstr>Developing our self-awareness and expanding  our emotional vocabulary</vt:lpstr>
      <vt:lpstr>Emotional awareness and agility</vt:lpstr>
      <vt:lpstr>Emotional Agility</vt:lpstr>
      <vt:lpstr>Relationship management</vt:lpstr>
      <vt:lpstr>Thinking about our ‘shadow selves’</vt:lpstr>
      <vt:lpstr>Putting it together – our ‘shadow selves’</vt:lpstr>
      <vt:lpstr>PowerPoint Presentation</vt:lpstr>
      <vt:lpstr>Shadow selves…</vt:lpstr>
      <vt:lpstr>Shadow cast exercise…</vt:lpstr>
      <vt:lpstr>Shadow cast exercise…</vt:lpstr>
      <vt:lpstr>Exercise</vt:lpstr>
      <vt:lpstr>Shadow cast exercise…</vt:lpstr>
      <vt:lpstr>Shadow cast exercise…</vt:lpstr>
      <vt:lpstr>Exercise</vt:lpstr>
      <vt:lpstr>In essence…</vt:lpstr>
      <vt:lpstr>Your reflections…</vt:lpstr>
      <vt:lpstr>Check out</vt:lpstr>
      <vt:lpstr>Further resources</vt:lpstr>
      <vt:lpstr>Join the CAPE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Till</dc:creator>
  <cp:lastModifiedBy>Sonia Kumari (Careers Network)</cp:lastModifiedBy>
  <cp:revision>414</cp:revision>
  <cp:lastPrinted>2020-11-17T13:42:28Z</cp:lastPrinted>
  <dcterms:created xsi:type="dcterms:W3CDTF">2020-08-17T12:04:54Z</dcterms:created>
  <dcterms:modified xsi:type="dcterms:W3CDTF">2023-02-21T09:17:58Z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0x010100123EA8BA0636F94DBD41C1C8E80A2524</vt:lpwstr>
  </property>
</Properties>
</file>