
<file path=[Content_Types].xml><?xml version="1.0" encoding="utf-8"?>
<Types xmlns="http://schemas.openxmlformats.org/package/2006/content-types">
  <Default Extension="1" ContentType="image/jpeg"/>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39" r:id="rId1"/>
  </p:sldMasterIdLst>
  <p:notesMasterIdLst>
    <p:notesMasterId r:id="rId17"/>
  </p:notesMasterIdLst>
  <p:sldIdLst>
    <p:sldId id="304" r:id="rId2"/>
    <p:sldId id="385" r:id="rId3"/>
    <p:sldId id="384" r:id="rId4"/>
    <p:sldId id="388" r:id="rId5"/>
    <p:sldId id="387" r:id="rId6"/>
    <p:sldId id="256" r:id="rId7"/>
    <p:sldId id="264" r:id="rId8"/>
    <p:sldId id="270" r:id="rId9"/>
    <p:sldId id="295" r:id="rId10"/>
    <p:sldId id="283" r:id="rId11"/>
    <p:sldId id="282" r:id="rId12"/>
    <p:sldId id="301" r:id="rId13"/>
    <p:sldId id="302" r:id="rId14"/>
    <p:sldId id="303" r:id="rId15"/>
    <p:sldId id="273"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4B92D10-EB23-4D9D-8D36-5A4A88B3F018}" v="2446" dt="2023-03-20T17:28:17.6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4353" autoAdjust="0"/>
  </p:normalViewPr>
  <p:slideViewPr>
    <p:cSldViewPr snapToGrid="0">
      <p:cViewPr varScale="1">
        <p:scale>
          <a:sx n="53" d="100"/>
          <a:sy n="53" d="100"/>
        </p:scale>
        <p:origin x="1392" y="78"/>
      </p:cViewPr>
      <p:guideLst/>
    </p:cSldViewPr>
  </p:slideViewPr>
  <p:notesTextViewPr>
    <p:cViewPr>
      <p:scale>
        <a:sx n="1" d="1"/>
        <a:sy n="1" d="1"/>
      </p:scale>
      <p:origin x="0" y="0"/>
    </p:cViewPr>
  </p:notesTextViewPr>
  <p:sorterViewPr>
    <p:cViewPr>
      <p:scale>
        <a:sx n="160" d="100"/>
        <a:sy n="160" d="100"/>
      </p:scale>
      <p:origin x="0" y="-321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diagrams/_rels/data1.xml.rels><?xml version="1.0" encoding="UTF-8" standalone="yes"?>
<Relationships xmlns="http://schemas.openxmlformats.org/package/2006/relationships"><Relationship Id="rId1" Type="http://schemas.openxmlformats.org/officeDocument/2006/relationships/image" Target="../media/image20.png"/></Relationships>
</file>

<file path=ppt/diagrams/_rels/data2.xml.rels><?xml version="1.0" encoding="UTF-8" standalone="yes"?>
<Relationships xmlns="http://schemas.openxmlformats.org/package/2006/relationships"><Relationship Id="rId3" Type="http://schemas.openxmlformats.org/officeDocument/2006/relationships/image" Target="../media/image24.1"/><Relationship Id="rId2" Type="http://schemas.openxmlformats.org/officeDocument/2006/relationships/hyperlink" Target="https://www.flickr.com/photos/frerieke/5281517384/" TargetMode="External"/><Relationship Id="rId1" Type="http://schemas.openxmlformats.org/officeDocument/2006/relationships/image" Target="../media/image23.jpeg"/><Relationship Id="rId5" Type="http://schemas.openxmlformats.org/officeDocument/2006/relationships/hyperlink" Target="http://www.aslagnyrugby.net/Yorkshire-and-the-Humber.html" TargetMode="External"/><Relationship Id="rId4" Type="http://schemas.openxmlformats.org/officeDocument/2006/relationships/image" Target="../media/image25.gif"/></Relationships>
</file>

<file path=ppt/diagrams/_rels/data3.xml.rels><?xml version="1.0" encoding="UTF-8" standalone="yes"?>
<Relationships xmlns="http://schemas.openxmlformats.org/package/2006/relationships"><Relationship Id="rId1" Type="http://schemas.openxmlformats.org/officeDocument/2006/relationships/image" Target="../media/image20.png"/></Relationships>
</file>

<file path=ppt/diagrams/_rels/data4.xml.rels><?xml version="1.0" encoding="UTF-8" standalone="yes"?>
<Relationships xmlns="http://schemas.openxmlformats.org/package/2006/relationships"><Relationship Id="rId1" Type="http://schemas.openxmlformats.org/officeDocument/2006/relationships/image" Target="../media/image20.png"/></Relationships>
</file>

<file path=ppt/diagrams/_rels/data5.xml.rels><?xml version="1.0" encoding="UTF-8" standalone="yes"?>
<Relationships xmlns="http://schemas.openxmlformats.org/package/2006/relationships"><Relationship Id="rId1" Type="http://schemas.openxmlformats.org/officeDocument/2006/relationships/image" Target="../media/image20.png"/></Relationships>
</file>

<file path=ppt/diagrams/_rels/data8.xml.rels><?xml version="1.0" encoding="UTF-8" standalone="yes"?>
<Relationships xmlns="http://schemas.openxmlformats.org/package/2006/relationships"><Relationship Id="rId1" Type="http://schemas.openxmlformats.org/officeDocument/2006/relationships/image" Target="../media/image20.png"/></Relationships>
</file>

<file path=ppt/diagrams/_rels/drawing1.xml.rels><?xml version="1.0" encoding="UTF-8" standalone="yes"?>
<Relationships xmlns="http://schemas.openxmlformats.org/package/2006/relationships"><Relationship Id="rId1" Type="http://schemas.openxmlformats.org/officeDocument/2006/relationships/image" Target="../media/image20.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4.1"/><Relationship Id="rId2" Type="http://schemas.openxmlformats.org/officeDocument/2006/relationships/hyperlink" Target="https://www.flickr.com/photos/frerieke/5281517384/" TargetMode="External"/><Relationship Id="rId1" Type="http://schemas.openxmlformats.org/officeDocument/2006/relationships/image" Target="../media/image23.jpeg"/><Relationship Id="rId5" Type="http://schemas.openxmlformats.org/officeDocument/2006/relationships/hyperlink" Target="http://www.aslagnyrugby.net/Yorkshire-and-the-Humber.html" TargetMode="External"/><Relationship Id="rId4" Type="http://schemas.openxmlformats.org/officeDocument/2006/relationships/image" Target="../media/image25.gif"/></Relationships>
</file>

<file path=ppt/diagrams/_rels/drawing3.xml.rels><?xml version="1.0" encoding="UTF-8" standalone="yes"?>
<Relationships xmlns="http://schemas.openxmlformats.org/package/2006/relationships"><Relationship Id="rId1" Type="http://schemas.openxmlformats.org/officeDocument/2006/relationships/image" Target="../media/image20.png"/></Relationships>
</file>

<file path=ppt/diagrams/_rels/drawing4.xml.rels><?xml version="1.0" encoding="UTF-8" standalone="yes"?>
<Relationships xmlns="http://schemas.openxmlformats.org/package/2006/relationships"><Relationship Id="rId1" Type="http://schemas.openxmlformats.org/officeDocument/2006/relationships/image" Target="../media/image20.png"/></Relationships>
</file>

<file path=ppt/diagrams/_rels/drawing5.xml.rels><?xml version="1.0" encoding="UTF-8" standalone="yes"?>
<Relationships xmlns="http://schemas.openxmlformats.org/package/2006/relationships"><Relationship Id="rId1" Type="http://schemas.openxmlformats.org/officeDocument/2006/relationships/image" Target="../media/image20.png"/></Relationships>
</file>

<file path=ppt/diagrams/_rels/drawing8.xml.rels><?xml version="1.0" encoding="UTF-8" standalone="yes"?>
<Relationships xmlns="http://schemas.openxmlformats.org/package/2006/relationships"><Relationship Id="rId1" Type="http://schemas.openxmlformats.org/officeDocument/2006/relationships/image" Target="../media/image20.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DD3BED-FE3E-477F-AB8D-9ACE375598F7}" type="doc">
      <dgm:prSet loTypeId="urn:microsoft.com/office/officeart/2005/8/layout/cycle6" loCatId="cycle" qsTypeId="urn:microsoft.com/office/officeart/2005/8/quickstyle/simple1" qsCatId="simple" csTypeId="urn:microsoft.com/office/officeart/2005/8/colors/colorful2" csCatId="colorful" phldr="1"/>
      <dgm:spPr/>
      <dgm:t>
        <a:bodyPr/>
        <a:lstStyle/>
        <a:p>
          <a:endParaRPr lang="en-US"/>
        </a:p>
      </dgm:t>
    </dgm:pt>
    <dgm:pt modelId="{0054C0CE-8706-4965-9674-404B4EE0D9EA}">
      <dgm:prSet custT="1"/>
      <dgm:spPr>
        <a:blipFill rotWithShape="0">
          <a:blip xmlns:r="http://schemas.openxmlformats.org/officeDocument/2006/relationships" r:embed="rId1" cstate="print"/>
          <a:srcRect/>
          <a:stretch>
            <a:fillRect t="-1000" b="-1000"/>
          </a:stretch>
        </a:blipFill>
      </dgm:spPr>
      <dgm:t>
        <a:bodyPr/>
        <a:lstStyle/>
        <a:p>
          <a:r>
            <a:rPr lang="en-US" sz="1400" b="1" dirty="0"/>
            <a:t>  </a:t>
          </a:r>
          <a:endParaRPr lang="en-US" sz="1400" i="1" dirty="0"/>
        </a:p>
      </dgm:t>
    </dgm:pt>
    <dgm:pt modelId="{EBC164A3-3F5F-42B2-B5C0-3A8B890E5D6F}" type="parTrans" cxnId="{B62F7083-A537-40A6-AD16-7BCAE0A1278B}">
      <dgm:prSet/>
      <dgm:spPr/>
      <dgm:t>
        <a:bodyPr/>
        <a:lstStyle/>
        <a:p>
          <a:endParaRPr lang="en-US" sz="1400"/>
        </a:p>
      </dgm:t>
    </dgm:pt>
    <dgm:pt modelId="{0DD784DF-D30E-4452-866A-9F8F02CFBE17}" type="sibTrans" cxnId="{B62F7083-A537-40A6-AD16-7BCAE0A1278B}">
      <dgm:prSet/>
      <dgm:spPr/>
      <dgm:t>
        <a:bodyPr/>
        <a:lstStyle/>
        <a:p>
          <a:endParaRPr lang="en-US" sz="1400"/>
        </a:p>
      </dgm:t>
    </dgm:pt>
    <dgm:pt modelId="{FDE8163E-FACB-477F-8DD4-24553FFD75DC}">
      <dgm:prSet custT="1"/>
      <dgm:spPr>
        <a:solidFill>
          <a:srgbClr val="7030A0"/>
        </a:solidFill>
      </dgm:spPr>
      <dgm:t>
        <a:bodyPr/>
        <a:lstStyle/>
        <a:p>
          <a:pPr algn="ctr"/>
          <a:r>
            <a:rPr lang="en-US" sz="1400" b="1" i="1" dirty="0"/>
            <a:t> </a:t>
          </a:r>
          <a:r>
            <a:rPr lang="en-US" sz="900" b="1" i="1" dirty="0"/>
            <a:t>Concrete</a:t>
          </a:r>
          <a:r>
            <a:rPr lang="en-US" sz="900" b="0" i="1" dirty="0"/>
            <a:t> (experience of projects?)</a:t>
          </a:r>
        </a:p>
        <a:p>
          <a:pPr algn="ctr"/>
          <a:r>
            <a:rPr lang="en-US" sz="900" b="1" i="1" dirty="0"/>
            <a:t>Reflective </a:t>
          </a:r>
          <a:r>
            <a:rPr lang="en-US" sz="900" b="0" i="1" dirty="0"/>
            <a:t>(how we did it?)</a:t>
          </a:r>
        </a:p>
        <a:p>
          <a:pPr algn="ctr"/>
          <a:r>
            <a:rPr lang="en-US" sz="900" b="1" i="1" dirty="0"/>
            <a:t>Abstract</a:t>
          </a:r>
          <a:r>
            <a:rPr lang="en-US" sz="900" b="0" i="1" dirty="0"/>
            <a:t> (what tools ?)</a:t>
          </a:r>
        </a:p>
        <a:p>
          <a:pPr algn="ctr"/>
          <a:r>
            <a:rPr lang="en-US" sz="900" b="1" i="1" dirty="0"/>
            <a:t>Experiment </a:t>
          </a:r>
          <a:r>
            <a:rPr lang="en-US" sz="900" i="1" dirty="0"/>
            <a:t>(what you’d change)</a:t>
          </a:r>
          <a:endParaRPr lang="en-US" sz="900" dirty="0"/>
        </a:p>
      </dgm:t>
    </dgm:pt>
    <dgm:pt modelId="{4A79F983-F337-48BB-8C8A-3C408B201C8D}" type="sibTrans" cxnId="{05FD87B7-C6C7-45BE-9FC0-31C412466BCF}">
      <dgm:prSet/>
      <dgm:spPr/>
      <dgm:t>
        <a:bodyPr/>
        <a:lstStyle/>
        <a:p>
          <a:endParaRPr lang="en-US" sz="1400"/>
        </a:p>
      </dgm:t>
    </dgm:pt>
    <dgm:pt modelId="{7D4CBE34-C5EF-4A2D-B922-C0F37C58BFF0}" type="parTrans" cxnId="{05FD87B7-C6C7-45BE-9FC0-31C412466BCF}">
      <dgm:prSet/>
      <dgm:spPr/>
      <dgm:t>
        <a:bodyPr/>
        <a:lstStyle/>
        <a:p>
          <a:endParaRPr lang="en-US" sz="1400"/>
        </a:p>
      </dgm:t>
    </dgm:pt>
    <dgm:pt modelId="{6F02BC93-321F-47B7-BB88-D7D3E582098F}" type="pres">
      <dgm:prSet presAssocID="{56DD3BED-FE3E-477F-AB8D-9ACE375598F7}" presName="cycle" presStyleCnt="0">
        <dgm:presLayoutVars>
          <dgm:dir/>
          <dgm:resizeHandles val="exact"/>
        </dgm:presLayoutVars>
      </dgm:prSet>
      <dgm:spPr/>
    </dgm:pt>
    <dgm:pt modelId="{A8FDC757-4371-4CBF-8FCA-918F4FF0C87C}" type="pres">
      <dgm:prSet presAssocID="{0054C0CE-8706-4965-9674-404B4EE0D9EA}" presName="node" presStyleLbl="node1" presStyleIdx="0" presStyleCnt="2" custScaleX="118020" custScaleY="100036" custRadScaleRad="107502" custRadScaleInc="3648">
        <dgm:presLayoutVars>
          <dgm:bulletEnabled val="1"/>
        </dgm:presLayoutVars>
      </dgm:prSet>
      <dgm:spPr/>
    </dgm:pt>
    <dgm:pt modelId="{EEB6AFA8-4AEB-40F5-8810-85B800D2486D}" type="pres">
      <dgm:prSet presAssocID="{0054C0CE-8706-4965-9674-404B4EE0D9EA}" presName="spNode" presStyleCnt="0"/>
      <dgm:spPr/>
    </dgm:pt>
    <dgm:pt modelId="{37EE5051-F4EC-490A-B5D3-EE177F945C5C}" type="pres">
      <dgm:prSet presAssocID="{0DD784DF-D30E-4452-866A-9F8F02CFBE17}" presName="sibTrans" presStyleLbl="sibTrans1D1" presStyleIdx="0" presStyleCnt="2"/>
      <dgm:spPr/>
    </dgm:pt>
    <dgm:pt modelId="{97462869-4311-466A-8F0E-8C7D3379D9EC}" type="pres">
      <dgm:prSet presAssocID="{FDE8163E-FACB-477F-8DD4-24553FFD75DC}" presName="node" presStyleLbl="node1" presStyleIdx="1" presStyleCnt="2" custScaleX="118954" custScaleY="97532" custRadScaleRad="102945" custRadScaleInc="1885">
        <dgm:presLayoutVars>
          <dgm:bulletEnabled val="1"/>
        </dgm:presLayoutVars>
      </dgm:prSet>
      <dgm:spPr/>
    </dgm:pt>
    <dgm:pt modelId="{869F7AE4-797B-4DAA-86CF-28ECE046D86B}" type="pres">
      <dgm:prSet presAssocID="{FDE8163E-FACB-477F-8DD4-24553FFD75DC}" presName="spNode" presStyleCnt="0"/>
      <dgm:spPr/>
    </dgm:pt>
    <dgm:pt modelId="{C4F5CC7A-381A-4EE2-97F6-6D5B9CD4C872}" type="pres">
      <dgm:prSet presAssocID="{4A79F983-F337-48BB-8C8A-3C408B201C8D}" presName="sibTrans" presStyleLbl="sibTrans1D1" presStyleIdx="1" presStyleCnt="2"/>
      <dgm:spPr/>
    </dgm:pt>
  </dgm:ptLst>
  <dgm:cxnLst>
    <dgm:cxn modelId="{B62F7083-A537-40A6-AD16-7BCAE0A1278B}" srcId="{56DD3BED-FE3E-477F-AB8D-9ACE375598F7}" destId="{0054C0CE-8706-4965-9674-404B4EE0D9EA}" srcOrd="0" destOrd="0" parTransId="{EBC164A3-3F5F-42B2-B5C0-3A8B890E5D6F}" sibTransId="{0DD784DF-D30E-4452-866A-9F8F02CFBE17}"/>
    <dgm:cxn modelId="{05FD87B7-C6C7-45BE-9FC0-31C412466BCF}" srcId="{56DD3BED-FE3E-477F-AB8D-9ACE375598F7}" destId="{FDE8163E-FACB-477F-8DD4-24553FFD75DC}" srcOrd="1" destOrd="0" parTransId="{7D4CBE34-C5EF-4A2D-B922-C0F37C58BFF0}" sibTransId="{4A79F983-F337-48BB-8C8A-3C408B201C8D}"/>
    <dgm:cxn modelId="{EEC7CCE6-7F57-4085-ACD4-47E6473BE89D}" type="presOf" srcId="{0DD784DF-D30E-4452-866A-9F8F02CFBE17}" destId="{37EE5051-F4EC-490A-B5D3-EE177F945C5C}" srcOrd="0" destOrd="0" presId="urn:microsoft.com/office/officeart/2005/8/layout/cycle6"/>
    <dgm:cxn modelId="{49C288F2-DC39-4EC1-A81A-D302147A238A}" type="presOf" srcId="{FDE8163E-FACB-477F-8DD4-24553FFD75DC}" destId="{97462869-4311-466A-8F0E-8C7D3379D9EC}" srcOrd="0" destOrd="0" presId="urn:microsoft.com/office/officeart/2005/8/layout/cycle6"/>
    <dgm:cxn modelId="{254CCCF4-2806-42FE-9840-086F18182196}" type="presOf" srcId="{4A79F983-F337-48BB-8C8A-3C408B201C8D}" destId="{C4F5CC7A-381A-4EE2-97F6-6D5B9CD4C872}" srcOrd="0" destOrd="0" presId="urn:microsoft.com/office/officeart/2005/8/layout/cycle6"/>
    <dgm:cxn modelId="{6C5EEEFD-E4FA-4C71-AB99-7BEABEAD0950}" type="presOf" srcId="{56DD3BED-FE3E-477F-AB8D-9ACE375598F7}" destId="{6F02BC93-321F-47B7-BB88-D7D3E582098F}" srcOrd="0" destOrd="0" presId="urn:microsoft.com/office/officeart/2005/8/layout/cycle6"/>
    <dgm:cxn modelId="{1BABA5FE-0A43-4FD1-87C2-FEA906CDAFA4}" type="presOf" srcId="{0054C0CE-8706-4965-9674-404B4EE0D9EA}" destId="{A8FDC757-4371-4CBF-8FCA-918F4FF0C87C}" srcOrd="0" destOrd="0" presId="urn:microsoft.com/office/officeart/2005/8/layout/cycle6"/>
    <dgm:cxn modelId="{8E3207FB-CB1E-44AB-8379-7A72A66F2783}" type="presParOf" srcId="{6F02BC93-321F-47B7-BB88-D7D3E582098F}" destId="{A8FDC757-4371-4CBF-8FCA-918F4FF0C87C}" srcOrd="0" destOrd="0" presId="urn:microsoft.com/office/officeart/2005/8/layout/cycle6"/>
    <dgm:cxn modelId="{A48CF6F1-9037-4865-85D1-9243F6AE60C3}" type="presParOf" srcId="{6F02BC93-321F-47B7-BB88-D7D3E582098F}" destId="{EEB6AFA8-4AEB-40F5-8810-85B800D2486D}" srcOrd="1" destOrd="0" presId="urn:microsoft.com/office/officeart/2005/8/layout/cycle6"/>
    <dgm:cxn modelId="{0487281C-34C8-4B27-B65E-7EE2C518ED99}" type="presParOf" srcId="{6F02BC93-321F-47B7-BB88-D7D3E582098F}" destId="{37EE5051-F4EC-490A-B5D3-EE177F945C5C}" srcOrd="2" destOrd="0" presId="urn:microsoft.com/office/officeart/2005/8/layout/cycle6"/>
    <dgm:cxn modelId="{531FD2E0-C70C-4337-ACF5-14C88300CB59}" type="presParOf" srcId="{6F02BC93-321F-47B7-BB88-D7D3E582098F}" destId="{97462869-4311-466A-8F0E-8C7D3379D9EC}" srcOrd="3" destOrd="0" presId="urn:microsoft.com/office/officeart/2005/8/layout/cycle6"/>
    <dgm:cxn modelId="{D5ECDD78-4A3B-4D43-A0FD-4CD3AC25B9B4}" type="presParOf" srcId="{6F02BC93-321F-47B7-BB88-D7D3E582098F}" destId="{869F7AE4-797B-4DAA-86CF-28ECE046D86B}" srcOrd="4" destOrd="0" presId="urn:microsoft.com/office/officeart/2005/8/layout/cycle6"/>
    <dgm:cxn modelId="{9A17043D-29A8-447D-8EB6-1A5FA1CB193F}" type="presParOf" srcId="{6F02BC93-321F-47B7-BB88-D7D3E582098F}" destId="{C4F5CC7A-381A-4EE2-97F6-6D5B9CD4C872}" srcOrd="5" destOrd="0" presId="urn:microsoft.com/office/officeart/2005/8/layout/cycle6"/>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06BB11D-9754-422C-943C-12F0862345B4}"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GB"/>
        </a:p>
      </dgm:t>
    </dgm:pt>
    <dgm:pt modelId="{920A8E37-A917-4C75-871D-F80A95B3E3C9}">
      <dgm:prSet phldrT="[Text]" custT="1"/>
      <dgm:spPr/>
      <dgm:t>
        <a:bodyPr/>
        <a:lstStyle/>
        <a:p>
          <a:pPr marL="0" lvl="0" defTabSz="533400">
            <a:lnSpc>
              <a:spcPct val="90000"/>
            </a:lnSpc>
            <a:spcBef>
              <a:spcPct val="0"/>
            </a:spcBef>
            <a:spcAft>
              <a:spcPct val="35000"/>
            </a:spcAft>
            <a:buNone/>
          </a:pPr>
          <a:endParaRPr lang="en-US" sz="1200" dirty="0"/>
        </a:p>
        <a:p>
          <a:pPr marL="0" lvl="0" defTabSz="533400">
            <a:lnSpc>
              <a:spcPct val="90000"/>
            </a:lnSpc>
            <a:spcBef>
              <a:spcPct val="0"/>
            </a:spcBef>
            <a:spcAft>
              <a:spcPct val="35000"/>
            </a:spcAft>
            <a:buNone/>
          </a:pPr>
          <a:r>
            <a:rPr lang="en-US" sz="1200" dirty="0"/>
            <a:t>My role: Community Worker on a deprived estate  (PCT)</a:t>
          </a:r>
        </a:p>
        <a:p>
          <a:pPr marL="0" marR="0" lvl="0" indent="0" defTabSz="914400" eaLnBrk="1" fontAlgn="auto" latinLnBrk="0" hangingPunct="1">
            <a:lnSpc>
              <a:spcPct val="100000"/>
            </a:lnSpc>
            <a:spcBef>
              <a:spcPts val="0"/>
            </a:spcBef>
            <a:spcAft>
              <a:spcPts val="0"/>
            </a:spcAft>
            <a:buClrTx/>
            <a:buSzTx/>
            <a:buFontTx/>
            <a:buNone/>
            <a:tabLst/>
            <a:defRPr/>
          </a:pPr>
          <a:r>
            <a:rPr lang="en-US" sz="1200" dirty="0"/>
            <a:t>What needed to change? Improve access to services</a:t>
          </a:r>
        </a:p>
        <a:p>
          <a:pPr marL="0" lvl="0" defTabSz="533400">
            <a:lnSpc>
              <a:spcPct val="90000"/>
            </a:lnSpc>
            <a:spcBef>
              <a:spcPct val="0"/>
            </a:spcBef>
            <a:spcAft>
              <a:spcPct val="35000"/>
            </a:spcAft>
            <a:buNone/>
          </a:pPr>
          <a:r>
            <a:rPr lang="en-US" sz="1200" dirty="0"/>
            <a:t>How did the need arise?  I needed to design interventions</a:t>
          </a:r>
        </a:p>
        <a:p>
          <a:pPr marL="0" lvl="0" defTabSz="533400">
            <a:lnSpc>
              <a:spcPct val="90000"/>
            </a:lnSpc>
            <a:spcBef>
              <a:spcPct val="0"/>
            </a:spcBef>
            <a:spcAft>
              <a:spcPct val="35000"/>
            </a:spcAft>
            <a:buNone/>
          </a:pPr>
          <a:r>
            <a:rPr lang="en-US" sz="1200" dirty="0"/>
            <a:t>What I did: I decided to conduct local research on need</a:t>
          </a:r>
        </a:p>
        <a:p>
          <a:pPr marL="0" lvl="0" defTabSz="533400">
            <a:lnSpc>
              <a:spcPct val="90000"/>
            </a:lnSpc>
            <a:spcBef>
              <a:spcPct val="0"/>
            </a:spcBef>
            <a:spcAft>
              <a:spcPct val="35000"/>
            </a:spcAft>
            <a:buNone/>
          </a:pPr>
          <a:r>
            <a:rPr lang="en-US" sz="1200" dirty="0"/>
            <a:t> </a:t>
          </a:r>
        </a:p>
      </dgm:t>
    </dgm:pt>
    <dgm:pt modelId="{15ECF63D-56F0-40F8-A9DD-2066228FFC4F}" type="parTrans" cxnId="{A13C3DB8-F528-4393-A673-36CAA6695ADB}">
      <dgm:prSet/>
      <dgm:spPr/>
      <dgm:t>
        <a:bodyPr/>
        <a:lstStyle/>
        <a:p>
          <a:endParaRPr lang="en-GB"/>
        </a:p>
      </dgm:t>
    </dgm:pt>
    <dgm:pt modelId="{CD1E30D2-28D1-491A-84DA-377C5B1F9DF9}" type="sibTrans" cxnId="{A13C3DB8-F528-4393-A673-36CAA6695ADB}">
      <dgm:prSet/>
      <dgm:spPr/>
      <dgm:t>
        <a:bodyPr/>
        <a:lstStyle/>
        <a:p>
          <a:endParaRPr lang="en-GB"/>
        </a:p>
      </dgm:t>
    </dgm:pt>
    <dgm:pt modelId="{E1832AB7-3544-4102-A29C-B6122CC68543}">
      <dgm:prSet phldrT="[Text]" custT="1"/>
      <dgm:spPr/>
      <dgm:t>
        <a:bodyPr/>
        <a:lstStyle/>
        <a:p>
          <a:pPr marL="0" lvl="0" defTabSz="488950">
            <a:lnSpc>
              <a:spcPct val="90000"/>
            </a:lnSpc>
            <a:spcBef>
              <a:spcPct val="0"/>
            </a:spcBef>
            <a:spcAft>
              <a:spcPct val="35000"/>
            </a:spcAft>
            <a:buNone/>
          </a:pPr>
          <a:r>
            <a:rPr lang="en-US" sz="900" dirty="0"/>
            <a:t> </a:t>
          </a:r>
          <a:r>
            <a:rPr lang="en-US" sz="1200" dirty="0"/>
            <a:t>My role: Researcher on a £300K Research Project (University)</a:t>
          </a:r>
        </a:p>
        <a:p>
          <a:pPr marL="0" marR="0" lvl="0" indent="0" defTabSz="914400" eaLnBrk="1" fontAlgn="auto" latinLnBrk="0" hangingPunct="1">
            <a:lnSpc>
              <a:spcPct val="100000"/>
            </a:lnSpc>
            <a:spcBef>
              <a:spcPts val="0"/>
            </a:spcBef>
            <a:spcAft>
              <a:spcPts val="0"/>
            </a:spcAft>
            <a:buClrTx/>
            <a:buSzTx/>
            <a:buFontTx/>
            <a:buNone/>
            <a:tabLst/>
            <a:defRPr/>
          </a:pPr>
          <a:r>
            <a:rPr lang="en-US" sz="1200" dirty="0"/>
            <a:t>What needed to change: Join-up health &amp; social care </a:t>
          </a:r>
        </a:p>
        <a:p>
          <a:pPr marL="0" lvl="0" defTabSz="488950">
            <a:lnSpc>
              <a:spcPct val="90000"/>
            </a:lnSpc>
            <a:spcBef>
              <a:spcPct val="0"/>
            </a:spcBef>
            <a:spcAft>
              <a:spcPct val="35000"/>
            </a:spcAft>
            <a:buNone/>
          </a:pPr>
          <a:r>
            <a:rPr lang="en-US" sz="1200" dirty="0"/>
            <a:t>How did the need arise? How were stakeholders doing it? </a:t>
          </a:r>
        </a:p>
        <a:p>
          <a:pPr marL="0" lvl="0" defTabSz="488950">
            <a:lnSpc>
              <a:spcPct val="90000"/>
            </a:lnSpc>
            <a:spcBef>
              <a:spcPct val="0"/>
            </a:spcBef>
            <a:spcAft>
              <a:spcPct val="35000"/>
            </a:spcAft>
            <a:buNone/>
          </a:pPr>
          <a:r>
            <a:rPr lang="en-US" sz="1200" dirty="0"/>
            <a:t>Role I played:  I interviewed joint service providers</a:t>
          </a:r>
          <a:endParaRPr lang="en-GB" sz="1200" dirty="0"/>
        </a:p>
      </dgm:t>
    </dgm:pt>
    <dgm:pt modelId="{078ADC30-E4F5-48E0-BB7B-A811A7F68947}" type="parTrans" cxnId="{79E440A0-4A64-48FE-9D08-9F9E0E5830CE}">
      <dgm:prSet/>
      <dgm:spPr/>
      <dgm:t>
        <a:bodyPr/>
        <a:lstStyle/>
        <a:p>
          <a:endParaRPr lang="en-GB"/>
        </a:p>
      </dgm:t>
    </dgm:pt>
    <dgm:pt modelId="{BE438184-8663-48C3-B5A2-0010B42CC995}" type="sibTrans" cxnId="{79E440A0-4A64-48FE-9D08-9F9E0E5830CE}">
      <dgm:prSet/>
      <dgm:spPr/>
      <dgm:t>
        <a:bodyPr/>
        <a:lstStyle/>
        <a:p>
          <a:endParaRPr lang="en-GB"/>
        </a:p>
      </dgm:t>
    </dgm:pt>
    <dgm:pt modelId="{2BADE92B-9788-4102-8C32-15F76B445783}">
      <dgm:prSet phldrT="[Text]" custT="1"/>
      <dgm:spPr/>
      <dgm:t>
        <a:bodyPr/>
        <a:lstStyle/>
        <a:p>
          <a:pPr marL="57150" lvl="1" indent="0" defTabSz="355600">
            <a:lnSpc>
              <a:spcPct val="90000"/>
            </a:lnSpc>
            <a:spcBef>
              <a:spcPct val="0"/>
            </a:spcBef>
            <a:spcAft>
              <a:spcPct val="15000"/>
            </a:spcAft>
          </a:pPr>
          <a:endParaRPr lang="en-GB" sz="800" dirty="0"/>
        </a:p>
      </dgm:t>
    </dgm:pt>
    <dgm:pt modelId="{5BC58383-B0DA-45D3-96B5-C0659F688C45}" type="parTrans" cxnId="{7ED6DB86-3DF6-4C46-932F-58DD5017E02A}">
      <dgm:prSet/>
      <dgm:spPr/>
      <dgm:t>
        <a:bodyPr/>
        <a:lstStyle/>
        <a:p>
          <a:endParaRPr lang="en-GB"/>
        </a:p>
      </dgm:t>
    </dgm:pt>
    <dgm:pt modelId="{19159D01-8A61-4C46-993B-BDD0ACACF2CE}" type="sibTrans" cxnId="{7ED6DB86-3DF6-4C46-932F-58DD5017E02A}">
      <dgm:prSet/>
      <dgm:spPr/>
      <dgm:t>
        <a:bodyPr/>
        <a:lstStyle/>
        <a:p>
          <a:endParaRPr lang="en-GB"/>
        </a:p>
      </dgm:t>
    </dgm:pt>
    <dgm:pt modelId="{5ACB9CDA-6A96-4437-85DB-42D62277BE78}">
      <dgm:prSet phldrT="[Text]" custT="1"/>
      <dgm:spPr/>
      <dgm:t>
        <a:bodyPr/>
        <a:lstStyle/>
        <a:p>
          <a:pPr marL="57150" lvl="1" indent="0" defTabSz="355600">
            <a:lnSpc>
              <a:spcPct val="90000"/>
            </a:lnSpc>
            <a:spcBef>
              <a:spcPct val="0"/>
            </a:spcBef>
            <a:spcAft>
              <a:spcPct val="15000"/>
            </a:spcAft>
          </a:pPr>
          <a:endParaRPr lang="en-GB" sz="800" dirty="0"/>
        </a:p>
      </dgm:t>
    </dgm:pt>
    <dgm:pt modelId="{297889E9-1FF3-45E6-A4BA-1603D219F269}" type="parTrans" cxnId="{B689615A-BBC5-48C3-82A6-5B4FA5A66623}">
      <dgm:prSet/>
      <dgm:spPr/>
      <dgm:t>
        <a:bodyPr/>
        <a:lstStyle/>
        <a:p>
          <a:endParaRPr lang="en-GB"/>
        </a:p>
      </dgm:t>
    </dgm:pt>
    <dgm:pt modelId="{84D81CD4-0AA0-4796-B6E1-72DEF3699810}" type="sibTrans" cxnId="{B689615A-BBC5-48C3-82A6-5B4FA5A66623}">
      <dgm:prSet/>
      <dgm:spPr/>
      <dgm:t>
        <a:bodyPr/>
        <a:lstStyle/>
        <a:p>
          <a:endParaRPr lang="en-GB"/>
        </a:p>
      </dgm:t>
    </dgm:pt>
    <dgm:pt modelId="{BE89092B-8A5C-441E-ABE3-053F4D5E2021}">
      <dgm:prSet phldrT="[Text]" custT="1"/>
      <dgm:spPr/>
      <dgm:t>
        <a:bodyPr/>
        <a:lstStyle/>
        <a:p>
          <a:pPr marL="57150" lvl="1" indent="0" defTabSz="355600">
            <a:lnSpc>
              <a:spcPct val="90000"/>
            </a:lnSpc>
            <a:spcBef>
              <a:spcPct val="0"/>
            </a:spcBef>
            <a:spcAft>
              <a:spcPct val="15000"/>
            </a:spcAft>
          </a:pPr>
          <a:endParaRPr lang="en-GB" sz="800" dirty="0"/>
        </a:p>
      </dgm:t>
    </dgm:pt>
    <dgm:pt modelId="{4BE98648-7D8B-4DE7-9D0B-FF7F238827EF}" type="parTrans" cxnId="{7D84C02B-4BA0-423E-A566-184E6D994AC5}">
      <dgm:prSet/>
      <dgm:spPr/>
      <dgm:t>
        <a:bodyPr/>
        <a:lstStyle/>
        <a:p>
          <a:endParaRPr lang="en-GB"/>
        </a:p>
      </dgm:t>
    </dgm:pt>
    <dgm:pt modelId="{AFE7BEE6-F0A6-4A65-A56A-4405A2C0AE56}" type="sibTrans" cxnId="{7D84C02B-4BA0-423E-A566-184E6D994AC5}">
      <dgm:prSet/>
      <dgm:spPr/>
      <dgm:t>
        <a:bodyPr/>
        <a:lstStyle/>
        <a:p>
          <a:endParaRPr lang="en-GB"/>
        </a:p>
      </dgm:t>
    </dgm:pt>
    <dgm:pt modelId="{0A71FC59-E2FB-4536-9905-70D7655BF57A}">
      <dgm:prSet phldrT="[Text]" custT="1"/>
      <dgm:spPr/>
      <dgm:t>
        <a:bodyPr/>
        <a:lstStyle/>
        <a:p>
          <a:pPr marL="57150" lvl="1" indent="0" defTabSz="355600">
            <a:lnSpc>
              <a:spcPct val="90000"/>
            </a:lnSpc>
            <a:spcBef>
              <a:spcPct val="0"/>
            </a:spcBef>
            <a:spcAft>
              <a:spcPct val="15000"/>
            </a:spcAft>
          </a:pPr>
          <a:endParaRPr lang="en-GB" sz="800" dirty="0"/>
        </a:p>
      </dgm:t>
    </dgm:pt>
    <dgm:pt modelId="{0581BE79-C1A7-475F-B3DF-C1C9AFBE330D}" type="parTrans" cxnId="{7CF461CE-D654-4BB7-89DE-FBBBF64C939A}">
      <dgm:prSet/>
      <dgm:spPr/>
      <dgm:t>
        <a:bodyPr/>
        <a:lstStyle/>
        <a:p>
          <a:endParaRPr lang="en-GB"/>
        </a:p>
      </dgm:t>
    </dgm:pt>
    <dgm:pt modelId="{0B1EC14C-CFDA-4616-B02A-DB185DC4AEE5}" type="sibTrans" cxnId="{7CF461CE-D654-4BB7-89DE-FBBBF64C939A}">
      <dgm:prSet/>
      <dgm:spPr/>
      <dgm:t>
        <a:bodyPr/>
        <a:lstStyle/>
        <a:p>
          <a:endParaRPr lang="en-GB"/>
        </a:p>
      </dgm:t>
    </dgm:pt>
    <dgm:pt modelId="{23C10AD2-5895-4E79-AEF7-4BB2D46122BA}">
      <dgm:prSet/>
      <dgm:spPr/>
      <dgm:t>
        <a:bodyPr/>
        <a:lstStyle/>
        <a:p>
          <a:pPr marL="0" lvl="0" defTabSz="622300">
            <a:lnSpc>
              <a:spcPct val="90000"/>
            </a:lnSpc>
            <a:spcBef>
              <a:spcPct val="0"/>
            </a:spcBef>
            <a:spcAft>
              <a:spcPct val="35000"/>
            </a:spcAft>
            <a:buNone/>
          </a:pPr>
          <a:r>
            <a:rPr lang="en-GB" dirty="0"/>
            <a:t>My role: Training &amp; Development Officer (Charity)</a:t>
          </a:r>
        </a:p>
        <a:p>
          <a:pPr marL="0" marR="0" lvl="0" indent="0" defTabSz="914400" eaLnBrk="1" fontAlgn="auto" latinLnBrk="0" hangingPunct="1">
            <a:lnSpc>
              <a:spcPct val="100000"/>
            </a:lnSpc>
            <a:spcBef>
              <a:spcPts val="0"/>
            </a:spcBef>
            <a:spcAft>
              <a:spcPts val="0"/>
            </a:spcAft>
            <a:buClrTx/>
            <a:buSzTx/>
            <a:buFontTx/>
            <a:buNone/>
            <a:tabLst/>
            <a:defRPr/>
          </a:pPr>
          <a:r>
            <a:rPr lang="en-GB" dirty="0"/>
            <a:t>What needed to change: involve communities in DM</a:t>
          </a:r>
        </a:p>
        <a:p>
          <a:pPr marL="0" lvl="0" defTabSz="622300">
            <a:lnSpc>
              <a:spcPct val="90000"/>
            </a:lnSpc>
            <a:spcBef>
              <a:spcPct val="0"/>
            </a:spcBef>
            <a:spcAft>
              <a:spcPct val="35000"/>
            </a:spcAft>
            <a:buNone/>
          </a:pPr>
          <a:r>
            <a:rPr lang="en-GB" dirty="0"/>
            <a:t>How did the need arise? no-one knew about my role</a:t>
          </a:r>
        </a:p>
        <a:p>
          <a:pPr marL="0" lvl="0" defTabSz="622300">
            <a:lnSpc>
              <a:spcPct val="90000"/>
            </a:lnSpc>
            <a:spcBef>
              <a:spcPct val="0"/>
            </a:spcBef>
            <a:spcAft>
              <a:spcPct val="35000"/>
            </a:spcAft>
            <a:buNone/>
          </a:pPr>
          <a:r>
            <a:rPr lang="en-GB" dirty="0"/>
            <a:t>Role I played: I decided to jointly plan a conference </a:t>
          </a:r>
        </a:p>
      </dgm:t>
    </dgm:pt>
    <dgm:pt modelId="{4E0F2965-BA9F-4009-B9FB-D69A7A1C2690}" type="parTrans" cxnId="{A91F6475-5D59-47DF-9C84-FFD83ECB59EB}">
      <dgm:prSet/>
      <dgm:spPr/>
      <dgm:t>
        <a:bodyPr/>
        <a:lstStyle/>
        <a:p>
          <a:endParaRPr lang="en-GB"/>
        </a:p>
      </dgm:t>
    </dgm:pt>
    <dgm:pt modelId="{56F1D0BD-492E-434D-AC90-397148B6727B}" type="sibTrans" cxnId="{A91F6475-5D59-47DF-9C84-FFD83ECB59EB}">
      <dgm:prSet/>
      <dgm:spPr/>
      <dgm:t>
        <a:bodyPr/>
        <a:lstStyle/>
        <a:p>
          <a:endParaRPr lang="en-GB"/>
        </a:p>
      </dgm:t>
    </dgm:pt>
    <dgm:pt modelId="{513BDCCB-3622-40EF-BB94-CD36A0537806}" type="pres">
      <dgm:prSet presAssocID="{206BB11D-9754-422C-943C-12F0862345B4}" presName="linear" presStyleCnt="0">
        <dgm:presLayoutVars>
          <dgm:dir/>
          <dgm:resizeHandles val="exact"/>
        </dgm:presLayoutVars>
      </dgm:prSet>
      <dgm:spPr/>
    </dgm:pt>
    <dgm:pt modelId="{C475F500-C921-412E-B9D1-9E281FCEF093}" type="pres">
      <dgm:prSet presAssocID="{920A8E37-A917-4C75-871D-F80A95B3E3C9}" presName="comp" presStyleCnt="0"/>
      <dgm:spPr/>
    </dgm:pt>
    <dgm:pt modelId="{94223C57-3A56-4A96-99BC-0AAD38FF721D}" type="pres">
      <dgm:prSet presAssocID="{920A8E37-A917-4C75-871D-F80A95B3E3C9}" presName="box" presStyleLbl="node1" presStyleIdx="0" presStyleCnt="3" custLinFactNeighborX="9970" custLinFactNeighborY="-72059"/>
      <dgm:spPr/>
    </dgm:pt>
    <dgm:pt modelId="{311736EB-6419-418B-9288-7918F3EE0E6D}" type="pres">
      <dgm:prSet presAssocID="{920A8E37-A917-4C75-871D-F80A95B3E3C9}" presName="img" presStyleLbl="fgImgPlace1" presStyleIdx="0" presStyleCnt="3"/>
      <dgm:spPr>
        <a:blipFill rotWithShape="1">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6000" r="-6000"/>
          </a:stretch>
        </a:blipFill>
      </dgm:spPr>
    </dgm:pt>
    <dgm:pt modelId="{B7456885-F382-4A47-8356-41D4F8620E23}" type="pres">
      <dgm:prSet presAssocID="{920A8E37-A917-4C75-871D-F80A95B3E3C9}" presName="text" presStyleLbl="node1" presStyleIdx="0" presStyleCnt="3">
        <dgm:presLayoutVars>
          <dgm:bulletEnabled val="1"/>
        </dgm:presLayoutVars>
      </dgm:prSet>
      <dgm:spPr/>
    </dgm:pt>
    <dgm:pt modelId="{E47151CC-E680-478E-934A-BF9AFBADA044}" type="pres">
      <dgm:prSet presAssocID="{CD1E30D2-28D1-491A-84DA-377C5B1F9DF9}" presName="spacer" presStyleCnt="0"/>
      <dgm:spPr/>
    </dgm:pt>
    <dgm:pt modelId="{05139251-E6EB-4040-BD94-59833B80DB39}" type="pres">
      <dgm:prSet presAssocID="{E1832AB7-3544-4102-A29C-B6122CC68543}" presName="comp" presStyleCnt="0"/>
      <dgm:spPr/>
    </dgm:pt>
    <dgm:pt modelId="{3E09FFC7-F3D4-4023-9426-6FC8D3359EAF}" type="pres">
      <dgm:prSet presAssocID="{E1832AB7-3544-4102-A29C-B6122CC68543}" presName="box" presStyleLbl="node1" presStyleIdx="1" presStyleCnt="3"/>
      <dgm:spPr/>
    </dgm:pt>
    <dgm:pt modelId="{EEC7A659-C484-4ECC-8BFB-D166B4025059}" type="pres">
      <dgm:prSet presAssocID="{E1832AB7-3544-4102-A29C-B6122CC68543}" presName="img" presStyleLbl="fgImgPlace1" presStyleIdx="1"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23000" r="-23000"/>
          </a:stretch>
        </a:blipFill>
      </dgm:spPr>
    </dgm:pt>
    <dgm:pt modelId="{4EA621DF-A6E3-47C2-9674-49E74ACA20A8}" type="pres">
      <dgm:prSet presAssocID="{E1832AB7-3544-4102-A29C-B6122CC68543}" presName="text" presStyleLbl="node1" presStyleIdx="1" presStyleCnt="3">
        <dgm:presLayoutVars>
          <dgm:bulletEnabled val="1"/>
        </dgm:presLayoutVars>
      </dgm:prSet>
      <dgm:spPr/>
    </dgm:pt>
    <dgm:pt modelId="{3B6B738C-CB5D-4B5C-9817-67681FC9A946}" type="pres">
      <dgm:prSet presAssocID="{BE438184-8663-48C3-B5A2-0010B42CC995}" presName="spacer" presStyleCnt="0"/>
      <dgm:spPr/>
    </dgm:pt>
    <dgm:pt modelId="{6D87DB02-CE38-42B2-9498-554B1F10B8AE}" type="pres">
      <dgm:prSet presAssocID="{23C10AD2-5895-4E79-AEF7-4BB2D46122BA}" presName="comp" presStyleCnt="0"/>
      <dgm:spPr/>
    </dgm:pt>
    <dgm:pt modelId="{2B589C35-9EB2-432F-8EE9-E87C7DBB48DF}" type="pres">
      <dgm:prSet presAssocID="{23C10AD2-5895-4E79-AEF7-4BB2D46122BA}" presName="box" presStyleLbl="node1" presStyleIdx="2" presStyleCnt="3" custLinFactNeighborX="-1480" custLinFactNeighborY="-5664"/>
      <dgm:spPr/>
    </dgm:pt>
    <dgm:pt modelId="{EF17E7FD-30C6-4FC7-AFC0-D0790FFECE2F}" type="pres">
      <dgm:prSet presAssocID="{23C10AD2-5895-4E79-AEF7-4BB2D46122BA}" presName="img" presStyleLbl="fgImgPlace1" presStyleIdx="2" presStyleCnt="3"/>
      <dgm:spPr>
        <a:blipFill rotWithShape="1">
          <a:blip xmlns:r="http://schemas.openxmlformats.org/officeDocument/2006/relationships"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l="-14000" r="-14000"/>
          </a:stretch>
        </a:blipFill>
      </dgm:spPr>
    </dgm:pt>
    <dgm:pt modelId="{B0067CB3-C805-41E7-A0FF-0BFFA3CBADE7}" type="pres">
      <dgm:prSet presAssocID="{23C10AD2-5895-4E79-AEF7-4BB2D46122BA}" presName="text" presStyleLbl="node1" presStyleIdx="2" presStyleCnt="3">
        <dgm:presLayoutVars>
          <dgm:bulletEnabled val="1"/>
        </dgm:presLayoutVars>
      </dgm:prSet>
      <dgm:spPr/>
    </dgm:pt>
  </dgm:ptLst>
  <dgm:cxnLst>
    <dgm:cxn modelId="{D87C9C0E-DE6A-45DB-9383-E6CE3AEF38F7}" type="presOf" srcId="{0A71FC59-E2FB-4536-9905-70D7655BF57A}" destId="{94223C57-3A56-4A96-99BC-0AAD38FF721D}" srcOrd="0" destOrd="4" presId="urn:microsoft.com/office/officeart/2005/8/layout/vList4"/>
    <dgm:cxn modelId="{15499923-2BBC-4B9D-920E-6766FA4D531F}" type="presOf" srcId="{0A71FC59-E2FB-4536-9905-70D7655BF57A}" destId="{B7456885-F382-4A47-8356-41D4F8620E23}" srcOrd="1" destOrd="4" presId="urn:microsoft.com/office/officeart/2005/8/layout/vList4"/>
    <dgm:cxn modelId="{4DDBE326-0AEB-4241-BA50-14EC13D5EDD0}" type="presOf" srcId="{23C10AD2-5895-4E79-AEF7-4BB2D46122BA}" destId="{B0067CB3-C805-41E7-A0FF-0BFFA3CBADE7}" srcOrd="1" destOrd="0" presId="urn:microsoft.com/office/officeart/2005/8/layout/vList4"/>
    <dgm:cxn modelId="{023C4627-6A23-4A72-A086-359186964CAF}" type="presOf" srcId="{5ACB9CDA-6A96-4437-85DB-42D62277BE78}" destId="{B7456885-F382-4A47-8356-41D4F8620E23}" srcOrd="1" destOrd="2" presId="urn:microsoft.com/office/officeart/2005/8/layout/vList4"/>
    <dgm:cxn modelId="{72393C2B-BC05-4EDA-B6D2-EC95F9AFF3C5}" type="presOf" srcId="{920A8E37-A917-4C75-871D-F80A95B3E3C9}" destId="{94223C57-3A56-4A96-99BC-0AAD38FF721D}" srcOrd="0" destOrd="0" presId="urn:microsoft.com/office/officeart/2005/8/layout/vList4"/>
    <dgm:cxn modelId="{7D84C02B-4BA0-423E-A566-184E6D994AC5}" srcId="{920A8E37-A917-4C75-871D-F80A95B3E3C9}" destId="{BE89092B-8A5C-441E-ABE3-053F4D5E2021}" srcOrd="2" destOrd="0" parTransId="{4BE98648-7D8B-4DE7-9D0B-FF7F238827EF}" sibTransId="{AFE7BEE6-F0A6-4A65-A56A-4405A2C0AE56}"/>
    <dgm:cxn modelId="{0238C45D-6F70-4F56-8873-0A03DAA7D969}" type="presOf" srcId="{920A8E37-A917-4C75-871D-F80A95B3E3C9}" destId="{B7456885-F382-4A47-8356-41D4F8620E23}" srcOrd="1" destOrd="0" presId="urn:microsoft.com/office/officeart/2005/8/layout/vList4"/>
    <dgm:cxn modelId="{A91F6475-5D59-47DF-9C84-FFD83ECB59EB}" srcId="{206BB11D-9754-422C-943C-12F0862345B4}" destId="{23C10AD2-5895-4E79-AEF7-4BB2D46122BA}" srcOrd="2" destOrd="0" parTransId="{4E0F2965-BA9F-4009-B9FB-D69A7A1C2690}" sibTransId="{56F1D0BD-492E-434D-AC90-397148B6727B}"/>
    <dgm:cxn modelId="{A6555D57-9C99-426A-8B68-D76FBADAB891}" type="presOf" srcId="{E1832AB7-3544-4102-A29C-B6122CC68543}" destId="{4EA621DF-A6E3-47C2-9674-49E74ACA20A8}" srcOrd="1" destOrd="0" presId="urn:microsoft.com/office/officeart/2005/8/layout/vList4"/>
    <dgm:cxn modelId="{B689615A-BBC5-48C3-82A6-5B4FA5A66623}" srcId="{920A8E37-A917-4C75-871D-F80A95B3E3C9}" destId="{5ACB9CDA-6A96-4437-85DB-42D62277BE78}" srcOrd="1" destOrd="0" parTransId="{297889E9-1FF3-45E6-A4BA-1603D219F269}" sibTransId="{84D81CD4-0AA0-4796-B6E1-72DEF3699810}"/>
    <dgm:cxn modelId="{44CADC7A-9A20-43E6-AB39-7FA08DF217C5}" type="presOf" srcId="{5ACB9CDA-6A96-4437-85DB-42D62277BE78}" destId="{94223C57-3A56-4A96-99BC-0AAD38FF721D}" srcOrd="0" destOrd="2" presId="urn:microsoft.com/office/officeart/2005/8/layout/vList4"/>
    <dgm:cxn modelId="{7ED6DB86-3DF6-4C46-932F-58DD5017E02A}" srcId="{920A8E37-A917-4C75-871D-F80A95B3E3C9}" destId="{2BADE92B-9788-4102-8C32-15F76B445783}" srcOrd="0" destOrd="0" parTransId="{5BC58383-B0DA-45D3-96B5-C0659F688C45}" sibTransId="{19159D01-8A61-4C46-993B-BDD0ACACF2CE}"/>
    <dgm:cxn modelId="{79E440A0-4A64-48FE-9D08-9F9E0E5830CE}" srcId="{206BB11D-9754-422C-943C-12F0862345B4}" destId="{E1832AB7-3544-4102-A29C-B6122CC68543}" srcOrd="1" destOrd="0" parTransId="{078ADC30-E4F5-48E0-BB7B-A811A7F68947}" sibTransId="{BE438184-8663-48C3-B5A2-0010B42CC995}"/>
    <dgm:cxn modelId="{E1888AA0-C2A3-43EF-A8CC-6D12DD79B08B}" type="presOf" srcId="{2BADE92B-9788-4102-8C32-15F76B445783}" destId="{94223C57-3A56-4A96-99BC-0AAD38FF721D}" srcOrd="0" destOrd="1" presId="urn:microsoft.com/office/officeart/2005/8/layout/vList4"/>
    <dgm:cxn modelId="{A3B4E3B4-0B9E-452F-931A-A57841FD2EA0}" type="presOf" srcId="{BE89092B-8A5C-441E-ABE3-053F4D5E2021}" destId="{B7456885-F382-4A47-8356-41D4F8620E23}" srcOrd="1" destOrd="3" presId="urn:microsoft.com/office/officeart/2005/8/layout/vList4"/>
    <dgm:cxn modelId="{D46027B8-34E0-40BD-886B-E407765996B2}" type="presOf" srcId="{206BB11D-9754-422C-943C-12F0862345B4}" destId="{513BDCCB-3622-40EF-BB94-CD36A0537806}" srcOrd="0" destOrd="0" presId="urn:microsoft.com/office/officeart/2005/8/layout/vList4"/>
    <dgm:cxn modelId="{A13C3DB8-F528-4393-A673-36CAA6695ADB}" srcId="{206BB11D-9754-422C-943C-12F0862345B4}" destId="{920A8E37-A917-4C75-871D-F80A95B3E3C9}" srcOrd="0" destOrd="0" parTransId="{15ECF63D-56F0-40F8-A9DD-2066228FFC4F}" sibTransId="{CD1E30D2-28D1-491A-84DA-377C5B1F9DF9}"/>
    <dgm:cxn modelId="{2A8635CE-5A76-4ECD-9633-BC7E764D2BD2}" type="presOf" srcId="{BE89092B-8A5C-441E-ABE3-053F4D5E2021}" destId="{94223C57-3A56-4A96-99BC-0AAD38FF721D}" srcOrd="0" destOrd="3" presId="urn:microsoft.com/office/officeart/2005/8/layout/vList4"/>
    <dgm:cxn modelId="{7CF461CE-D654-4BB7-89DE-FBBBF64C939A}" srcId="{920A8E37-A917-4C75-871D-F80A95B3E3C9}" destId="{0A71FC59-E2FB-4536-9905-70D7655BF57A}" srcOrd="3" destOrd="0" parTransId="{0581BE79-C1A7-475F-B3DF-C1C9AFBE330D}" sibTransId="{0B1EC14C-CFDA-4616-B02A-DB185DC4AEE5}"/>
    <dgm:cxn modelId="{DDD0B8E1-ACA2-43D2-BD92-EAB393CDB3EA}" type="presOf" srcId="{E1832AB7-3544-4102-A29C-B6122CC68543}" destId="{3E09FFC7-F3D4-4023-9426-6FC8D3359EAF}" srcOrd="0" destOrd="0" presId="urn:microsoft.com/office/officeart/2005/8/layout/vList4"/>
    <dgm:cxn modelId="{80C95FEE-50FF-46DA-B041-FA6C33530946}" type="presOf" srcId="{2BADE92B-9788-4102-8C32-15F76B445783}" destId="{B7456885-F382-4A47-8356-41D4F8620E23}" srcOrd="1" destOrd="1" presId="urn:microsoft.com/office/officeart/2005/8/layout/vList4"/>
    <dgm:cxn modelId="{CFF736FB-20D6-431B-8DCD-E9E535DA1B08}" type="presOf" srcId="{23C10AD2-5895-4E79-AEF7-4BB2D46122BA}" destId="{2B589C35-9EB2-432F-8EE9-E87C7DBB48DF}" srcOrd="0" destOrd="0" presId="urn:microsoft.com/office/officeart/2005/8/layout/vList4"/>
    <dgm:cxn modelId="{AC825182-4017-4BA9-A5A0-3B3CAC8BD183}" type="presParOf" srcId="{513BDCCB-3622-40EF-BB94-CD36A0537806}" destId="{C475F500-C921-412E-B9D1-9E281FCEF093}" srcOrd="0" destOrd="0" presId="urn:microsoft.com/office/officeart/2005/8/layout/vList4"/>
    <dgm:cxn modelId="{6814AC0D-A498-41F7-B9CE-3CCC4A0049D4}" type="presParOf" srcId="{C475F500-C921-412E-B9D1-9E281FCEF093}" destId="{94223C57-3A56-4A96-99BC-0AAD38FF721D}" srcOrd="0" destOrd="0" presId="urn:microsoft.com/office/officeart/2005/8/layout/vList4"/>
    <dgm:cxn modelId="{314B9419-7384-4E0A-B537-9FA4637480D1}" type="presParOf" srcId="{C475F500-C921-412E-B9D1-9E281FCEF093}" destId="{311736EB-6419-418B-9288-7918F3EE0E6D}" srcOrd="1" destOrd="0" presId="urn:microsoft.com/office/officeart/2005/8/layout/vList4"/>
    <dgm:cxn modelId="{78BD9E53-44DD-436F-B32B-3D1895B19E9C}" type="presParOf" srcId="{C475F500-C921-412E-B9D1-9E281FCEF093}" destId="{B7456885-F382-4A47-8356-41D4F8620E23}" srcOrd="2" destOrd="0" presId="urn:microsoft.com/office/officeart/2005/8/layout/vList4"/>
    <dgm:cxn modelId="{7548AFAA-4482-4D2F-9B03-ED71DAA4D710}" type="presParOf" srcId="{513BDCCB-3622-40EF-BB94-CD36A0537806}" destId="{E47151CC-E680-478E-934A-BF9AFBADA044}" srcOrd="1" destOrd="0" presId="urn:microsoft.com/office/officeart/2005/8/layout/vList4"/>
    <dgm:cxn modelId="{4DDFC7D2-09F9-441C-9E41-5F50F8BE9671}" type="presParOf" srcId="{513BDCCB-3622-40EF-BB94-CD36A0537806}" destId="{05139251-E6EB-4040-BD94-59833B80DB39}" srcOrd="2" destOrd="0" presId="urn:microsoft.com/office/officeart/2005/8/layout/vList4"/>
    <dgm:cxn modelId="{BBFC5B18-B10B-4999-B605-1D3F32EF525B}" type="presParOf" srcId="{05139251-E6EB-4040-BD94-59833B80DB39}" destId="{3E09FFC7-F3D4-4023-9426-6FC8D3359EAF}" srcOrd="0" destOrd="0" presId="urn:microsoft.com/office/officeart/2005/8/layout/vList4"/>
    <dgm:cxn modelId="{D8376071-EB0A-48A0-A964-9F14A53918A6}" type="presParOf" srcId="{05139251-E6EB-4040-BD94-59833B80DB39}" destId="{EEC7A659-C484-4ECC-8BFB-D166B4025059}" srcOrd="1" destOrd="0" presId="urn:microsoft.com/office/officeart/2005/8/layout/vList4"/>
    <dgm:cxn modelId="{CD0B61C4-15CE-40E0-8E18-9D2E2963EE26}" type="presParOf" srcId="{05139251-E6EB-4040-BD94-59833B80DB39}" destId="{4EA621DF-A6E3-47C2-9674-49E74ACA20A8}" srcOrd="2" destOrd="0" presId="urn:microsoft.com/office/officeart/2005/8/layout/vList4"/>
    <dgm:cxn modelId="{605800D5-C4A0-46AA-801E-A742FAA2FC81}" type="presParOf" srcId="{513BDCCB-3622-40EF-BB94-CD36A0537806}" destId="{3B6B738C-CB5D-4B5C-9817-67681FC9A946}" srcOrd="3" destOrd="0" presId="urn:microsoft.com/office/officeart/2005/8/layout/vList4"/>
    <dgm:cxn modelId="{EBD905F9-5F64-4AFA-9EB1-8221553A46BC}" type="presParOf" srcId="{513BDCCB-3622-40EF-BB94-CD36A0537806}" destId="{6D87DB02-CE38-42B2-9498-554B1F10B8AE}" srcOrd="4" destOrd="0" presId="urn:microsoft.com/office/officeart/2005/8/layout/vList4"/>
    <dgm:cxn modelId="{47E3623C-818A-4F15-928F-531D3E408940}" type="presParOf" srcId="{6D87DB02-CE38-42B2-9498-554B1F10B8AE}" destId="{2B589C35-9EB2-432F-8EE9-E87C7DBB48DF}" srcOrd="0" destOrd="0" presId="urn:microsoft.com/office/officeart/2005/8/layout/vList4"/>
    <dgm:cxn modelId="{6CE3891E-FB40-41BA-8375-DE2F64CD7AA0}" type="presParOf" srcId="{6D87DB02-CE38-42B2-9498-554B1F10B8AE}" destId="{EF17E7FD-30C6-4FC7-AFC0-D0790FFECE2F}" srcOrd="1" destOrd="0" presId="urn:microsoft.com/office/officeart/2005/8/layout/vList4"/>
    <dgm:cxn modelId="{1C09A396-0822-4A9C-A6B5-C9F0DE45C08D}" type="presParOf" srcId="{6D87DB02-CE38-42B2-9498-554B1F10B8AE}" destId="{B0067CB3-C805-41E7-A0FF-0BFFA3CBADE7}"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6DD3BED-FE3E-477F-AB8D-9ACE375598F7}" type="doc">
      <dgm:prSet loTypeId="urn:microsoft.com/office/officeart/2005/8/layout/cycle6" loCatId="cycle" qsTypeId="urn:microsoft.com/office/officeart/2005/8/quickstyle/simple1" qsCatId="simple" csTypeId="urn:microsoft.com/office/officeart/2005/8/colors/colorful2" csCatId="colorful" phldr="1"/>
      <dgm:spPr/>
      <dgm:t>
        <a:bodyPr/>
        <a:lstStyle/>
        <a:p>
          <a:endParaRPr lang="en-US"/>
        </a:p>
      </dgm:t>
    </dgm:pt>
    <dgm:pt modelId="{0054C0CE-8706-4965-9674-404B4EE0D9EA}">
      <dgm:prSet custT="1"/>
      <dgm:spPr>
        <a:blipFill rotWithShape="0">
          <a:blip xmlns:r="http://schemas.openxmlformats.org/officeDocument/2006/relationships" r:embed="rId1" cstate="print"/>
          <a:srcRect/>
          <a:stretch>
            <a:fillRect t="-1000" b="-1000"/>
          </a:stretch>
        </a:blipFill>
      </dgm:spPr>
      <dgm:t>
        <a:bodyPr/>
        <a:lstStyle/>
        <a:p>
          <a:r>
            <a:rPr lang="en-US" sz="1400" b="1" dirty="0"/>
            <a:t>  </a:t>
          </a:r>
          <a:endParaRPr lang="en-US" sz="1400" i="1" dirty="0"/>
        </a:p>
      </dgm:t>
    </dgm:pt>
    <dgm:pt modelId="{EBC164A3-3F5F-42B2-B5C0-3A8B890E5D6F}" type="parTrans" cxnId="{B62F7083-A537-40A6-AD16-7BCAE0A1278B}">
      <dgm:prSet/>
      <dgm:spPr/>
      <dgm:t>
        <a:bodyPr/>
        <a:lstStyle/>
        <a:p>
          <a:endParaRPr lang="en-US" sz="1400"/>
        </a:p>
      </dgm:t>
    </dgm:pt>
    <dgm:pt modelId="{0DD784DF-D30E-4452-866A-9F8F02CFBE17}" type="sibTrans" cxnId="{B62F7083-A537-40A6-AD16-7BCAE0A1278B}">
      <dgm:prSet/>
      <dgm:spPr/>
      <dgm:t>
        <a:bodyPr/>
        <a:lstStyle/>
        <a:p>
          <a:endParaRPr lang="en-US" sz="1400"/>
        </a:p>
      </dgm:t>
    </dgm:pt>
    <dgm:pt modelId="{FDE8163E-FACB-477F-8DD4-24553FFD75DC}">
      <dgm:prSet custT="1"/>
      <dgm:spPr>
        <a:solidFill>
          <a:srgbClr val="7030A0"/>
        </a:solidFill>
      </dgm:spPr>
      <dgm:t>
        <a:bodyPr/>
        <a:lstStyle/>
        <a:p>
          <a:pPr marL="0" lvl="0" algn="ctr" defTabSz="533400">
            <a:lnSpc>
              <a:spcPct val="90000"/>
            </a:lnSpc>
            <a:spcBef>
              <a:spcPct val="0"/>
            </a:spcBef>
            <a:spcAft>
              <a:spcPct val="35000"/>
            </a:spcAft>
            <a:buNone/>
          </a:pPr>
          <a:r>
            <a:rPr lang="en-US" sz="1200" b="1" i="1" kern="1200" dirty="0"/>
            <a:t>CONCRETE  </a:t>
          </a:r>
        </a:p>
        <a:p>
          <a:pPr marL="0" lvl="0" algn="ctr" defTabSz="622300">
            <a:lnSpc>
              <a:spcPct val="90000"/>
            </a:lnSpc>
            <a:spcBef>
              <a:spcPct val="0"/>
            </a:spcBef>
            <a:spcAft>
              <a:spcPct val="35000"/>
            </a:spcAft>
            <a:buNone/>
          </a:pPr>
          <a:r>
            <a:rPr lang="en-US" sz="1200" kern="1200" dirty="0">
              <a:solidFill>
                <a:srgbClr val="FFFFFF"/>
              </a:solidFill>
              <a:latin typeface="Walbaum Display"/>
              <a:ea typeface="+mn-ea"/>
              <a:cs typeface="+mn-cs"/>
            </a:rPr>
            <a:t>What problems have you had to solve in your PGT/PGR studies so far, that might be classed as projects?</a:t>
          </a:r>
        </a:p>
      </dgm:t>
    </dgm:pt>
    <dgm:pt modelId="{4A79F983-F337-48BB-8C8A-3C408B201C8D}" type="sibTrans" cxnId="{05FD87B7-C6C7-45BE-9FC0-31C412466BCF}">
      <dgm:prSet/>
      <dgm:spPr/>
      <dgm:t>
        <a:bodyPr/>
        <a:lstStyle/>
        <a:p>
          <a:endParaRPr lang="en-US" sz="1400"/>
        </a:p>
      </dgm:t>
    </dgm:pt>
    <dgm:pt modelId="{7D4CBE34-C5EF-4A2D-B922-C0F37C58BFF0}" type="parTrans" cxnId="{05FD87B7-C6C7-45BE-9FC0-31C412466BCF}">
      <dgm:prSet/>
      <dgm:spPr/>
      <dgm:t>
        <a:bodyPr/>
        <a:lstStyle/>
        <a:p>
          <a:endParaRPr lang="en-US" sz="1400"/>
        </a:p>
      </dgm:t>
    </dgm:pt>
    <dgm:pt modelId="{6F02BC93-321F-47B7-BB88-D7D3E582098F}" type="pres">
      <dgm:prSet presAssocID="{56DD3BED-FE3E-477F-AB8D-9ACE375598F7}" presName="cycle" presStyleCnt="0">
        <dgm:presLayoutVars>
          <dgm:dir/>
          <dgm:resizeHandles val="exact"/>
        </dgm:presLayoutVars>
      </dgm:prSet>
      <dgm:spPr/>
    </dgm:pt>
    <dgm:pt modelId="{A8FDC757-4371-4CBF-8FCA-918F4FF0C87C}" type="pres">
      <dgm:prSet presAssocID="{0054C0CE-8706-4965-9674-404B4EE0D9EA}" presName="node" presStyleLbl="node1" presStyleIdx="0" presStyleCnt="2" custScaleX="118020" custScaleY="100036" custRadScaleRad="107502" custRadScaleInc="3648">
        <dgm:presLayoutVars>
          <dgm:bulletEnabled val="1"/>
        </dgm:presLayoutVars>
      </dgm:prSet>
      <dgm:spPr/>
    </dgm:pt>
    <dgm:pt modelId="{EEB6AFA8-4AEB-40F5-8810-85B800D2486D}" type="pres">
      <dgm:prSet presAssocID="{0054C0CE-8706-4965-9674-404B4EE0D9EA}" presName="spNode" presStyleCnt="0"/>
      <dgm:spPr/>
    </dgm:pt>
    <dgm:pt modelId="{37EE5051-F4EC-490A-B5D3-EE177F945C5C}" type="pres">
      <dgm:prSet presAssocID="{0DD784DF-D30E-4452-866A-9F8F02CFBE17}" presName="sibTrans" presStyleLbl="sibTrans1D1" presStyleIdx="0" presStyleCnt="2"/>
      <dgm:spPr/>
    </dgm:pt>
    <dgm:pt modelId="{97462869-4311-466A-8F0E-8C7D3379D9EC}" type="pres">
      <dgm:prSet presAssocID="{FDE8163E-FACB-477F-8DD4-24553FFD75DC}" presName="node" presStyleLbl="node1" presStyleIdx="1" presStyleCnt="2" custScaleX="118954" custScaleY="97532" custRadScaleRad="102945" custRadScaleInc="1885">
        <dgm:presLayoutVars>
          <dgm:bulletEnabled val="1"/>
        </dgm:presLayoutVars>
      </dgm:prSet>
      <dgm:spPr/>
    </dgm:pt>
    <dgm:pt modelId="{869F7AE4-797B-4DAA-86CF-28ECE046D86B}" type="pres">
      <dgm:prSet presAssocID="{FDE8163E-FACB-477F-8DD4-24553FFD75DC}" presName="spNode" presStyleCnt="0"/>
      <dgm:spPr/>
    </dgm:pt>
    <dgm:pt modelId="{C4F5CC7A-381A-4EE2-97F6-6D5B9CD4C872}" type="pres">
      <dgm:prSet presAssocID="{4A79F983-F337-48BB-8C8A-3C408B201C8D}" presName="sibTrans" presStyleLbl="sibTrans1D1" presStyleIdx="1" presStyleCnt="2"/>
      <dgm:spPr/>
    </dgm:pt>
  </dgm:ptLst>
  <dgm:cxnLst>
    <dgm:cxn modelId="{B62F7083-A537-40A6-AD16-7BCAE0A1278B}" srcId="{56DD3BED-FE3E-477F-AB8D-9ACE375598F7}" destId="{0054C0CE-8706-4965-9674-404B4EE0D9EA}" srcOrd="0" destOrd="0" parTransId="{EBC164A3-3F5F-42B2-B5C0-3A8B890E5D6F}" sibTransId="{0DD784DF-D30E-4452-866A-9F8F02CFBE17}"/>
    <dgm:cxn modelId="{05FD87B7-C6C7-45BE-9FC0-31C412466BCF}" srcId="{56DD3BED-FE3E-477F-AB8D-9ACE375598F7}" destId="{FDE8163E-FACB-477F-8DD4-24553FFD75DC}" srcOrd="1" destOrd="0" parTransId="{7D4CBE34-C5EF-4A2D-B922-C0F37C58BFF0}" sibTransId="{4A79F983-F337-48BB-8C8A-3C408B201C8D}"/>
    <dgm:cxn modelId="{EEC7CCE6-7F57-4085-ACD4-47E6473BE89D}" type="presOf" srcId="{0DD784DF-D30E-4452-866A-9F8F02CFBE17}" destId="{37EE5051-F4EC-490A-B5D3-EE177F945C5C}" srcOrd="0" destOrd="0" presId="urn:microsoft.com/office/officeart/2005/8/layout/cycle6"/>
    <dgm:cxn modelId="{49C288F2-DC39-4EC1-A81A-D302147A238A}" type="presOf" srcId="{FDE8163E-FACB-477F-8DD4-24553FFD75DC}" destId="{97462869-4311-466A-8F0E-8C7D3379D9EC}" srcOrd="0" destOrd="0" presId="urn:microsoft.com/office/officeart/2005/8/layout/cycle6"/>
    <dgm:cxn modelId="{254CCCF4-2806-42FE-9840-086F18182196}" type="presOf" srcId="{4A79F983-F337-48BB-8C8A-3C408B201C8D}" destId="{C4F5CC7A-381A-4EE2-97F6-6D5B9CD4C872}" srcOrd="0" destOrd="0" presId="urn:microsoft.com/office/officeart/2005/8/layout/cycle6"/>
    <dgm:cxn modelId="{6C5EEEFD-E4FA-4C71-AB99-7BEABEAD0950}" type="presOf" srcId="{56DD3BED-FE3E-477F-AB8D-9ACE375598F7}" destId="{6F02BC93-321F-47B7-BB88-D7D3E582098F}" srcOrd="0" destOrd="0" presId="urn:microsoft.com/office/officeart/2005/8/layout/cycle6"/>
    <dgm:cxn modelId="{1BABA5FE-0A43-4FD1-87C2-FEA906CDAFA4}" type="presOf" srcId="{0054C0CE-8706-4965-9674-404B4EE0D9EA}" destId="{A8FDC757-4371-4CBF-8FCA-918F4FF0C87C}" srcOrd="0" destOrd="0" presId="urn:microsoft.com/office/officeart/2005/8/layout/cycle6"/>
    <dgm:cxn modelId="{8E3207FB-CB1E-44AB-8379-7A72A66F2783}" type="presParOf" srcId="{6F02BC93-321F-47B7-BB88-D7D3E582098F}" destId="{A8FDC757-4371-4CBF-8FCA-918F4FF0C87C}" srcOrd="0" destOrd="0" presId="urn:microsoft.com/office/officeart/2005/8/layout/cycle6"/>
    <dgm:cxn modelId="{A48CF6F1-9037-4865-85D1-9243F6AE60C3}" type="presParOf" srcId="{6F02BC93-321F-47B7-BB88-D7D3E582098F}" destId="{EEB6AFA8-4AEB-40F5-8810-85B800D2486D}" srcOrd="1" destOrd="0" presId="urn:microsoft.com/office/officeart/2005/8/layout/cycle6"/>
    <dgm:cxn modelId="{0487281C-34C8-4B27-B65E-7EE2C518ED99}" type="presParOf" srcId="{6F02BC93-321F-47B7-BB88-D7D3E582098F}" destId="{37EE5051-F4EC-490A-B5D3-EE177F945C5C}" srcOrd="2" destOrd="0" presId="urn:microsoft.com/office/officeart/2005/8/layout/cycle6"/>
    <dgm:cxn modelId="{531FD2E0-C70C-4337-ACF5-14C88300CB59}" type="presParOf" srcId="{6F02BC93-321F-47B7-BB88-D7D3E582098F}" destId="{97462869-4311-466A-8F0E-8C7D3379D9EC}" srcOrd="3" destOrd="0" presId="urn:microsoft.com/office/officeart/2005/8/layout/cycle6"/>
    <dgm:cxn modelId="{D5ECDD78-4A3B-4D43-A0FD-4CD3AC25B9B4}" type="presParOf" srcId="{6F02BC93-321F-47B7-BB88-D7D3E582098F}" destId="{869F7AE4-797B-4DAA-86CF-28ECE046D86B}" srcOrd="4" destOrd="0" presId="urn:microsoft.com/office/officeart/2005/8/layout/cycle6"/>
    <dgm:cxn modelId="{9A17043D-29A8-447D-8EB6-1A5FA1CB193F}" type="presParOf" srcId="{6F02BC93-321F-47B7-BB88-D7D3E582098F}" destId="{C4F5CC7A-381A-4EE2-97F6-6D5B9CD4C872}" srcOrd="5" destOrd="0" presId="urn:microsoft.com/office/officeart/2005/8/layout/cycle6"/>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6DD3BED-FE3E-477F-AB8D-9ACE375598F7}" type="doc">
      <dgm:prSet loTypeId="urn:microsoft.com/office/officeart/2005/8/layout/cycle6" loCatId="cycle" qsTypeId="urn:microsoft.com/office/officeart/2005/8/quickstyle/simple1" qsCatId="simple" csTypeId="urn:microsoft.com/office/officeart/2005/8/colors/colorful2" csCatId="colorful" phldr="1"/>
      <dgm:spPr/>
      <dgm:t>
        <a:bodyPr/>
        <a:lstStyle/>
        <a:p>
          <a:endParaRPr lang="en-US"/>
        </a:p>
      </dgm:t>
    </dgm:pt>
    <dgm:pt modelId="{0054C0CE-8706-4965-9674-404B4EE0D9EA}">
      <dgm:prSet custT="1"/>
      <dgm:spPr>
        <a:blipFill rotWithShape="0">
          <a:blip xmlns:r="http://schemas.openxmlformats.org/officeDocument/2006/relationships" r:embed="rId1" cstate="print"/>
          <a:srcRect/>
          <a:stretch>
            <a:fillRect t="-1000" b="-1000"/>
          </a:stretch>
        </a:blipFill>
      </dgm:spPr>
      <dgm:t>
        <a:bodyPr/>
        <a:lstStyle/>
        <a:p>
          <a:r>
            <a:rPr lang="en-US" sz="1400" b="1" dirty="0"/>
            <a:t>  </a:t>
          </a:r>
          <a:endParaRPr lang="en-US" sz="1400" i="1" dirty="0"/>
        </a:p>
      </dgm:t>
    </dgm:pt>
    <dgm:pt modelId="{EBC164A3-3F5F-42B2-B5C0-3A8B890E5D6F}" type="parTrans" cxnId="{B62F7083-A537-40A6-AD16-7BCAE0A1278B}">
      <dgm:prSet/>
      <dgm:spPr/>
      <dgm:t>
        <a:bodyPr/>
        <a:lstStyle/>
        <a:p>
          <a:endParaRPr lang="en-US" sz="1400"/>
        </a:p>
      </dgm:t>
    </dgm:pt>
    <dgm:pt modelId="{0DD784DF-D30E-4452-866A-9F8F02CFBE17}" type="sibTrans" cxnId="{B62F7083-A537-40A6-AD16-7BCAE0A1278B}">
      <dgm:prSet/>
      <dgm:spPr/>
      <dgm:t>
        <a:bodyPr/>
        <a:lstStyle/>
        <a:p>
          <a:endParaRPr lang="en-US" sz="1400"/>
        </a:p>
      </dgm:t>
    </dgm:pt>
    <dgm:pt modelId="{FDE8163E-FACB-477F-8DD4-24553FFD75DC}">
      <dgm:prSet custT="1"/>
      <dgm:spPr>
        <a:solidFill>
          <a:srgbClr val="7030A0"/>
        </a:solidFill>
      </dgm:spPr>
      <dgm:t>
        <a:bodyPr/>
        <a:lstStyle/>
        <a:p>
          <a:pPr algn="ctr"/>
          <a:r>
            <a:rPr lang="en-US" sz="1400" b="1" i="1" dirty="0"/>
            <a:t> </a:t>
          </a:r>
          <a:r>
            <a:rPr lang="en-US" sz="1200" b="1" i="1" dirty="0"/>
            <a:t>REFLECTIVE</a:t>
          </a:r>
        </a:p>
        <a:p>
          <a:pPr algn="ctr"/>
          <a:r>
            <a:rPr lang="en-US" sz="1200" dirty="0"/>
            <a:t>Which skills have you acquired from</a:t>
          </a:r>
          <a:r>
            <a:rPr lang="en-US" sz="1200" dirty="0">
              <a:solidFill>
                <a:srgbClr val="FFFFFF"/>
              </a:solidFill>
              <a:latin typeface="Walbaum Display"/>
              <a:ea typeface="+mn-ea"/>
              <a:cs typeface="+mn-cs"/>
            </a:rPr>
            <a:t> your PGT/PGR studies so far?</a:t>
          </a:r>
          <a:endParaRPr lang="en-US" sz="1200" dirty="0"/>
        </a:p>
      </dgm:t>
    </dgm:pt>
    <dgm:pt modelId="{4A79F983-F337-48BB-8C8A-3C408B201C8D}" type="sibTrans" cxnId="{05FD87B7-C6C7-45BE-9FC0-31C412466BCF}">
      <dgm:prSet/>
      <dgm:spPr/>
      <dgm:t>
        <a:bodyPr/>
        <a:lstStyle/>
        <a:p>
          <a:endParaRPr lang="en-US" sz="1400"/>
        </a:p>
      </dgm:t>
    </dgm:pt>
    <dgm:pt modelId="{7D4CBE34-C5EF-4A2D-B922-C0F37C58BFF0}" type="parTrans" cxnId="{05FD87B7-C6C7-45BE-9FC0-31C412466BCF}">
      <dgm:prSet/>
      <dgm:spPr/>
      <dgm:t>
        <a:bodyPr/>
        <a:lstStyle/>
        <a:p>
          <a:endParaRPr lang="en-US" sz="1400"/>
        </a:p>
      </dgm:t>
    </dgm:pt>
    <dgm:pt modelId="{6F02BC93-321F-47B7-BB88-D7D3E582098F}" type="pres">
      <dgm:prSet presAssocID="{56DD3BED-FE3E-477F-AB8D-9ACE375598F7}" presName="cycle" presStyleCnt="0">
        <dgm:presLayoutVars>
          <dgm:dir/>
          <dgm:resizeHandles val="exact"/>
        </dgm:presLayoutVars>
      </dgm:prSet>
      <dgm:spPr/>
    </dgm:pt>
    <dgm:pt modelId="{A8FDC757-4371-4CBF-8FCA-918F4FF0C87C}" type="pres">
      <dgm:prSet presAssocID="{0054C0CE-8706-4965-9674-404B4EE0D9EA}" presName="node" presStyleLbl="node1" presStyleIdx="0" presStyleCnt="2" custScaleX="118020" custScaleY="100036" custRadScaleRad="107502" custRadScaleInc="3648">
        <dgm:presLayoutVars>
          <dgm:bulletEnabled val="1"/>
        </dgm:presLayoutVars>
      </dgm:prSet>
      <dgm:spPr/>
    </dgm:pt>
    <dgm:pt modelId="{EEB6AFA8-4AEB-40F5-8810-85B800D2486D}" type="pres">
      <dgm:prSet presAssocID="{0054C0CE-8706-4965-9674-404B4EE0D9EA}" presName="spNode" presStyleCnt="0"/>
      <dgm:spPr/>
    </dgm:pt>
    <dgm:pt modelId="{37EE5051-F4EC-490A-B5D3-EE177F945C5C}" type="pres">
      <dgm:prSet presAssocID="{0DD784DF-D30E-4452-866A-9F8F02CFBE17}" presName="sibTrans" presStyleLbl="sibTrans1D1" presStyleIdx="0" presStyleCnt="2"/>
      <dgm:spPr/>
    </dgm:pt>
    <dgm:pt modelId="{97462869-4311-466A-8F0E-8C7D3379D9EC}" type="pres">
      <dgm:prSet presAssocID="{FDE8163E-FACB-477F-8DD4-24553FFD75DC}" presName="node" presStyleLbl="node1" presStyleIdx="1" presStyleCnt="2" custScaleX="118954" custScaleY="97532" custRadScaleRad="102945" custRadScaleInc="1885">
        <dgm:presLayoutVars>
          <dgm:bulletEnabled val="1"/>
        </dgm:presLayoutVars>
      </dgm:prSet>
      <dgm:spPr/>
    </dgm:pt>
    <dgm:pt modelId="{869F7AE4-797B-4DAA-86CF-28ECE046D86B}" type="pres">
      <dgm:prSet presAssocID="{FDE8163E-FACB-477F-8DD4-24553FFD75DC}" presName="spNode" presStyleCnt="0"/>
      <dgm:spPr/>
    </dgm:pt>
    <dgm:pt modelId="{C4F5CC7A-381A-4EE2-97F6-6D5B9CD4C872}" type="pres">
      <dgm:prSet presAssocID="{4A79F983-F337-48BB-8C8A-3C408B201C8D}" presName="sibTrans" presStyleLbl="sibTrans1D1" presStyleIdx="1" presStyleCnt="2"/>
      <dgm:spPr/>
    </dgm:pt>
  </dgm:ptLst>
  <dgm:cxnLst>
    <dgm:cxn modelId="{B62F7083-A537-40A6-AD16-7BCAE0A1278B}" srcId="{56DD3BED-FE3E-477F-AB8D-9ACE375598F7}" destId="{0054C0CE-8706-4965-9674-404B4EE0D9EA}" srcOrd="0" destOrd="0" parTransId="{EBC164A3-3F5F-42B2-B5C0-3A8B890E5D6F}" sibTransId="{0DD784DF-D30E-4452-866A-9F8F02CFBE17}"/>
    <dgm:cxn modelId="{05FD87B7-C6C7-45BE-9FC0-31C412466BCF}" srcId="{56DD3BED-FE3E-477F-AB8D-9ACE375598F7}" destId="{FDE8163E-FACB-477F-8DD4-24553FFD75DC}" srcOrd="1" destOrd="0" parTransId="{7D4CBE34-C5EF-4A2D-B922-C0F37C58BFF0}" sibTransId="{4A79F983-F337-48BB-8C8A-3C408B201C8D}"/>
    <dgm:cxn modelId="{EEC7CCE6-7F57-4085-ACD4-47E6473BE89D}" type="presOf" srcId="{0DD784DF-D30E-4452-866A-9F8F02CFBE17}" destId="{37EE5051-F4EC-490A-B5D3-EE177F945C5C}" srcOrd="0" destOrd="0" presId="urn:microsoft.com/office/officeart/2005/8/layout/cycle6"/>
    <dgm:cxn modelId="{49C288F2-DC39-4EC1-A81A-D302147A238A}" type="presOf" srcId="{FDE8163E-FACB-477F-8DD4-24553FFD75DC}" destId="{97462869-4311-466A-8F0E-8C7D3379D9EC}" srcOrd="0" destOrd="0" presId="urn:microsoft.com/office/officeart/2005/8/layout/cycle6"/>
    <dgm:cxn modelId="{254CCCF4-2806-42FE-9840-086F18182196}" type="presOf" srcId="{4A79F983-F337-48BB-8C8A-3C408B201C8D}" destId="{C4F5CC7A-381A-4EE2-97F6-6D5B9CD4C872}" srcOrd="0" destOrd="0" presId="urn:microsoft.com/office/officeart/2005/8/layout/cycle6"/>
    <dgm:cxn modelId="{6C5EEEFD-E4FA-4C71-AB99-7BEABEAD0950}" type="presOf" srcId="{56DD3BED-FE3E-477F-AB8D-9ACE375598F7}" destId="{6F02BC93-321F-47B7-BB88-D7D3E582098F}" srcOrd="0" destOrd="0" presId="urn:microsoft.com/office/officeart/2005/8/layout/cycle6"/>
    <dgm:cxn modelId="{1BABA5FE-0A43-4FD1-87C2-FEA906CDAFA4}" type="presOf" srcId="{0054C0CE-8706-4965-9674-404B4EE0D9EA}" destId="{A8FDC757-4371-4CBF-8FCA-918F4FF0C87C}" srcOrd="0" destOrd="0" presId="urn:microsoft.com/office/officeart/2005/8/layout/cycle6"/>
    <dgm:cxn modelId="{8E3207FB-CB1E-44AB-8379-7A72A66F2783}" type="presParOf" srcId="{6F02BC93-321F-47B7-BB88-D7D3E582098F}" destId="{A8FDC757-4371-4CBF-8FCA-918F4FF0C87C}" srcOrd="0" destOrd="0" presId="urn:microsoft.com/office/officeart/2005/8/layout/cycle6"/>
    <dgm:cxn modelId="{A48CF6F1-9037-4865-85D1-9243F6AE60C3}" type="presParOf" srcId="{6F02BC93-321F-47B7-BB88-D7D3E582098F}" destId="{EEB6AFA8-4AEB-40F5-8810-85B800D2486D}" srcOrd="1" destOrd="0" presId="urn:microsoft.com/office/officeart/2005/8/layout/cycle6"/>
    <dgm:cxn modelId="{0487281C-34C8-4B27-B65E-7EE2C518ED99}" type="presParOf" srcId="{6F02BC93-321F-47B7-BB88-D7D3E582098F}" destId="{37EE5051-F4EC-490A-B5D3-EE177F945C5C}" srcOrd="2" destOrd="0" presId="urn:microsoft.com/office/officeart/2005/8/layout/cycle6"/>
    <dgm:cxn modelId="{531FD2E0-C70C-4337-ACF5-14C88300CB59}" type="presParOf" srcId="{6F02BC93-321F-47B7-BB88-D7D3E582098F}" destId="{97462869-4311-466A-8F0E-8C7D3379D9EC}" srcOrd="3" destOrd="0" presId="urn:microsoft.com/office/officeart/2005/8/layout/cycle6"/>
    <dgm:cxn modelId="{D5ECDD78-4A3B-4D43-A0FD-4CD3AC25B9B4}" type="presParOf" srcId="{6F02BC93-321F-47B7-BB88-D7D3E582098F}" destId="{869F7AE4-797B-4DAA-86CF-28ECE046D86B}" srcOrd="4" destOrd="0" presId="urn:microsoft.com/office/officeart/2005/8/layout/cycle6"/>
    <dgm:cxn modelId="{9A17043D-29A8-447D-8EB6-1A5FA1CB193F}" type="presParOf" srcId="{6F02BC93-321F-47B7-BB88-D7D3E582098F}" destId="{C4F5CC7A-381A-4EE2-97F6-6D5B9CD4C872}" srcOrd="5" destOrd="0" presId="urn:microsoft.com/office/officeart/2005/8/layout/cycle6"/>
  </dgm:cxnLst>
  <dgm:bg>
    <a:noFill/>
  </dgm:bg>
  <dgm:whole/>
  <dgm:extLst>
    <a:ext uri="http://schemas.microsoft.com/office/drawing/2008/diagram">
      <dsp:dataModelExt xmlns:dsp="http://schemas.microsoft.com/office/drawing/2008/diagram" relId="rId1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6DD3BED-FE3E-477F-AB8D-9ACE375598F7}" type="doc">
      <dgm:prSet loTypeId="urn:microsoft.com/office/officeart/2005/8/layout/cycle6" loCatId="cycle" qsTypeId="urn:microsoft.com/office/officeart/2005/8/quickstyle/simple1" qsCatId="simple" csTypeId="urn:microsoft.com/office/officeart/2005/8/colors/colorful2" csCatId="colorful" phldr="1"/>
      <dgm:spPr/>
      <dgm:t>
        <a:bodyPr/>
        <a:lstStyle/>
        <a:p>
          <a:endParaRPr lang="en-US"/>
        </a:p>
      </dgm:t>
    </dgm:pt>
    <dgm:pt modelId="{0054C0CE-8706-4965-9674-404B4EE0D9EA}">
      <dgm:prSet custT="1"/>
      <dgm:spPr>
        <a:blipFill rotWithShape="0">
          <a:blip xmlns:r="http://schemas.openxmlformats.org/officeDocument/2006/relationships" r:embed="rId1" cstate="print"/>
          <a:srcRect/>
          <a:stretch>
            <a:fillRect t="-1000" b="-1000"/>
          </a:stretch>
        </a:blipFill>
      </dgm:spPr>
      <dgm:t>
        <a:bodyPr/>
        <a:lstStyle/>
        <a:p>
          <a:r>
            <a:rPr lang="en-US" sz="1800" b="1"/>
            <a:t>  </a:t>
          </a:r>
          <a:endParaRPr lang="en-US" sz="1800" i="1"/>
        </a:p>
      </dgm:t>
    </dgm:pt>
    <dgm:pt modelId="{EBC164A3-3F5F-42B2-B5C0-3A8B890E5D6F}" type="parTrans" cxnId="{B62F7083-A537-40A6-AD16-7BCAE0A1278B}">
      <dgm:prSet/>
      <dgm:spPr/>
      <dgm:t>
        <a:bodyPr/>
        <a:lstStyle/>
        <a:p>
          <a:endParaRPr lang="en-US"/>
        </a:p>
      </dgm:t>
    </dgm:pt>
    <dgm:pt modelId="{0DD784DF-D30E-4452-866A-9F8F02CFBE17}" type="sibTrans" cxnId="{B62F7083-A537-40A6-AD16-7BCAE0A1278B}">
      <dgm:prSet/>
      <dgm:spPr/>
      <dgm:t>
        <a:bodyPr/>
        <a:lstStyle/>
        <a:p>
          <a:endParaRPr lang="en-US"/>
        </a:p>
      </dgm:t>
    </dgm:pt>
    <dgm:pt modelId="{FDE8163E-FACB-477F-8DD4-24553FFD75DC}">
      <dgm:prSet custT="1"/>
      <dgm:spPr>
        <a:solidFill>
          <a:srgbClr val="7030A0"/>
        </a:solidFill>
      </dgm:spPr>
      <dgm:t>
        <a:bodyPr/>
        <a:lstStyle/>
        <a:p>
          <a:pPr marL="0" lvl="0" algn="ctr" defTabSz="400050" rtl="0">
            <a:lnSpc>
              <a:spcPct val="90000"/>
            </a:lnSpc>
            <a:spcBef>
              <a:spcPct val="0"/>
            </a:spcBef>
            <a:spcAft>
              <a:spcPct val="35000"/>
            </a:spcAft>
            <a:buNone/>
          </a:pPr>
          <a:r>
            <a:rPr lang="en-US" sz="800" b="1" i="1" kern="1200" dirty="0"/>
            <a:t>CONCEPTUALISING</a:t>
          </a:r>
        </a:p>
        <a:p>
          <a:pPr marL="0" lvl="0" algn="ctr" defTabSz="622300" rtl="0">
            <a:lnSpc>
              <a:spcPct val="90000"/>
            </a:lnSpc>
            <a:spcBef>
              <a:spcPct val="0"/>
            </a:spcBef>
            <a:spcAft>
              <a:spcPct val="35000"/>
            </a:spcAft>
            <a:buNone/>
          </a:pPr>
          <a:r>
            <a:rPr lang="en-US" sz="800" kern="1200" dirty="0">
              <a:solidFill>
                <a:srgbClr val="FFFFFF"/>
              </a:solidFill>
              <a:latin typeface="Walbaum Display"/>
              <a:ea typeface="+mn-ea"/>
              <a:cs typeface="+mn-cs"/>
            </a:rPr>
            <a:t>When was the last time you had to structure tasks into activities &amp; deliverables in your PGT/PGR studies?</a:t>
          </a:r>
        </a:p>
      </dgm:t>
    </dgm:pt>
    <dgm:pt modelId="{4A79F983-F337-48BB-8C8A-3C408B201C8D}" type="sibTrans" cxnId="{05FD87B7-C6C7-45BE-9FC0-31C412466BCF}">
      <dgm:prSet/>
      <dgm:spPr/>
      <dgm:t>
        <a:bodyPr/>
        <a:lstStyle/>
        <a:p>
          <a:endParaRPr lang="en-US"/>
        </a:p>
      </dgm:t>
    </dgm:pt>
    <dgm:pt modelId="{7D4CBE34-C5EF-4A2D-B922-C0F37C58BFF0}" type="parTrans" cxnId="{05FD87B7-C6C7-45BE-9FC0-31C412466BCF}">
      <dgm:prSet/>
      <dgm:spPr/>
      <dgm:t>
        <a:bodyPr/>
        <a:lstStyle/>
        <a:p>
          <a:endParaRPr lang="en-US"/>
        </a:p>
      </dgm:t>
    </dgm:pt>
    <dgm:pt modelId="{6F02BC93-321F-47B7-BB88-D7D3E582098F}" type="pres">
      <dgm:prSet presAssocID="{56DD3BED-FE3E-477F-AB8D-9ACE375598F7}" presName="cycle" presStyleCnt="0">
        <dgm:presLayoutVars>
          <dgm:dir/>
          <dgm:resizeHandles val="exact"/>
        </dgm:presLayoutVars>
      </dgm:prSet>
      <dgm:spPr/>
    </dgm:pt>
    <dgm:pt modelId="{A8FDC757-4371-4CBF-8FCA-918F4FF0C87C}" type="pres">
      <dgm:prSet presAssocID="{0054C0CE-8706-4965-9674-404B4EE0D9EA}" presName="node" presStyleLbl="node1" presStyleIdx="0" presStyleCnt="2" custScaleX="118020" custScaleY="100036" custRadScaleRad="107502" custRadScaleInc="3648">
        <dgm:presLayoutVars>
          <dgm:bulletEnabled val="1"/>
        </dgm:presLayoutVars>
      </dgm:prSet>
      <dgm:spPr/>
    </dgm:pt>
    <dgm:pt modelId="{EEB6AFA8-4AEB-40F5-8810-85B800D2486D}" type="pres">
      <dgm:prSet presAssocID="{0054C0CE-8706-4965-9674-404B4EE0D9EA}" presName="spNode" presStyleCnt="0"/>
      <dgm:spPr/>
    </dgm:pt>
    <dgm:pt modelId="{37EE5051-F4EC-490A-B5D3-EE177F945C5C}" type="pres">
      <dgm:prSet presAssocID="{0DD784DF-D30E-4452-866A-9F8F02CFBE17}" presName="sibTrans" presStyleLbl="sibTrans1D1" presStyleIdx="0" presStyleCnt="2"/>
      <dgm:spPr/>
    </dgm:pt>
    <dgm:pt modelId="{97462869-4311-466A-8F0E-8C7D3379D9EC}" type="pres">
      <dgm:prSet presAssocID="{FDE8163E-FACB-477F-8DD4-24553FFD75DC}" presName="node" presStyleLbl="node1" presStyleIdx="1" presStyleCnt="2" custScaleX="118954" custScaleY="97532" custRadScaleRad="103355" custRadScaleInc="772">
        <dgm:presLayoutVars>
          <dgm:bulletEnabled val="1"/>
        </dgm:presLayoutVars>
      </dgm:prSet>
      <dgm:spPr/>
    </dgm:pt>
    <dgm:pt modelId="{869F7AE4-797B-4DAA-86CF-28ECE046D86B}" type="pres">
      <dgm:prSet presAssocID="{FDE8163E-FACB-477F-8DD4-24553FFD75DC}" presName="spNode" presStyleCnt="0"/>
      <dgm:spPr/>
    </dgm:pt>
    <dgm:pt modelId="{C4F5CC7A-381A-4EE2-97F6-6D5B9CD4C872}" type="pres">
      <dgm:prSet presAssocID="{4A79F983-F337-48BB-8C8A-3C408B201C8D}" presName="sibTrans" presStyleLbl="sibTrans1D1" presStyleIdx="1" presStyleCnt="2"/>
      <dgm:spPr/>
    </dgm:pt>
  </dgm:ptLst>
  <dgm:cxnLst>
    <dgm:cxn modelId="{B62F7083-A537-40A6-AD16-7BCAE0A1278B}" srcId="{56DD3BED-FE3E-477F-AB8D-9ACE375598F7}" destId="{0054C0CE-8706-4965-9674-404B4EE0D9EA}" srcOrd="0" destOrd="0" parTransId="{EBC164A3-3F5F-42B2-B5C0-3A8B890E5D6F}" sibTransId="{0DD784DF-D30E-4452-866A-9F8F02CFBE17}"/>
    <dgm:cxn modelId="{05FD87B7-C6C7-45BE-9FC0-31C412466BCF}" srcId="{56DD3BED-FE3E-477F-AB8D-9ACE375598F7}" destId="{FDE8163E-FACB-477F-8DD4-24553FFD75DC}" srcOrd="1" destOrd="0" parTransId="{7D4CBE34-C5EF-4A2D-B922-C0F37C58BFF0}" sibTransId="{4A79F983-F337-48BB-8C8A-3C408B201C8D}"/>
    <dgm:cxn modelId="{EEC7CCE6-7F57-4085-ACD4-47E6473BE89D}" type="presOf" srcId="{0DD784DF-D30E-4452-866A-9F8F02CFBE17}" destId="{37EE5051-F4EC-490A-B5D3-EE177F945C5C}" srcOrd="0" destOrd="0" presId="urn:microsoft.com/office/officeart/2005/8/layout/cycle6"/>
    <dgm:cxn modelId="{49C288F2-DC39-4EC1-A81A-D302147A238A}" type="presOf" srcId="{FDE8163E-FACB-477F-8DD4-24553FFD75DC}" destId="{97462869-4311-466A-8F0E-8C7D3379D9EC}" srcOrd="0" destOrd="0" presId="urn:microsoft.com/office/officeart/2005/8/layout/cycle6"/>
    <dgm:cxn modelId="{254CCCF4-2806-42FE-9840-086F18182196}" type="presOf" srcId="{4A79F983-F337-48BB-8C8A-3C408B201C8D}" destId="{C4F5CC7A-381A-4EE2-97F6-6D5B9CD4C872}" srcOrd="0" destOrd="0" presId="urn:microsoft.com/office/officeart/2005/8/layout/cycle6"/>
    <dgm:cxn modelId="{6C5EEEFD-E4FA-4C71-AB99-7BEABEAD0950}" type="presOf" srcId="{56DD3BED-FE3E-477F-AB8D-9ACE375598F7}" destId="{6F02BC93-321F-47B7-BB88-D7D3E582098F}" srcOrd="0" destOrd="0" presId="urn:microsoft.com/office/officeart/2005/8/layout/cycle6"/>
    <dgm:cxn modelId="{1BABA5FE-0A43-4FD1-87C2-FEA906CDAFA4}" type="presOf" srcId="{0054C0CE-8706-4965-9674-404B4EE0D9EA}" destId="{A8FDC757-4371-4CBF-8FCA-918F4FF0C87C}" srcOrd="0" destOrd="0" presId="urn:microsoft.com/office/officeart/2005/8/layout/cycle6"/>
    <dgm:cxn modelId="{8E3207FB-CB1E-44AB-8379-7A72A66F2783}" type="presParOf" srcId="{6F02BC93-321F-47B7-BB88-D7D3E582098F}" destId="{A8FDC757-4371-4CBF-8FCA-918F4FF0C87C}" srcOrd="0" destOrd="0" presId="urn:microsoft.com/office/officeart/2005/8/layout/cycle6"/>
    <dgm:cxn modelId="{A48CF6F1-9037-4865-85D1-9243F6AE60C3}" type="presParOf" srcId="{6F02BC93-321F-47B7-BB88-D7D3E582098F}" destId="{EEB6AFA8-4AEB-40F5-8810-85B800D2486D}" srcOrd="1" destOrd="0" presId="urn:microsoft.com/office/officeart/2005/8/layout/cycle6"/>
    <dgm:cxn modelId="{0487281C-34C8-4B27-B65E-7EE2C518ED99}" type="presParOf" srcId="{6F02BC93-321F-47B7-BB88-D7D3E582098F}" destId="{37EE5051-F4EC-490A-B5D3-EE177F945C5C}" srcOrd="2" destOrd="0" presId="urn:microsoft.com/office/officeart/2005/8/layout/cycle6"/>
    <dgm:cxn modelId="{531FD2E0-C70C-4337-ACF5-14C88300CB59}" type="presParOf" srcId="{6F02BC93-321F-47B7-BB88-D7D3E582098F}" destId="{97462869-4311-466A-8F0E-8C7D3379D9EC}" srcOrd="3" destOrd="0" presId="urn:microsoft.com/office/officeart/2005/8/layout/cycle6"/>
    <dgm:cxn modelId="{D5ECDD78-4A3B-4D43-A0FD-4CD3AC25B9B4}" type="presParOf" srcId="{6F02BC93-321F-47B7-BB88-D7D3E582098F}" destId="{869F7AE4-797B-4DAA-86CF-28ECE046D86B}" srcOrd="4" destOrd="0" presId="urn:microsoft.com/office/officeart/2005/8/layout/cycle6"/>
    <dgm:cxn modelId="{9A17043D-29A8-447D-8EB6-1A5FA1CB193F}" type="presParOf" srcId="{6F02BC93-321F-47B7-BB88-D7D3E582098F}" destId="{C4F5CC7A-381A-4EE2-97F6-6D5B9CD4C872}" srcOrd="5"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02A3423-C0CE-49D6-92B9-2B90B0102CA5}" type="doc">
      <dgm:prSet loTypeId="urn:microsoft.com/office/officeart/2008/layout/AlternatingHexagons" loCatId="list" qsTypeId="urn:microsoft.com/office/officeart/2005/8/quickstyle/simple1" qsCatId="simple" csTypeId="urn:microsoft.com/office/officeart/2005/8/colors/colorful1" csCatId="colorful" phldr="1"/>
      <dgm:spPr/>
      <dgm:t>
        <a:bodyPr/>
        <a:lstStyle/>
        <a:p>
          <a:endParaRPr lang="en-GB"/>
        </a:p>
      </dgm:t>
    </dgm:pt>
    <dgm:pt modelId="{3A882716-60F2-4CE3-A907-A12F9E984C16}">
      <dgm:prSet phldrT="[Text]" custT="1"/>
      <dgm:spPr/>
      <dgm:t>
        <a:bodyPr/>
        <a:lstStyle/>
        <a:p>
          <a:r>
            <a:rPr lang="en-GB" sz="800" b="1" dirty="0"/>
            <a:t> NEEDS</a:t>
          </a:r>
        </a:p>
        <a:p>
          <a:r>
            <a:rPr lang="en-GB" sz="800" dirty="0"/>
            <a:t>Consider reasons why each issue might be happening</a:t>
          </a:r>
          <a:r>
            <a:rPr lang="en-GB" sz="800" u="sng" dirty="0"/>
            <a:t> (But Why?)</a:t>
          </a:r>
        </a:p>
      </dgm:t>
    </dgm:pt>
    <dgm:pt modelId="{1783A33B-9EB9-4398-89E6-FD149A0B29C1}" type="parTrans" cxnId="{2265C51D-5EB2-426A-9D7F-9BDA893BCFE9}">
      <dgm:prSet/>
      <dgm:spPr/>
      <dgm:t>
        <a:bodyPr/>
        <a:lstStyle/>
        <a:p>
          <a:endParaRPr lang="en-GB" sz="800"/>
        </a:p>
      </dgm:t>
    </dgm:pt>
    <dgm:pt modelId="{22379B7D-D2D5-4A67-9974-ECB66A535E73}" type="sibTrans" cxnId="{2265C51D-5EB2-426A-9D7F-9BDA893BCFE9}">
      <dgm:prSet custT="1"/>
      <dgm:spPr/>
      <dgm:t>
        <a:bodyPr/>
        <a:lstStyle/>
        <a:p>
          <a:r>
            <a:rPr lang="en-GB" sz="800" b="1" dirty="0"/>
            <a:t>SCOPE</a:t>
          </a:r>
        </a:p>
        <a:p>
          <a:r>
            <a:rPr lang="en-GB" sz="800" dirty="0"/>
            <a:t>Consider why the project’s needed and where to focus your efforts (</a:t>
          </a:r>
          <a:r>
            <a:rPr lang="en-GB" sz="800" u="sng" dirty="0"/>
            <a:t>i.e. Fishbone</a:t>
          </a:r>
          <a:r>
            <a:rPr lang="en-GB" sz="800" dirty="0"/>
            <a:t>)</a:t>
          </a:r>
        </a:p>
      </dgm:t>
    </dgm:pt>
    <dgm:pt modelId="{A7B27DD5-3FBD-4BAB-8272-B8982CA8924A}">
      <dgm:prSet phldrT="[Text]" custT="1"/>
      <dgm:spPr/>
      <dgm:t>
        <a:bodyPr/>
        <a:lstStyle/>
        <a:p>
          <a:endParaRPr lang="en-GB" sz="800" dirty="0"/>
        </a:p>
        <a:p>
          <a:r>
            <a:rPr lang="en-GB" sz="800" b="1" dirty="0"/>
            <a:t> MAP</a:t>
          </a:r>
        </a:p>
        <a:p>
          <a:r>
            <a:rPr lang="en-GB" sz="800" dirty="0"/>
            <a:t>Map who is affected by your project  </a:t>
          </a:r>
          <a:r>
            <a:rPr lang="en-GB" sz="800" u="sng" dirty="0"/>
            <a:t>(i.e. stakeholder analysis)</a:t>
          </a:r>
        </a:p>
      </dgm:t>
    </dgm:pt>
    <dgm:pt modelId="{C7A2F780-E154-4529-BC69-D2BB04C0CCCE}" type="parTrans" cxnId="{C705560E-FBEA-4578-92BB-76026C9DF5E8}">
      <dgm:prSet/>
      <dgm:spPr/>
      <dgm:t>
        <a:bodyPr/>
        <a:lstStyle/>
        <a:p>
          <a:endParaRPr lang="en-GB" sz="800"/>
        </a:p>
      </dgm:t>
    </dgm:pt>
    <dgm:pt modelId="{9C01FDD2-87B5-4249-A8FA-27451727CD02}" type="sibTrans" cxnId="{C705560E-FBEA-4578-92BB-76026C9DF5E8}">
      <dgm:prSet custT="1"/>
      <dgm:spPr/>
      <dgm:t>
        <a:bodyPr/>
        <a:lstStyle/>
        <a:p>
          <a:pPr marL="0" lvl="0" algn="ctr" defTabSz="266700">
            <a:lnSpc>
              <a:spcPct val="90000"/>
            </a:lnSpc>
            <a:spcBef>
              <a:spcPct val="0"/>
            </a:spcBef>
            <a:spcAft>
              <a:spcPct val="35000"/>
            </a:spcAft>
            <a:buNone/>
          </a:pPr>
          <a:r>
            <a:rPr lang="en-GB" sz="800" b="1" kern="1200" dirty="0">
              <a:solidFill>
                <a:srgbClr val="FFFFFF"/>
              </a:solidFill>
              <a:latin typeface="Walbaum Display"/>
              <a:ea typeface="+mn-ea"/>
              <a:cs typeface="+mn-cs"/>
            </a:rPr>
            <a:t> </a:t>
          </a:r>
          <a:endParaRPr lang="en-GB" sz="800" kern="1200" dirty="0">
            <a:solidFill>
              <a:srgbClr val="FFFFFF"/>
            </a:solidFill>
            <a:latin typeface="Walbaum Display"/>
            <a:ea typeface="+mn-ea"/>
            <a:cs typeface="+mn-cs"/>
          </a:endParaRPr>
        </a:p>
        <a:p>
          <a:pPr marL="0" lvl="0" algn="ctr" defTabSz="266700">
            <a:lnSpc>
              <a:spcPct val="90000"/>
            </a:lnSpc>
            <a:spcBef>
              <a:spcPct val="0"/>
            </a:spcBef>
            <a:spcAft>
              <a:spcPct val="35000"/>
            </a:spcAft>
            <a:buNone/>
          </a:pPr>
          <a:r>
            <a:rPr lang="en-GB" sz="800" b="1" kern="1200" dirty="0">
              <a:solidFill>
                <a:srgbClr val="FFFFFF"/>
              </a:solidFill>
              <a:latin typeface="Walbaum Display"/>
              <a:ea typeface="+mn-ea"/>
              <a:cs typeface="+mn-cs"/>
            </a:rPr>
            <a:t>PRIORITIES</a:t>
          </a:r>
        </a:p>
        <a:p>
          <a:pPr marL="0" lvl="0" algn="ctr" defTabSz="266700">
            <a:lnSpc>
              <a:spcPct val="90000"/>
            </a:lnSpc>
            <a:spcBef>
              <a:spcPct val="0"/>
            </a:spcBef>
            <a:spcAft>
              <a:spcPct val="35000"/>
            </a:spcAft>
            <a:buNone/>
          </a:pPr>
          <a:r>
            <a:rPr lang="en-GB" sz="800" kern="1200" dirty="0">
              <a:solidFill>
                <a:srgbClr val="FFFFFF"/>
              </a:solidFill>
              <a:latin typeface="Walbaum Display"/>
              <a:ea typeface="+mn-ea"/>
              <a:cs typeface="+mn-cs"/>
            </a:rPr>
            <a:t>Ask who is central to meeting the project’s goals (</a:t>
          </a:r>
          <a:r>
            <a:rPr lang="en-GB" sz="800" u="sng" kern="1200" dirty="0">
              <a:solidFill>
                <a:srgbClr val="FFFFFF"/>
              </a:solidFill>
              <a:latin typeface="Walbaum Display"/>
              <a:ea typeface="+mn-ea"/>
              <a:cs typeface="+mn-cs"/>
            </a:rPr>
            <a:t>i.e. priority matrix)  </a:t>
          </a:r>
        </a:p>
        <a:p>
          <a:pPr marL="0" lvl="0" algn="ctr" defTabSz="266700">
            <a:lnSpc>
              <a:spcPct val="90000"/>
            </a:lnSpc>
            <a:spcBef>
              <a:spcPct val="0"/>
            </a:spcBef>
            <a:spcAft>
              <a:spcPct val="35000"/>
            </a:spcAft>
            <a:buNone/>
          </a:pPr>
          <a:r>
            <a:rPr lang="en-GB" sz="800" kern="1200" dirty="0">
              <a:solidFill>
                <a:srgbClr val="FFFFFF"/>
              </a:solidFill>
              <a:latin typeface="Walbaum Display"/>
              <a:ea typeface="+mn-ea"/>
              <a:cs typeface="+mn-cs"/>
            </a:rPr>
            <a:t>  </a:t>
          </a:r>
        </a:p>
      </dgm:t>
    </dgm:pt>
    <dgm:pt modelId="{AA88E746-1423-471C-909F-9DECA9E15DEB}">
      <dgm:prSet phldrT="[Text]" custT="1"/>
      <dgm:spPr/>
      <dgm:t>
        <a:bodyPr/>
        <a:lstStyle/>
        <a:p>
          <a:pPr marL="0" lvl="0" indent="0" algn="ctr" defTabSz="311150">
            <a:lnSpc>
              <a:spcPct val="90000"/>
            </a:lnSpc>
            <a:spcBef>
              <a:spcPct val="0"/>
            </a:spcBef>
            <a:spcAft>
              <a:spcPct val="35000"/>
            </a:spcAft>
            <a:buNone/>
          </a:pPr>
          <a:r>
            <a:rPr lang="en-GB" sz="800" b="1" kern="1200" dirty="0">
              <a:solidFill>
                <a:srgbClr val="FFFFFF"/>
              </a:solidFill>
              <a:latin typeface="Walbaum Display"/>
              <a:ea typeface="+mn-ea"/>
              <a:cs typeface="+mn-cs"/>
            </a:rPr>
            <a:t>ROLES</a:t>
          </a:r>
        </a:p>
        <a:p>
          <a:pPr marL="0" lvl="0" algn="ctr" defTabSz="222250">
            <a:lnSpc>
              <a:spcPct val="90000"/>
            </a:lnSpc>
            <a:spcBef>
              <a:spcPct val="0"/>
            </a:spcBef>
            <a:spcAft>
              <a:spcPct val="35000"/>
            </a:spcAft>
            <a:buNone/>
          </a:pPr>
          <a:r>
            <a:rPr lang="en-GB" sz="800" kern="1200" dirty="0"/>
            <a:t>Decide who is </a:t>
          </a:r>
          <a:r>
            <a:rPr lang="en-GB" sz="800" b="1" kern="1200" dirty="0"/>
            <a:t>R</a:t>
          </a:r>
          <a:r>
            <a:rPr lang="en-GB" sz="800" kern="1200" dirty="0"/>
            <a:t>esponsible  </a:t>
          </a:r>
          <a:r>
            <a:rPr lang="en-GB" sz="800" b="1" kern="1200" dirty="0"/>
            <a:t>A</a:t>
          </a:r>
          <a:r>
            <a:rPr lang="en-GB" sz="800" kern="1200" dirty="0"/>
            <a:t>ccountable </a:t>
          </a:r>
          <a:r>
            <a:rPr lang="en-GB" sz="800" b="1" kern="1200" dirty="0"/>
            <a:t>C</a:t>
          </a:r>
          <a:r>
            <a:rPr lang="en-GB" sz="800" kern="1200" dirty="0"/>
            <a:t>onsult </a:t>
          </a:r>
          <a:r>
            <a:rPr lang="en-GB" sz="800" b="1" kern="1200" dirty="0"/>
            <a:t>I</a:t>
          </a:r>
          <a:r>
            <a:rPr lang="en-GB" sz="800" kern="1200" dirty="0"/>
            <a:t>nform </a:t>
          </a:r>
          <a:r>
            <a:rPr lang="en-GB" sz="800" u="sng" kern="1200" dirty="0"/>
            <a:t>(i.e. RACI)  </a:t>
          </a:r>
        </a:p>
      </dgm:t>
    </dgm:pt>
    <dgm:pt modelId="{05D579F5-17D5-4C8D-AE5A-8097E8FBA358}" type="parTrans" cxnId="{59D66F3F-A63F-4F6C-806D-4F25B501A5E0}">
      <dgm:prSet/>
      <dgm:spPr/>
      <dgm:t>
        <a:bodyPr/>
        <a:lstStyle/>
        <a:p>
          <a:endParaRPr lang="en-GB" sz="800"/>
        </a:p>
      </dgm:t>
    </dgm:pt>
    <dgm:pt modelId="{65C22EAF-51AA-4CFD-9568-563BAF133965}" type="sibTrans" cxnId="{59D66F3F-A63F-4F6C-806D-4F25B501A5E0}">
      <dgm:prSet custT="1"/>
      <dgm:spPr/>
      <dgm:t>
        <a:bodyPr/>
        <a:lstStyle/>
        <a:p>
          <a:r>
            <a:rPr lang="en-GB" sz="800" b="1" dirty="0"/>
            <a:t>RISKS</a:t>
          </a:r>
        </a:p>
        <a:p>
          <a:r>
            <a:rPr lang="en-GB" sz="800" dirty="0"/>
            <a:t>Identify, mitigate and control any  threats to the projects’ success </a:t>
          </a:r>
          <a:r>
            <a:rPr lang="en-GB" sz="800" u="sng" dirty="0"/>
            <a:t>(i.e. RM) </a:t>
          </a:r>
        </a:p>
      </dgm:t>
    </dgm:pt>
    <dgm:pt modelId="{2319590F-FA3B-4607-B964-D7B87E4E6AD2}">
      <dgm:prSet custT="1"/>
      <dgm:spPr>
        <a:solidFill>
          <a:schemeClr val="bg2">
            <a:lumMod val="50000"/>
            <a:lumOff val="50000"/>
          </a:schemeClr>
        </a:solidFill>
      </dgm:spPr>
      <dgm:t>
        <a:bodyPr/>
        <a:lstStyle/>
        <a:p>
          <a:r>
            <a:rPr lang="en-GB" sz="800" b="1" dirty="0"/>
            <a:t>FINANCIALS</a:t>
          </a:r>
        </a:p>
        <a:p>
          <a:r>
            <a:rPr lang="en-GB" sz="800" dirty="0"/>
            <a:t>Assess how to fund and sustain the project (</a:t>
          </a:r>
          <a:r>
            <a:rPr lang="en-GB" sz="800" u="sng" dirty="0"/>
            <a:t>i.e. budget)</a:t>
          </a:r>
        </a:p>
      </dgm:t>
    </dgm:pt>
    <dgm:pt modelId="{FF684ED5-F1BD-4EF1-8726-3EC2AB0DD377}" type="parTrans" cxnId="{26C68BAC-13C5-4356-A38D-176736C3D5D7}">
      <dgm:prSet/>
      <dgm:spPr/>
      <dgm:t>
        <a:bodyPr/>
        <a:lstStyle/>
        <a:p>
          <a:endParaRPr lang="en-GB" sz="800"/>
        </a:p>
      </dgm:t>
    </dgm:pt>
    <dgm:pt modelId="{9C26E462-4681-4D1E-B050-DA9349FFF763}" type="sibTrans" cxnId="{26C68BAC-13C5-4356-A38D-176736C3D5D7}">
      <dgm:prSet custT="1"/>
      <dgm:spPr>
        <a:solidFill>
          <a:srgbClr val="00B0F0"/>
        </a:solidFill>
      </dgm:spPr>
      <dgm:t>
        <a:bodyPr/>
        <a:lstStyle/>
        <a:p>
          <a:r>
            <a:rPr lang="en-GB" sz="800" b="1" kern="1200" dirty="0">
              <a:solidFill>
                <a:srgbClr val="FFFFFF"/>
              </a:solidFill>
              <a:latin typeface="Walbaum Display"/>
              <a:ea typeface="+mn-ea"/>
              <a:cs typeface="+mn-cs"/>
            </a:rPr>
            <a:t> RESOURCES</a:t>
          </a:r>
        </a:p>
        <a:p>
          <a:r>
            <a:rPr lang="en-GB" sz="800" kern="1200" dirty="0"/>
            <a:t> P</a:t>
          </a:r>
          <a:r>
            <a:rPr lang="en-GB" sz="800" kern="1200" dirty="0">
              <a:solidFill>
                <a:srgbClr val="FFFFFF"/>
              </a:solidFill>
              <a:latin typeface="Walbaum Display"/>
              <a:ea typeface="+mn-ea"/>
              <a:cs typeface="+mn-cs"/>
            </a:rPr>
            <a:t>lan how to resource the project </a:t>
          </a:r>
          <a:r>
            <a:rPr lang="en-GB" sz="800" u="sng" kern="1200" dirty="0">
              <a:solidFill>
                <a:srgbClr val="FFFFFF"/>
              </a:solidFill>
              <a:latin typeface="Walbaum Display"/>
              <a:ea typeface="+mn-ea"/>
              <a:cs typeface="+mn-cs"/>
            </a:rPr>
            <a:t>(i.e. procurement)</a:t>
          </a:r>
        </a:p>
      </dgm:t>
    </dgm:pt>
    <dgm:pt modelId="{FDABBC5D-9E4D-4AB3-BD8E-04F84888C431}" type="pres">
      <dgm:prSet presAssocID="{C02A3423-C0CE-49D6-92B9-2B90B0102CA5}" presName="Name0" presStyleCnt="0">
        <dgm:presLayoutVars>
          <dgm:chMax/>
          <dgm:chPref/>
          <dgm:dir/>
          <dgm:animLvl val="lvl"/>
        </dgm:presLayoutVars>
      </dgm:prSet>
      <dgm:spPr/>
    </dgm:pt>
    <dgm:pt modelId="{004CDCD5-64E8-4348-8E76-BF7A9B0AC915}" type="pres">
      <dgm:prSet presAssocID="{3A882716-60F2-4CE3-A907-A12F9E984C16}" presName="composite" presStyleCnt="0"/>
      <dgm:spPr/>
    </dgm:pt>
    <dgm:pt modelId="{517C7C02-209F-48EB-BB2D-5528706A4E0B}" type="pres">
      <dgm:prSet presAssocID="{3A882716-60F2-4CE3-A907-A12F9E984C16}" presName="Parent1" presStyleLbl="node1" presStyleIdx="0" presStyleCnt="8">
        <dgm:presLayoutVars>
          <dgm:chMax val="1"/>
          <dgm:chPref val="1"/>
          <dgm:bulletEnabled val="1"/>
        </dgm:presLayoutVars>
      </dgm:prSet>
      <dgm:spPr/>
    </dgm:pt>
    <dgm:pt modelId="{AF59C12D-AF12-4E7E-B403-6862844E5F41}" type="pres">
      <dgm:prSet presAssocID="{3A882716-60F2-4CE3-A907-A12F9E984C16}" presName="Childtext1" presStyleLbl="revTx" presStyleIdx="0" presStyleCnt="4">
        <dgm:presLayoutVars>
          <dgm:chMax val="0"/>
          <dgm:chPref val="0"/>
          <dgm:bulletEnabled val="1"/>
        </dgm:presLayoutVars>
      </dgm:prSet>
      <dgm:spPr/>
    </dgm:pt>
    <dgm:pt modelId="{E76A868F-1725-4A26-927E-288BD57D88B0}" type="pres">
      <dgm:prSet presAssocID="{3A882716-60F2-4CE3-A907-A12F9E984C16}" presName="BalanceSpacing" presStyleCnt="0"/>
      <dgm:spPr/>
    </dgm:pt>
    <dgm:pt modelId="{C41E3752-6865-4DE3-8B84-840DB7C7EF76}" type="pres">
      <dgm:prSet presAssocID="{3A882716-60F2-4CE3-A907-A12F9E984C16}" presName="BalanceSpacing1" presStyleCnt="0"/>
      <dgm:spPr/>
    </dgm:pt>
    <dgm:pt modelId="{CD5F996B-A01A-4857-BDCC-47021C2A2AB4}" type="pres">
      <dgm:prSet presAssocID="{22379B7D-D2D5-4A67-9974-ECB66A535E73}" presName="Accent1Text" presStyleLbl="node1" presStyleIdx="1" presStyleCnt="8" custLinFactNeighborX="2549" custLinFactNeighborY="2440"/>
      <dgm:spPr/>
    </dgm:pt>
    <dgm:pt modelId="{4E7E5D8E-72E3-42AD-A2BD-A32D39A6455B}" type="pres">
      <dgm:prSet presAssocID="{22379B7D-D2D5-4A67-9974-ECB66A535E73}" presName="spaceBetweenRectangles" presStyleCnt="0"/>
      <dgm:spPr/>
    </dgm:pt>
    <dgm:pt modelId="{171D95B4-64F8-495C-ADEB-C5F280497155}" type="pres">
      <dgm:prSet presAssocID="{A7B27DD5-3FBD-4BAB-8272-B8982CA8924A}" presName="composite" presStyleCnt="0"/>
      <dgm:spPr/>
    </dgm:pt>
    <dgm:pt modelId="{510E54CE-2D54-494A-B5CE-61E4BA868C57}" type="pres">
      <dgm:prSet presAssocID="{A7B27DD5-3FBD-4BAB-8272-B8982CA8924A}" presName="Parent1" presStyleLbl="node1" presStyleIdx="2" presStyleCnt="8" custScaleX="113710">
        <dgm:presLayoutVars>
          <dgm:chMax val="1"/>
          <dgm:chPref val="1"/>
          <dgm:bulletEnabled val="1"/>
        </dgm:presLayoutVars>
      </dgm:prSet>
      <dgm:spPr/>
    </dgm:pt>
    <dgm:pt modelId="{B10C0BBE-3520-429D-BE8A-C5B9788CBFD6}" type="pres">
      <dgm:prSet presAssocID="{A7B27DD5-3FBD-4BAB-8272-B8982CA8924A}" presName="Childtext1" presStyleLbl="revTx" presStyleIdx="1" presStyleCnt="4">
        <dgm:presLayoutVars>
          <dgm:chMax val="0"/>
          <dgm:chPref val="0"/>
          <dgm:bulletEnabled val="1"/>
        </dgm:presLayoutVars>
      </dgm:prSet>
      <dgm:spPr/>
    </dgm:pt>
    <dgm:pt modelId="{A24E63D5-24C1-434C-8378-87769EDBA0F2}" type="pres">
      <dgm:prSet presAssocID="{A7B27DD5-3FBD-4BAB-8272-B8982CA8924A}" presName="BalanceSpacing" presStyleCnt="0"/>
      <dgm:spPr/>
    </dgm:pt>
    <dgm:pt modelId="{E5BA3BDB-DA57-477B-9A47-6E1D8A2ECA85}" type="pres">
      <dgm:prSet presAssocID="{A7B27DD5-3FBD-4BAB-8272-B8982CA8924A}" presName="BalanceSpacing1" presStyleCnt="0"/>
      <dgm:spPr/>
    </dgm:pt>
    <dgm:pt modelId="{D7BB57CD-621A-4789-9C79-DEACBC6F83C9}" type="pres">
      <dgm:prSet presAssocID="{9C01FDD2-87B5-4249-A8FA-27451727CD02}" presName="Accent1Text" presStyleLbl="node1" presStyleIdx="3" presStyleCnt="8" custScaleX="107238" custLinFactNeighborX="8379" custLinFactNeighborY="-1386"/>
      <dgm:spPr/>
    </dgm:pt>
    <dgm:pt modelId="{BCEAD986-9D81-48B7-8F9C-335524431748}" type="pres">
      <dgm:prSet presAssocID="{9C01FDD2-87B5-4249-A8FA-27451727CD02}" presName="spaceBetweenRectangles" presStyleCnt="0"/>
      <dgm:spPr/>
    </dgm:pt>
    <dgm:pt modelId="{150FE509-9C3E-491A-A283-7609C267ACE2}" type="pres">
      <dgm:prSet presAssocID="{AA88E746-1423-471C-909F-9DECA9E15DEB}" presName="composite" presStyleCnt="0"/>
      <dgm:spPr/>
    </dgm:pt>
    <dgm:pt modelId="{8EB94DD3-D91B-44DD-AB4D-073F3DC2EF62}" type="pres">
      <dgm:prSet presAssocID="{AA88E746-1423-471C-909F-9DECA9E15DEB}" presName="Parent1" presStyleLbl="node1" presStyleIdx="4" presStyleCnt="8">
        <dgm:presLayoutVars>
          <dgm:chMax val="1"/>
          <dgm:chPref val="1"/>
          <dgm:bulletEnabled val="1"/>
        </dgm:presLayoutVars>
      </dgm:prSet>
      <dgm:spPr/>
    </dgm:pt>
    <dgm:pt modelId="{33A5B413-094E-49F1-AE42-CD7D6C5545D5}" type="pres">
      <dgm:prSet presAssocID="{AA88E746-1423-471C-909F-9DECA9E15DEB}" presName="Childtext1" presStyleLbl="revTx" presStyleIdx="2" presStyleCnt="4" custLinFactNeighborX="-3638" custLinFactNeighborY="-3161">
        <dgm:presLayoutVars>
          <dgm:chMax val="0"/>
          <dgm:chPref val="0"/>
          <dgm:bulletEnabled val="1"/>
        </dgm:presLayoutVars>
      </dgm:prSet>
      <dgm:spPr/>
    </dgm:pt>
    <dgm:pt modelId="{39EE2249-F7DE-4543-A0F1-13F2C9736E01}" type="pres">
      <dgm:prSet presAssocID="{AA88E746-1423-471C-909F-9DECA9E15DEB}" presName="BalanceSpacing" presStyleCnt="0"/>
      <dgm:spPr/>
    </dgm:pt>
    <dgm:pt modelId="{AA57C8BB-C925-4AEE-9A2A-BC44454D90AC}" type="pres">
      <dgm:prSet presAssocID="{AA88E746-1423-471C-909F-9DECA9E15DEB}" presName="BalanceSpacing1" presStyleCnt="0"/>
      <dgm:spPr/>
    </dgm:pt>
    <dgm:pt modelId="{DBFC2566-15AD-47F3-9BBD-E987F23EC345}" type="pres">
      <dgm:prSet presAssocID="{65C22EAF-51AA-4CFD-9568-563BAF133965}" presName="Accent1Text" presStyleLbl="node1" presStyleIdx="5" presStyleCnt="8"/>
      <dgm:spPr/>
    </dgm:pt>
    <dgm:pt modelId="{AE8BF22E-6FBB-408C-83CC-273FF10C6CD6}" type="pres">
      <dgm:prSet presAssocID="{65C22EAF-51AA-4CFD-9568-563BAF133965}" presName="spaceBetweenRectangles" presStyleCnt="0"/>
      <dgm:spPr/>
    </dgm:pt>
    <dgm:pt modelId="{69E78FAF-7644-4137-8A6A-BCC56C480E89}" type="pres">
      <dgm:prSet presAssocID="{2319590F-FA3B-4607-B964-D7B87E4E6AD2}" presName="composite" presStyleCnt="0"/>
      <dgm:spPr/>
    </dgm:pt>
    <dgm:pt modelId="{C51A1A87-16C8-4460-A70E-F4C0FF3AFB66}" type="pres">
      <dgm:prSet presAssocID="{2319590F-FA3B-4607-B964-D7B87E4E6AD2}" presName="Parent1" presStyleLbl="node1" presStyleIdx="6" presStyleCnt="8">
        <dgm:presLayoutVars>
          <dgm:chMax val="1"/>
          <dgm:chPref val="1"/>
          <dgm:bulletEnabled val="1"/>
        </dgm:presLayoutVars>
      </dgm:prSet>
      <dgm:spPr/>
    </dgm:pt>
    <dgm:pt modelId="{B2A45289-4329-4C1F-86E7-D8AE242608A5}" type="pres">
      <dgm:prSet presAssocID="{2319590F-FA3B-4607-B964-D7B87E4E6AD2}" presName="Childtext1" presStyleLbl="revTx" presStyleIdx="3" presStyleCnt="4">
        <dgm:presLayoutVars>
          <dgm:chMax val="0"/>
          <dgm:chPref val="0"/>
          <dgm:bulletEnabled val="1"/>
        </dgm:presLayoutVars>
      </dgm:prSet>
      <dgm:spPr/>
    </dgm:pt>
    <dgm:pt modelId="{0B0253D1-3EB1-4CB0-BA6A-98EA45454050}" type="pres">
      <dgm:prSet presAssocID="{2319590F-FA3B-4607-B964-D7B87E4E6AD2}" presName="BalanceSpacing" presStyleCnt="0"/>
      <dgm:spPr/>
    </dgm:pt>
    <dgm:pt modelId="{BDA319CF-0DBD-4423-B74A-52D60D219CA6}" type="pres">
      <dgm:prSet presAssocID="{2319590F-FA3B-4607-B964-D7B87E4E6AD2}" presName="BalanceSpacing1" presStyleCnt="0"/>
      <dgm:spPr/>
    </dgm:pt>
    <dgm:pt modelId="{D8DD1CD6-4B50-4470-8B91-1836BCE48CB2}" type="pres">
      <dgm:prSet presAssocID="{9C26E462-4681-4D1E-B050-DA9349FFF763}" presName="Accent1Text" presStyleLbl="node1" presStyleIdx="7" presStyleCnt="8" custScaleX="106768" custScaleY="98530" custLinFactNeighborX="2585" custLinFactNeighborY="-1490"/>
      <dgm:spPr/>
    </dgm:pt>
  </dgm:ptLst>
  <dgm:cxnLst>
    <dgm:cxn modelId="{3B9E470E-A4AE-4DCC-9C0D-6DCE381BFA88}" type="presOf" srcId="{A7B27DD5-3FBD-4BAB-8272-B8982CA8924A}" destId="{510E54CE-2D54-494A-B5CE-61E4BA868C57}" srcOrd="0" destOrd="0" presId="urn:microsoft.com/office/officeart/2008/layout/AlternatingHexagons"/>
    <dgm:cxn modelId="{C705560E-FBEA-4578-92BB-76026C9DF5E8}" srcId="{C02A3423-C0CE-49D6-92B9-2B90B0102CA5}" destId="{A7B27DD5-3FBD-4BAB-8272-B8982CA8924A}" srcOrd="1" destOrd="0" parTransId="{C7A2F780-E154-4529-BC69-D2BB04C0CCCE}" sibTransId="{9C01FDD2-87B5-4249-A8FA-27451727CD02}"/>
    <dgm:cxn modelId="{2265C51D-5EB2-426A-9D7F-9BDA893BCFE9}" srcId="{C02A3423-C0CE-49D6-92B9-2B90B0102CA5}" destId="{3A882716-60F2-4CE3-A907-A12F9E984C16}" srcOrd="0" destOrd="0" parTransId="{1783A33B-9EB9-4398-89E6-FD149A0B29C1}" sibTransId="{22379B7D-D2D5-4A67-9974-ECB66A535E73}"/>
    <dgm:cxn modelId="{59D66F3F-A63F-4F6C-806D-4F25B501A5E0}" srcId="{C02A3423-C0CE-49D6-92B9-2B90B0102CA5}" destId="{AA88E746-1423-471C-909F-9DECA9E15DEB}" srcOrd="2" destOrd="0" parTransId="{05D579F5-17D5-4C8D-AE5A-8097E8FBA358}" sibTransId="{65C22EAF-51AA-4CFD-9568-563BAF133965}"/>
    <dgm:cxn modelId="{39547871-E654-4AB2-8718-D8164FC3446F}" type="presOf" srcId="{9C01FDD2-87B5-4249-A8FA-27451727CD02}" destId="{D7BB57CD-621A-4789-9C79-DEACBC6F83C9}" srcOrd="0" destOrd="0" presId="urn:microsoft.com/office/officeart/2008/layout/AlternatingHexagons"/>
    <dgm:cxn modelId="{6D048B72-924C-4BD2-B28B-965FE7EC5B28}" type="presOf" srcId="{AA88E746-1423-471C-909F-9DECA9E15DEB}" destId="{8EB94DD3-D91B-44DD-AB4D-073F3DC2EF62}" srcOrd="0" destOrd="0" presId="urn:microsoft.com/office/officeart/2008/layout/AlternatingHexagons"/>
    <dgm:cxn modelId="{FD7D0E92-9FA4-40E9-9BD9-4E92D16266A7}" type="presOf" srcId="{C02A3423-C0CE-49D6-92B9-2B90B0102CA5}" destId="{FDABBC5D-9E4D-4AB3-BD8E-04F84888C431}" srcOrd="0" destOrd="0" presId="urn:microsoft.com/office/officeart/2008/layout/AlternatingHexagons"/>
    <dgm:cxn modelId="{332C1E9A-174A-4970-8827-C29D1E838F1C}" type="presOf" srcId="{2319590F-FA3B-4607-B964-D7B87E4E6AD2}" destId="{C51A1A87-16C8-4460-A70E-F4C0FF3AFB66}" srcOrd="0" destOrd="0" presId="urn:microsoft.com/office/officeart/2008/layout/AlternatingHexagons"/>
    <dgm:cxn modelId="{A2886AA1-0E0C-4B33-A043-60CC8EE2D647}" type="presOf" srcId="{3A882716-60F2-4CE3-A907-A12F9E984C16}" destId="{517C7C02-209F-48EB-BB2D-5528706A4E0B}" srcOrd="0" destOrd="0" presId="urn:microsoft.com/office/officeart/2008/layout/AlternatingHexagons"/>
    <dgm:cxn modelId="{26C68BAC-13C5-4356-A38D-176736C3D5D7}" srcId="{C02A3423-C0CE-49D6-92B9-2B90B0102CA5}" destId="{2319590F-FA3B-4607-B964-D7B87E4E6AD2}" srcOrd="3" destOrd="0" parTransId="{FF684ED5-F1BD-4EF1-8726-3EC2AB0DD377}" sibTransId="{9C26E462-4681-4D1E-B050-DA9349FFF763}"/>
    <dgm:cxn modelId="{220B03B5-F675-4C4B-938F-83F00213DFB6}" type="presOf" srcId="{9C26E462-4681-4D1E-B050-DA9349FFF763}" destId="{D8DD1CD6-4B50-4470-8B91-1836BCE48CB2}" srcOrd="0" destOrd="0" presId="urn:microsoft.com/office/officeart/2008/layout/AlternatingHexagons"/>
    <dgm:cxn modelId="{2A4B73EB-ED15-450B-A2BC-BA2378D34B80}" type="presOf" srcId="{65C22EAF-51AA-4CFD-9568-563BAF133965}" destId="{DBFC2566-15AD-47F3-9BBD-E987F23EC345}" srcOrd="0" destOrd="0" presId="urn:microsoft.com/office/officeart/2008/layout/AlternatingHexagons"/>
    <dgm:cxn modelId="{669720F0-6CAB-4AA9-A59E-A6558E858F72}" type="presOf" srcId="{22379B7D-D2D5-4A67-9974-ECB66A535E73}" destId="{CD5F996B-A01A-4857-BDCC-47021C2A2AB4}" srcOrd="0" destOrd="0" presId="urn:microsoft.com/office/officeart/2008/layout/AlternatingHexagons"/>
    <dgm:cxn modelId="{DB5AF3B0-4117-4D65-88AE-3A122DDDC356}" type="presParOf" srcId="{FDABBC5D-9E4D-4AB3-BD8E-04F84888C431}" destId="{004CDCD5-64E8-4348-8E76-BF7A9B0AC915}" srcOrd="0" destOrd="0" presId="urn:microsoft.com/office/officeart/2008/layout/AlternatingHexagons"/>
    <dgm:cxn modelId="{B8E6F50E-5D86-4601-A0EB-C1782F31E249}" type="presParOf" srcId="{004CDCD5-64E8-4348-8E76-BF7A9B0AC915}" destId="{517C7C02-209F-48EB-BB2D-5528706A4E0B}" srcOrd="0" destOrd="0" presId="urn:microsoft.com/office/officeart/2008/layout/AlternatingHexagons"/>
    <dgm:cxn modelId="{2BE055D1-2155-4D6F-9453-0D2CA8D82856}" type="presParOf" srcId="{004CDCD5-64E8-4348-8E76-BF7A9B0AC915}" destId="{AF59C12D-AF12-4E7E-B403-6862844E5F41}" srcOrd="1" destOrd="0" presId="urn:microsoft.com/office/officeart/2008/layout/AlternatingHexagons"/>
    <dgm:cxn modelId="{2DAC2729-02E4-4ACB-BA08-729FA1577978}" type="presParOf" srcId="{004CDCD5-64E8-4348-8E76-BF7A9B0AC915}" destId="{E76A868F-1725-4A26-927E-288BD57D88B0}" srcOrd="2" destOrd="0" presId="urn:microsoft.com/office/officeart/2008/layout/AlternatingHexagons"/>
    <dgm:cxn modelId="{CB39B6A5-A8F4-4295-8131-E3BD0C7FC9D0}" type="presParOf" srcId="{004CDCD5-64E8-4348-8E76-BF7A9B0AC915}" destId="{C41E3752-6865-4DE3-8B84-840DB7C7EF76}" srcOrd="3" destOrd="0" presId="urn:microsoft.com/office/officeart/2008/layout/AlternatingHexagons"/>
    <dgm:cxn modelId="{4A2925E4-C216-4F6C-9A0A-11CD583771FE}" type="presParOf" srcId="{004CDCD5-64E8-4348-8E76-BF7A9B0AC915}" destId="{CD5F996B-A01A-4857-BDCC-47021C2A2AB4}" srcOrd="4" destOrd="0" presId="urn:microsoft.com/office/officeart/2008/layout/AlternatingHexagons"/>
    <dgm:cxn modelId="{C3E685E2-8C59-4292-A993-6B449B0E0476}" type="presParOf" srcId="{FDABBC5D-9E4D-4AB3-BD8E-04F84888C431}" destId="{4E7E5D8E-72E3-42AD-A2BD-A32D39A6455B}" srcOrd="1" destOrd="0" presId="urn:microsoft.com/office/officeart/2008/layout/AlternatingHexagons"/>
    <dgm:cxn modelId="{0962AA37-893C-4EEB-8AE2-A5E582D08774}" type="presParOf" srcId="{FDABBC5D-9E4D-4AB3-BD8E-04F84888C431}" destId="{171D95B4-64F8-495C-ADEB-C5F280497155}" srcOrd="2" destOrd="0" presId="urn:microsoft.com/office/officeart/2008/layout/AlternatingHexagons"/>
    <dgm:cxn modelId="{A14AE9F4-4E58-4287-A841-C1DC02CD236B}" type="presParOf" srcId="{171D95B4-64F8-495C-ADEB-C5F280497155}" destId="{510E54CE-2D54-494A-B5CE-61E4BA868C57}" srcOrd="0" destOrd="0" presId="urn:microsoft.com/office/officeart/2008/layout/AlternatingHexagons"/>
    <dgm:cxn modelId="{10979DF0-7965-4482-AD4D-C4B1729EA007}" type="presParOf" srcId="{171D95B4-64F8-495C-ADEB-C5F280497155}" destId="{B10C0BBE-3520-429D-BE8A-C5B9788CBFD6}" srcOrd="1" destOrd="0" presId="urn:microsoft.com/office/officeart/2008/layout/AlternatingHexagons"/>
    <dgm:cxn modelId="{593DBED8-6819-48C3-B04B-CD60C82AD2FC}" type="presParOf" srcId="{171D95B4-64F8-495C-ADEB-C5F280497155}" destId="{A24E63D5-24C1-434C-8378-87769EDBA0F2}" srcOrd="2" destOrd="0" presId="urn:microsoft.com/office/officeart/2008/layout/AlternatingHexagons"/>
    <dgm:cxn modelId="{E7AECFCB-B876-4312-B567-19D15045619B}" type="presParOf" srcId="{171D95B4-64F8-495C-ADEB-C5F280497155}" destId="{E5BA3BDB-DA57-477B-9A47-6E1D8A2ECA85}" srcOrd="3" destOrd="0" presId="urn:microsoft.com/office/officeart/2008/layout/AlternatingHexagons"/>
    <dgm:cxn modelId="{F04EE47E-0989-47D5-A9AF-1154F5421971}" type="presParOf" srcId="{171D95B4-64F8-495C-ADEB-C5F280497155}" destId="{D7BB57CD-621A-4789-9C79-DEACBC6F83C9}" srcOrd="4" destOrd="0" presId="urn:microsoft.com/office/officeart/2008/layout/AlternatingHexagons"/>
    <dgm:cxn modelId="{F2B8F915-D656-4EA6-85AD-FC113972FFFB}" type="presParOf" srcId="{FDABBC5D-9E4D-4AB3-BD8E-04F84888C431}" destId="{BCEAD986-9D81-48B7-8F9C-335524431748}" srcOrd="3" destOrd="0" presId="urn:microsoft.com/office/officeart/2008/layout/AlternatingHexagons"/>
    <dgm:cxn modelId="{059B3502-53E0-4F04-8DBC-D3F027412CE6}" type="presParOf" srcId="{FDABBC5D-9E4D-4AB3-BD8E-04F84888C431}" destId="{150FE509-9C3E-491A-A283-7609C267ACE2}" srcOrd="4" destOrd="0" presId="urn:microsoft.com/office/officeart/2008/layout/AlternatingHexagons"/>
    <dgm:cxn modelId="{A8AD3663-9F6B-47D1-A643-6CEAB57AEF04}" type="presParOf" srcId="{150FE509-9C3E-491A-A283-7609C267ACE2}" destId="{8EB94DD3-D91B-44DD-AB4D-073F3DC2EF62}" srcOrd="0" destOrd="0" presId="urn:microsoft.com/office/officeart/2008/layout/AlternatingHexagons"/>
    <dgm:cxn modelId="{3AA4D0A0-9C76-4065-84DC-849554F28E4B}" type="presParOf" srcId="{150FE509-9C3E-491A-A283-7609C267ACE2}" destId="{33A5B413-094E-49F1-AE42-CD7D6C5545D5}" srcOrd="1" destOrd="0" presId="urn:microsoft.com/office/officeart/2008/layout/AlternatingHexagons"/>
    <dgm:cxn modelId="{C88FBA06-F7BC-40E4-A7A5-BAF495D0F73E}" type="presParOf" srcId="{150FE509-9C3E-491A-A283-7609C267ACE2}" destId="{39EE2249-F7DE-4543-A0F1-13F2C9736E01}" srcOrd="2" destOrd="0" presId="urn:microsoft.com/office/officeart/2008/layout/AlternatingHexagons"/>
    <dgm:cxn modelId="{ACA175A8-9DF1-4936-BDD8-4FE087D656E5}" type="presParOf" srcId="{150FE509-9C3E-491A-A283-7609C267ACE2}" destId="{AA57C8BB-C925-4AEE-9A2A-BC44454D90AC}" srcOrd="3" destOrd="0" presId="urn:microsoft.com/office/officeart/2008/layout/AlternatingHexagons"/>
    <dgm:cxn modelId="{EC29ADDD-EE75-49DC-B4D0-2287E22EC81C}" type="presParOf" srcId="{150FE509-9C3E-491A-A283-7609C267ACE2}" destId="{DBFC2566-15AD-47F3-9BBD-E987F23EC345}" srcOrd="4" destOrd="0" presId="urn:microsoft.com/office/officeart/2008/layout/AlternatingHexagons"/>
    <dgm:cxn modelId="{65CCA432-1623-4D9E-AB5D-783B0E9BEAEE}" type="presParOf" srcId="{FDABBC5D-9E4D-4AB3-BD8E-04F84888C431}" destId="{AE8BF22E-6FBB-408C-83CC-273FF10C6CD6}" srcOrd="5" destOrd="0" presId="urn:microsoft.com/office/officeart/2008/layout/AlternatingHexagons"/>
    <dgm:cxn modelId="{3B53636F-C11E-4D67-9966-D96CBCE42867}" type="presParOf" srcId="{FDABBC5D-9E4D-4AB3-BD8E-04F84888C431}" destId="{69E78FAF-7644-4137-8A6A-BCC56C480E89}" srcOrd="6" destOrd="0" presId="urn:microsoft.com/office/officeart/2008/layout/AlternatingHexagons"/>
    <dgm:cxn modelId="{963A6C87-8A8A-4FDC-A8A6-E51D03F9139C}" type="presParOf" srcId="{69E78FAF-7644-4137-8A6A-BCC56C480E89}" destId="{C51A1A87-16C8-4460-A70E-F4C0FF3AFB66}" srcOrd="0" destOrd="0" presId="urn:microsoft.com/office/officeart/2008/layout/AlternatingHexagons"/>
    <dgm:cxn modelId="{58D3BABE-B596-47B9-9CD9-F89B48363B62}" type="presParOf" srcId="{69E78FAF-7644-4137-8A6A-BCC56C480E89}" destId="{B2A45289-4329-4C1F-86E7-D8AE242608A5}" srcOrd="1" destOrd="0" presId="urn:microsoft.com/office/officeart/2008/layout/AlternatingHexagons"/>
    <dgm:cxn modelId="{A17E7464-2DDB-4B52-9B51-375419E8FD99}" type="presParOf" srcId="{69E78FAF-7644-4137-8A6A-BCC56C480E89}" destId="{0B0253D1-3EB1-4CB0-BA6A-98EA45454050}" srcOrd="2" destOrd="0" presId="urn:microsoft.com/office/officeart/2008/layout/AlternatingHexagons"/>
    <dgm:cxn modelId="{6FA1CC84-0DE0-437F-8E38-619D1440B7B8}" type="presParOf" srcId="{69E78FAF-7644-4137-8A6A-BCC56C480E89}" destId="{BDA319CF-0DBD-4423-B74A-52D60D219CA6}" srcOrd="3" destOrd="0" presId="urn:microsoft.com/office/officeart/2008/layout/AlternatingHexagons"/>
    <dgm:cxn modelId="{C3FAE946-2EAD-4E1D-96F2-4442911174DB}" type="presParOf" srcId="{69E78FAF-7644-4137-8A6A-BCC56C480E89}" destId="{D8DD1CD6-4B50-4470-8B91-1836BCE48CB2}" srcOrd="4" destOrd="0" presId="urn:microsoft.com/office/officeart/2008/layout/AlternatingHexagons"/>
  </dgm:cxnLst>
  <dgm:bg>
    <a:noFill/>
  </dgm:bg>
  <dgm:whole/>
  <dgm:extLst>
    <a:ext uri="http://schemas.microsoft.com/office/drawing/2008/diagram">
      <dsp:dataModelExt xmlns:dsp="http://schemas.microsoft.com/office/drawing/2008/diagram" relId="rId15"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06347A4-54EE-4CE6-BA1D-18D8A63B4330}" type="doc">
      <dgm:prSet loTypeId="urn:microsoft.com/office/officeart/2005/8/layout/hProcess4" loCatId="process" qsTypeId="urn:microsoft.com/office/officeart/2005/8/quickstyle/simple1" qsCatId="simple" csTypeId="urn:microsoft.com/office/officeart/2005/8/colors/colorful1" csCatId="colorful" phldr="1"/>
      <dgm:spPr/>
      <dgm:t>
        <a:bodyPr/>
        <a:lstStyle/>
        <a:p>
          <a:endParaRPr lang="en-GB"/>
        </a:p>
      </dgm:t>
    </dgm:pt>
    <dgm:pt modelId="{934F7F84-19B9-4B8C-9616-72750DBED098}">
      <dgm:prSet phldrT="[Text]" custT="1"/>
      <dgm:spPr/>
      <dgm:t>
        <a:bodyPr/>
        <a:lstStyle/>
        <a:p>
          <a:pPr rtl="0"/>
          <a:r>
            <a:rPr lang="en-GB" sz="800" dirty="0"/>
            <a:t> </a:t>
          </a:r>
          <a:r>
            <a:rPr lang="en-GB" sz="800" b="1" dirty="0"/>
            <a:t>Programme Management </a:t>
          </a:r>
        </a:p>
      </dgm:t>
    </dgm:pt>
    <dgm:pt modelId="{3257680D-A707-40C6-B4E5-20D5E7F5C02B}" type="parTrans" cxnId="{62AAF633-822B-48C5-8312-09488C979734}">
      <dgm:prSet/>
      <dgm:spPr/>
      <dgm:t>
        <a:bodyPr/>
        <a:lstStyle/>
        <a:p>
          <a:endParaRPr lang="en-GB" sz="800"/>
        </a:p>
      </dgm:t>
    </dgm:pt>
    <dgm:pt modelId="{258B7B95-98B5-4EDD-B4A7-D2D0F42C59A2}" type="sibTrans" cxnId="{62AAF633-822B-48C5-8312-09488C979734}">
      <dgm:prSet/>
      <dgm:spPr/>
      <dgm:t>
        <a:bodyPr/>
        <a:lstStyle/>
        <a:p>
          <a:endParaRPr lang="en-GB" sz="800"/>
        </a:p>
      </dgm:t>
    </dgm:pt>
    <dgm:pt modelId="{6B023CC3-90C9-4A54-8E22-E10331B49484}">
      <dgm:prSet phldrT="[Text]" custT="1"/>
      <dgm:spPr/>
      <dgm:t>
        <a:bodyPr/>
        <a:lstStyle/>
        <a:p>
          <a:pPr rtl="0">
            <a:buFontTx/>
            <a:buNone/>
          </a:pPr>
          <a:r>
            <a:rPr lang="en-GB" sz="800" b="1" dirty="0">
              <a:latin typeface="Walbaum Display"/>
            </a:rPr>
            <a:t>Team kick-off (Who’s in charge?</a:t>
          </a:r>
          <a:r>
            <a:rPr lang="en-GB" sz="800" dirty="0">
              <a:latin typeface="Walbaum Display"/>
            </a:rPr>
            <a:t>)</a:t>
          </a:r>
        </a:p>
      </dgm:t>
    </dgm:pt>
    <dgm:pt modelId="{6556541F-CDDC-49D3-9770-9125EC0AC54E}" type="parTrans" cxnId="{13380A2B-3691-4C53-9740-8C0EFCDFC571}">
      <dgm:prSet/>
      <dgm:spPr/>
      <dgm:t>
        <a:bodyPr/>
        <a:lstStyle/>
        <a:p>
          <a:endParaRPr lang="en-GB" sz="800"/>
        </a:p>
      </dgm:t>
    </dgm:pt>
    <dgm:pt modelId="{F9D0EA90-FAEF-493B-BD65-A64EFFB88B84}" type="sibTrans" cxnId="{13380A2B-3691-4C53-9740-8C0EFCDFC571}">
      <dgm:prSet/>
      <dgm:spPr/>
      <dgm:t>
        <a:bodyPr/>
        <a:lstStyle/>
        <a:p>
          <a:endParaRPr lang="en-GB" sz="800"/>
        </a:p>
      </dgm:t>
    </dgm:pt>
    <dgm:pt modelId="{F9A2CCB9-FCFC-469F-86F9-D279103B6B67}">
      <dgm:prSet phldrT="[Text]" custT="1"/>
      <dgm:spPr/>
      <dgm:t>
        <a:bodyPr/>
        <a:lstStyle/>
        <a:p>
          <a:pPr marL="0" lvl="0" indent="0" algn="l" defTabSz="457200" rtl="0" eaLnBrk="1" latinLnBrk="0" hangingPunct="1">
            <a:lnSpc>
              <a:spcPct val="90000"/>
            </a:lnSpc>
            <a:spcBef>
              <a:spcPct val="0"/>
            </a:spcBef>
            <a:spcAft>
              <a:spcPct val="35000"/>
            </a:spcAft>
            <a:buNone/>
          </a:pPr>
          <a:r>
            <a:rPr lang="en-GB" sz="800" b="1" kern="1200" dirty="0">
              <a:solidFill>
                <a:srgbClr val="FFFFFF"/>
              </a:solidFill>
              <a:latin typeface="Walbaum Display"/>
              <a:ea typeface="+mn-ea"/>
              <a:cs typeface="+mn-cs"/>
            </a:rPr>
            <a:t>Assigning Roles</a:t>
          </a:r>
        </a:p>
      </dgm:t>
    </dgm:pt>
    <dgm:pt modelId="{6FE9F7FA-0F8D-4650-82A0-0E839F8292F9}" type="parTrans" cxnId="{19BCE319-9D18-4FA1-AD24-C9E0D9F0F261}">
      <dgm:prSet/>
      <dgm:spPr/>
      <dgm:t>
        <a:bodyPr/>
        <a:lstStyle/>
        <a:p>
          <a:endParaRPr lang="en-GB" sz="800"/>
        </a:p>
      </dgm:t>
    </dgm:pt>
    <dgm:pt modelId="{78421EE6-172A-4348-AC0A-5E623E5AF300}" type="sibTrans" cxnId="{19BCE319-9D18-4FA1-AD24-C9E0D9F0F261}">
      <dgm:prSet/>
      <dgm:spPr/>
      <dgm:t>
        <a:bodyPr/>
        <a:lstStyle/>
        <a:p>
          <a:endParaRPr lang="en-GB" sz="800"/>
        </a:p>
      </dgm:t>
    </dgm:pt>
    <dgm:pt modelId="{9CDA8356-FEE4-45D7-BBBA-EAEAB2DF1DC0}">
      <dgm:prSet phldrT="[Text]" custT="1"/>
      <dgm:spPr/>
      <dgm:t>
        <a:bodyPr/>
        <a:lstStyle/>
        <a:p>
          <a:r>
            <a:rPr lang="en-GB" sz="800" dirty="0"/>
            <a:t>Programme Director (to manage the day-to-day operations)</a:t>
          </a:r>
        </a:p>
      </dgm:t>
    </dgm:pt>
    <dgm:pt modelId="{97A683EE-DD10-4461-A2E2-EB394A342BFE}" type="parTrans" cxnId="{64C4200A-CD00-4BEE-8617-BDDF8FC60CD8}">
      <dgm:prSet/>
      <dgm:spPr/>
      <dgm:t>
        <a:bodyPr/>
        <a:lstStyle/>
        <a:p>
          <a:endParaRPr lang="en-GB" sz="800"/>
        </a:p>
      </dgm:t>
    </dgm:pt>
    <dgm:pt modelId="{88789156-E4BB-40B0-B948-FB5E327017D2}" type="sibTrans" cxnId="{64C4200A-CD00-4BEE-8617-BDDF8FC60CD8}">
      <dgm:prSet/>
      <dgm:spPr/>
      <dgm:t>
        <a:bodyPr/>
        <a:lstStyle/>
        <a:p>
          <a:endParaRPr lang="en-GB" sz="800"/>
        </a:p>
      </dgm:t>
    </dgm:pt>
    <dgm:pt modelId="{B7514A6C-F86C-4B18-AD80-3CBCAE549137}">
      <dgm:prSet phldrT="[Text]" custT="1"/>
      <dgm:spPr/>
      <dgm:t>
        <a:bodyPr/>
        <a:lstStyle/>
        <a:p>
          <a:r>
            <a:rPr lang="en-GB" sz="800" dirty="0"/>
            <a:t>Programme Manager (to monitor the process)</a:t>
          </a:r>
        </a:p>
      </dgm:t>
    </dgm:pt>
    <dgm:pt modelId="{9B5A2461-58FD-4DEE-A478-436E716BF5FD}" type="parTrans" cxnId="{CBA63D57-C0C2-4DD9-9FBC-4B9713B71CE7}">
      <dgm:prSet/>
      <dgm:spPr/>
      <dgm:t>
        <a:bodyPr/>
        <a:lstStyle/>
        <a:p>
          <a:endParaRPr lang="en-GB" sz="800"/>
        </a:p>
      </dgm:t>
    </dgm:pt>
    <dgm:pt modelId="{7493394D-C436-4967-AA98-5063360665F3}" type="sibTrans" cxnId="{CBA63D57-C0C2-4DD9-9FBC-4B9713B71CE7}">
      <dgm:prSet/>
      <dgm:spPr/>
      <dgm:t>
        <a:bodyPr/>
        <a:lstStyle/>
        <a:p>
          <a:endParaRPr lang="en-GB" sz="800"/>
        </a:p>
      </dgm:t>
    </dgm:pt>
    <dgm:pt modelId="{7FB10B9F-AA5B-4429-9068-800FFD28136B}">
      <dgm:prSet phldrT="[Text]" custT="1"/>
      <dgm:spPr/>
      <dgm:t>
        <a:bodyPr/>
        <a:lstStyle/>
        <a:p>
          <a:pPr rtl="0"/>
          <a:r>
            <a:rPr lang="en-GB" sz="800" dirty="0">
              <a:latin typeface="Walbaum Display"/>
            </a:rPr>
            <a:t>What are the needs</a:t>
          </a:r>
          <a:r>
            <a:rPr lang="en-GB" sz="800" dirty="0"/>
            <a:t> and </a:t>
          </a:r>
          <a:r>
            <a:rPr lang="en-GB" sz="800" dirty="0">
              <a:latin typeface="Walbaum Display"/>
            </a:rPr>
            <a:t>requirements</a:t>
          </a:r>
          <a:r>
            <a:rPr lang="en-GB" sz="800" dirty="0"/>
            <a:t>?  (what do they want?)</a:t>
          </a:r>
        </a:p>
      </dgm:t>
    </dgm:pt>
    <dgm:pt modelId="{C1C13486-7343-47C6-96CA-08C260D042E3}" type="parTrans" cxnId="{6F0BFAC9-8EB1-4C5B-8E91-1F3819F81D7B}">
      <dgm:prSet/>
      <dgm:spPr/>
      <dgm:t>
        <a:bodyPr/>
        <a:lstStyle/>
        <a:p>
          <a:endParaRPr lang="en-GB" sz="800"/>
        </a:p>
      </dgm:t>
    </dgm:pt>
    <dgm:pt modelId="{E78D6C1A-6D14-423B-BC8D-8B3EC4BA2694}" type="sibTrans" cxnId="{6F0BFAC9-8EB1-4C5B-8E91-1F3819F81D7B}">
      <dgm:prSet/>
      <dgm:spPr/>
      <dgm:t>
        <a:bodyPr/>
        <a:lstStyle/>
        <a:p>
          <a:endParaRPr lang="en-GB" sz="800"/>
        </a:p>
      </dgm:t>
    </dgm:pt>
    <dgm:pt modelId="{47969EC7-0BCE-4CDA-9651-3B6FC54FA39D}">
      <dgm:prSet phldr="0" custT="1"/>
      <dgm:spPr/>
      <dgm:t>
        <a:bodyPr/>
        <a:lstStyle/>
        <a:p>
          <a:pPr marL="0" algn="ctr" defTabSz="457200" rtl="0" eaLnBrk="1" latinLnBrk="0" hangingPunct="1"/>
          <a:r>
            <a:rPr lang="en-GB" sz="800" b="1" kern="1200" dirty="0">
              <a:solidFill>
                <a:schemeClr val="tx1"/>
              </a:solidFill>
              <a:latin typeface="+mn-lt"/>
              <a:ea typeface="+mn-ea"/>
              <a:cs typeface="+mn-cs"/>
            </a:rPr>
            <a:t>Programme Documentation</a:t>
          </a:r>
        </a:p>
      </dgm:t>
    </dgm:pt>
    <dgm:pt modelId="{35F83352-C018-496B-8BE6-96C6671103D4}" type="parTrans" cxnId="{A0846900-9EE1-4432-8985-AE366B76A7B6}">
      <dgm:prSet/>
      <dgm:spPr/>
      <dgm:t>
        <a:bodyPr/>
        <a:lstStyle/>
        <a:p>
          <a:endParaRPr lang="en-GB" sz="800"/>
        </a:p>
      </dgm:t>
    </dgm:pt>
    <dgm:pt modelId="{945816E1-E7E6-4448-98A3-DC6E8ABC6F2D}" type="sibTrans" cxnId="{A0846900-9EE1-4432-8985-AE366B76A7B6}">
      <dgm:prSet/>
      <dgm:spPr/>
      <dgm:t>
        <a:bodyPr/>
        <a:lstStyle/>
        <a:p>
          <a:endParaRPr lang="en-GB" sz="800"/>
        </a:p>
      </dgm:t>
    </dgm:pt>
    <dgm:pt modelId="{32C7654B-2248-481E-95FD-DF82CB96BD17}">
      <dgm:prSet phldrT="[Text]" custT="1"/>
      <dgm:spPr/>
      <dgm:t>
        <a:bodyPr/>
        <a:lstStyle/>
        <a:p>
          <a:r>
            <a:rPr lang="en-GB" sz="800" dirty="0"/>
            <a:t>Sponsor/ Responsible Owner (to liaise with client)</a:t>
          </a:r>
        </a:p>
      </dgm:t>
    </dgm:pt>
    <dgm:pt modelId="{0FD4F057-2A89-4C3C-B7E7-7FAECA346CCD}" type="parTrans" cxnId="{16D3C712-117C-43EE-87C6-F125D6F8CE55}">
      <dgm:prSet/>
      <dgm:spPr/>
      <dgm:t>
        <a:bodyPr/>
        <a:lstStyle/>
        <a:p>
          <a:endParaRPr lang="en-GB" sz="800"/>
        </a:p>
      </dgm:t>
    </dgm:pt>
    <dgm:pt modelId="{AC2ECD26-DC94-455E-9FBA-552433CA4AC2}" type="sibTrans" cxnId="{16D3C712-117C-43EE-87C6-F125D6F8CE55}">
      <dgm:prSet/>
      <dgm:spPr/>
      <dgm:t>
        <a:bodyPr/>
        <a:lstStyle/>
        <a:p>
          <a:endParaRPr lang="en-GB" sz="800"/>
        </a:p>
      </dgm:t>
    </dgm:pt>
    <dgm:pt modelId="{AC0B7EAC-01FD-4F75-9A15-99E6E11F859B}">
      <dgm:prSet phldr="0" custT="1"/>
      <dgm:spPr/>
      <dgm:t>
        <a:bodyPr/>
        <a:lstStyle/>
        <a:p>
          <a:pPr rtl="0"/>
          <a:r>
            <a:rPr lang="en-GB" sz="800" dirty="0">
              <a:latin typeface="Walbaum Display"/>
            </a:rPr>
            <a:t>Sponsor (Who’s</a:t>
          </a:r>
          <a:r>
            <a:rPr lang="en-GB" sz="800" dirty="0"/>
            <a:t> ultimately </a:t>
          </a:r>
          <a:r>
            <a:rPr lang="en-GB" sz="800" dirty="0">
              <a:latin typeface="Walbaum Display"/>
            </a:rPr>
            <a:t>responsible?)</a:t>
          </a:r>
          <a:endParaRPr lang="en-GB" sz="800" dirty="0"/>
        </a:p>
      </dgm:t>
    </dgm:pt>
    <dgm:pt modelId="{F92F373B-5613-460B-B2A3-21C9C77DA760}" type="parTrans" cxnId="{A0944A11-26B5-40D6-AE43-5945876FADC4}">
      <dgm:prSet/>
      <dgm:spPr/>
      <dgm:t>
        <a:bodyPr/>
        <a:lstStyle/>
        <a:p>
          <a:endParaRPr lang="en-UG" sz="800"/>
        </a:p>
      </dgm:t>
    </dgm:pt>
    <dgm:pt modelId="{85C52FFA-4A9B-43C6-880B-5A66BD1A137E}" type="sibTrans" cxnId="{A0944A11-26B5-40D6-AE43-5945876FADC4}">
      <dgm:prSet/>
      <dgm:spPr/>
      <dgm:t>
        <a:bodyPr/>
        <a:lstStyle/>
        <a:p>
          <a:endParaRPr lang="en-UG" sz="800"/>
        </a:p>
      </dgm:t>
    </dgm:pt>
    <dgm:pt modelId="{FEB0A19F-DAF0-4FB4-BDE1-D6E2B91CAADB}">
      <dgm:prSet phldrT="[Text]" custT="1"/>
      <dgm:spPr/>
      <dgm:t>
        <a:bodyPr/>
        <a:lstStyle/>
        <a:p>
          <a:pPr>
            <a:buFontTx/>
            <a:buNone/>
          </a:pPr>
          <a:r>
            <a:rPr lang="en-GB" sz="800" b="1" dirty="0"/>
            <a:t>Assign roles to everyone in the team</a:t>
          </a:r>
        </a:p>
      </dgm:t>
    </dgm:pt>
    <dgm:pt modelId="{85F025BB-0549-4000-9FCD-093B1E318BCE}" type="parTrans" cxnId="{FCF02C65-8513-4807-889A-498FF1CA0873}">
      <dgm:prSet/>
      <dgm:spPr/>
      <dgm:t>
        <a:bodyPr/>
        <a:lstStyle/>
        <a:p>
          <a:endParaRPr lang="en-GB" sz="800"/>
        </a:p>
      </dgm:t>
    </dgm:pt>
    <dgm:pt modelId="{56475F8E-E9FC-4528-BFFA-94F1951B4299}" type="sibTrans" cxnId="{FCF02C65-8513-4807-889A-498FF1CA0873}">
      <dgm:prSet/>
      <dgm:spPr/>
      <dgm:t>
        <a:bodyPr/>
        <a:lstStyle/>
        <a:p>
          <a:endParaRPr lang="en-GB" sz="800"/>
        </a:p>
      </dgm:t>
    </dgm:pt>
    <dgm:pt modelId="{DF9B99C9-2D5F-4ED4-9F0D-1B70F622DD2C}">
      <dgm:prSet phldrT="[Text]" custT="1"/>
      <dgm:spPr/>
      <dgm:t>
        <a:bodyPr/>
        <a:lstStyle/>
        <a:p>
          <a:pPr>
            <a:buFontTx/>
            <a:buNone/>
          </a:pPr>
          <a:r>
            <a:rPr lang="en-GB" sz="800" b="1" dirty="0"/>
            <a:t>Prepare a Project Initiation Document (PID) </a:t>
          </a:r>
          <a:r>
            <a:rPr lang="en-GB" sz="800" dirty="0"/>
            <a:t>(What’s the project?)</a:t>
          </a:r>
        </a:p>
      </dgm:t>
    </dgm:pt>
    <dgm:pt modelId="{E741AD69-DE5F-4DB8-B61E-15ECAABCBBA1}" type="parTrans" cxnId="{FF52B488-F9A9-4E90-99BE-E72B0B76DE57}">
      <dgm:prSet/>
      <dgm:spPr/>
      <dgm:t>
        <a:bodyPr/>
        <a:lstStyle/>
        <a:p>
          <a:endParaRPr lang="en-GB" sz="800"/>
        </a:p>
      </dgm:t>
    </dgm:pt>
    <dgm:pt modelId="{16B3BD20-4361-4C39-89B3-63391D9CABD7}" type="sibTrans" cxnId="{FF52B488-F9A9-4E90-99BE-E72B0B76DE57}">
      <dgm:prSet/>
      <dgm:spPr/>
      <dgm:t>
        <a:bodyPr/>
        <a:lstStyle/>
        <a:p>
          <a:endParaRPr lang="en-GB" sz="800"/>
        </a:p>
      </dgm:t>
    </dgm:pt>
    <dgm:pt modelId="{21489D3C-36FD-49BD-B960-CE87AA1C8E11}">
      <dgm:prSet phldrT="[Text]" custT="1"/>
      <dgm:spPr/>
      <dgm:t>
        <a:bodyPr/>
        <a:lstStyle/>
        <a:p>
          <a:r>
            <a:rPr lang="en-GB" sz="800" dirty="0"/>
            <a:t>Projects Manager (to ensure the deliverables are met on time)</a:t>
          </a:r>
        </a:p>
      </dgm:t>
    </dgm:pt>
    <dgm:pt modelId="{6F826B89-B17E-4221-ACD2-E74EFC87A820}" type="parTrans" cxnId="{7491DBB1-2CA4-4F2E-A42E-2E535687E4CF}">
      <dgm:prSet/>
      <dgm:spPr/>
      <dgm:t>
        <a:bodyPr/>
        <a:lstStyle/>
        <a:p>
          <a:endParaRPr lang="en-GB" sz="800"/>
        </a:p>
      </dgm:t>
    </dgm:pt>
    <dgm:pt modelId="{FD45F040-B48B-4D79-A717-13198942F641}" type="sibTrans" cxnId="{7491DBB1-2CA4-4F2E-A42E-2E535687E4CF}">
      <dgm:prSet/>
      <dgm:spPr/>
      <dgm:t>
        <a:bodyPr/>
        <a:lstStyle/>
        <a:p>
          <a:endParaRPr lang="en-GB" sz="800"/>
        </a:p>
      </dgm:t>
    </dgm:pt>
    <dgm:pt modelId="{B2442F7C-0FA2-402C-AD85-93173F792D14}">
      <dgm:prSet phldrT="[Text]" custT="1"/>
      <dgm:spPr/>
      <dgm:t>
        <a:bodyPr/>
        <a:lstStyle/>
        <a:p>
          <a:pPr>
            <a:buFont typeface="Wingdings" panose="05000000000000000000" pitchFamily="2" charset="2"/>
            <a:buChar char="§"/>
          </a:pPr>
          <a:r>
            <a:rPr lang="en-GB" sz="800" dirty="0"/>
            <a:t>Scope  (What are the parameters of the project?)</a:t>
          </a:r>
        </a:p>
      </dgm:t>
    </dgm:pt>
    <dgm:pt modelId="{B0F8C2D6-8EB8-4372-948D-DEAD172266A1}" type="sibTrans" cxnId="{F9D59069-0B27-4D70-AB5A-C3BE6AE8D4D1}">
      <dgm:prSet/>
      <dgm:spPr/>
      <dgm:t>
        <a:bodyPr/>
        <a:lstStyle/>
        <a:p>
          <a:endParaRPr lang="en-GB" sz="800"/>
        </a:p>
      </dgm:t>
    </dgm:pt>
    <dgm:pt modelId="{4B3D7EAD-BBFA-415D-A51E-B1DAE58B121B}" type="parTrans" cxnId="{F9D59069-0B27-4D70-AB5A-C3BE6AE8D4D1}">
      <dgm:prSet/>
      <dgm:spPr/>
      <dgm:t>
        <a:bodyPr/>
        <a:lstStyle/>
        <a:p>
          <a:endParaRPr lang="en-GB" sz="800"/>
        </a:p>
      </dgm:t>
    </dgm:pt>
    <dgm:pt modelId="{D7BB0A7B-FE49-45D8-B5B9-8523E6FEDCAA}">
      <dgm:prSet phldrT="[Text]" custT="1"/>
      <dgm:spPr/>
      <dgm:t>
        <a:bodyPr/>
        <a:lstStyle/>
        <a:p>
          <a:pPr>
            <a:buFont typeface="Wingdings" panose="05000000000000000000" pitchFamily="2" charset="2"/>
            <a:buChar char="§"/>
          </a:pPr>
          <a:r>
            <a:rPr lang="en-GB" sz="800" dirty="0"/>
            <a:t>Stakeholder Reporting &amp; Communications (How will you meet and when?)</a:t>
          </a:r>
        </a:p>
      </dgm:t>
    </dgm:pt>
    <dgm:pt modelId="{24CD7D65-7C10-4376-8C0B-598D8F1AF06D}" type="sibTrans" cxnId="{D6CA0130-522D-4B0E-BAF5-FA27EF2A7CA8}">
      <dgm:prSet/>
      <dgm:spPr/>
      <dgm:t>
        <a:bodyPr/>
        <a:lstStyle/>
        <a:p>
          <a:endParaRPr lang="en-GB" sz="800"/>
        </a:p>
      </dgm:t>
    </dgm:pt>
    <dgm:pt modelId="{C8FE9F8E-8CC2-4333-80C1-13E760CA822B}" type="parTrans" cxnId="{D6CA0130-522D-4B0E-BAF5-FA27EF2A7CA8}">
      <dgm:prSet/>
      <dgm:spPr/>
      <dgm:t>
        <a:bodyPr/>
        <a:lstStyle/>
        <a:p>
          <a:endParaRPr lang="en-GB" sz="800"/>
        </a:p>
      </dgm:t>
    </dgm:pt>
    <dgm:pt modelId="{998C89C5-BCEB-4068-993B-FA8A2C187829}">
      <dgm:prSet phldrT="[Text]" custT="1"/>
      <dgm:spPr/>
      <dgm:t>
        <a:bodyPr/>
        <a:lstStyle/>
        <a:p>
          <a:pPr>
            <a:buFont typeface="Wingdings" panose="05000000000000000000" pitchFamily="2" charset="2"/>
            <a:buChar char="§"/>
          </a:pPr>
          <a:r>
            <a:rPr lang="en-GB" sz="800" dirty="0"/>
            <a:t>Plan with milestones (what will be delivered and by when)</a:t>
          </a:r>
        </a:p>
      </dgm:t>
    </dgm:pt>
    <dgm:pt modelId="{11982626-C4D3-4305-9E0C-72E56E701DD7}" type="sibTrans" cxnId="{ABC4BCDC-5952-4B74-A06F-186843636DBB}">
      <dgm:prSet/>
      <dgm:spPr/>
      <dgm:t>
        <a:bodyPr/>
        <a:lstStyle/>
        <a:p>
          <a:endParaRPr lang="en-GB" sz="800"/>
        </a:p>
      </dgm:t>
    </dgm:pt>
    <dgm:pt modelId="{BA9FACB1-5AC4-4AF4-A50B-004A79CB6A67}" type="parTrans" cxnId="{ABC4BCDC-5952-4B74-A06F-186843636DBB}">
      <dgm:prSet/>
      <dgm:spPr/>
      <dgm:t>
        <a:bodyPr/>
        <a:lstStyle/>
        <a:p>
          <a:endParaRPr lang="en-GB" sz="800"/>
        </a:p>
      </dgm:t>
    </dgm:pt>
    <dgm:pt modelId="{EE3FE9EE-7407-4442-B886-4BF3802A4B30}">
      <dgm:prSet phldrT="[Text]" custT="1"/>
      <dgm:spPr/>
      <dgm:t>
        <a:bodyPr/>
        <a:lstStyle/>
        <a:p>
          <a:pPr>
            <a:buFont typeface="Wingdings" panose="05000000000000000000" pitchFamily="2" charset="2"/>
            <a:buChar char="§"/>
          </a:pPr>
          <a:r>
            <a:rPr lang="en-GB" sz="800" dirty="0"/>
            <a:t>Risk Assessment (can you foresee any problems?)</a:t>
          </a:r>
        </a:p>
      </dgm:t>
    </dgm:pt>
    <dgm:pt modelId="{3BF765AF-26EF-48A6-BC8D-50A693E4EAD6}" type="sibTrans" cxnId="{F8B80AAD-C072-4709-A461-56F9A203B6C1}">
      <dgm:prSet/>
      <dgm:spPr/>
      <dgm:t>
        <a:bodyPr/>
        <a:lstStyle/>
        <a:p>
          <a:endParaRPr lang="en-GB" sz="800"/>
        </a:p>
      </dgm:t>
    </dgm:pt>
    <dgm:pt modelId="{FB68770C-3653-4ACE-B22E-D23D4C030B8E}" type="parTrans" cxnId="{F8B80AAD-C072-4709-A461-56F9A203B6C1}">
      <dgm:prSet/>
      <dgm:spPr/>
      <dgm:t>
        <a:bodyPr/>
        <a:lstStyle/>
        <a:p>
          <a:endParaRPr lang="en-GB" sz="800"/>
        </a:p>
      </dgm:t>
    </dgm:pt>
    <dgm:pt modelId="{D6188D43-5BC8-4A74-8EE3-9FEE8A8EBB52}">
      <dgm:prSet phldrT="[Text]" custT="1"/>
      <dgm:spPr/>
      <dgm:t>
        <a:bodyPr/>
        <a:lstStyle/>
        <a:p>
          <a:pPr>
            <a:buFont typeface="Wingdings" panose="05000000000000000000" pitchFamily="2" charset="2"/>
            <a:buChar char="§"/>
          </a:pPr>
          <a:r>
            <a:rPr lang="en-GB" sz="800" dirty="0"/>
            <a:t>Financial Assessment (what’s the budget?) </a:t>
          </a:r>
        </a:p>
      </dgm:t>
    </dgm:pt>
    <dgm:pt modelId="{D2236E64-8183-4504-94C6-C85C0155EDA6}" type="sibTrans" cxnId="{4078E555-B160-4565-BF9F-05F6942D5A7A}">
      <dgm:prSet/>
      <dgm:spPr/>
      <dgm:t>
        <a:bodyPr/>
        <a:lstStyle/>
        <a:p>
          <a:endParaRPr lang="en-GB" sz="800"/>
        </a:p>
      </dgm:t>
    </dgm:pt>
    <dgm:pt modelId="{50A7B526-AED2-4321-A602-CCBB6C9BD89E}" type="parTrans" cxnId="{4078E555-B160-4565-BF9F-05F6942D5A7A}">
      <dgm:prSet/>
      <dgm:spPr/>
      <dgm:t>
        <a:bodyPr/>
        <a:lstStyle/>
        <a:p>
          <a:endParaRPr lang="en-GB" sz="800"/>
        </a:p>
      </dgm:t>
    </dgm:pt>
    <dgm:pt modelId="{90224206-78E8-4592-91DD-A9E395CB7B11}" type="pres">
      <dgm:prSet presAssocID="{606347A4-54EE-4CE6-BA1D-18D8A63B4330}" presName="Name0" presStyleCnt="0">
        <dgm:presLayoutVars>
          <dgm:dir/>
          <dgm:animLvl val="lvl"/>
          <dgm:resizeHandles val="exact"/>
        </dgm:presLayoutVars>
      </dgm:prSet>
      <dgm:spPr/>
    </dgm:pt>
    <dgm:pt modelId="{17CCD0F5-25FB-43BB-B9BA-D5FF9CF123F6}" type="pres">
      <dgm:prSet presAssocID="{606347A4-54EE-4CE6-BA1D-18D8A63B4330}" presName="tSp" presStyleCnt="0"/>
      <dgm:spPr/>
    </dgm:pt>
    <dgm:pt modelId="{41C048A7-B281-4E60-ADB5-0A79C1F8B4AA}" type="pres">
      <dgm:prSet presAssocID="{606347A4-54EE-4CE6-BA1D-18D8A63B4330}" presName="bSp" presStyleCnt="0"/>
      <dgm:spPr/>
    </dgm:pt>
    <dgm:pt modelId="{48FEE4E9-4A85-4D92-924D-B29438BFE220}" type="pres">
      <dgm:prSet presAssocID="{606347A4-54EE-4CE6-BA1D-18D8A63B4330}" presName="process" presStyleCnt="0"/>
      <dgm:spPr/>
    </dgm:pt>
    <dgm:pt modelId="{2006BF2A-D64F-4B34-B9C9-79F54C99D1E4}" type="pres">
      <dgm:prSet presAssocID="{934F7F84-19B9-4B8C-9616-72750DBED098}" presName="composite1" presStyleCnt="0"/>
      <dgm:spPr/>
    </dgm:pt>
    <dgm:pt modelId="{A647624C-D97D-4B5B-B1F6-49A6F65F7992}" type="pres">
      <dgm:prSet presAssocID="{934F7F84-19B9-4B8C-9616-72750DBED098}" presName="dummyNode1" presStyleLbl="node1" presStyleIdx="0" presStyleCnt="3"/>
      <dgm:spPr/>
    </dgm:pt>
    <dgm:pt modelId="{BD06043D-D7F9-4171-99BC-E1B37677F73F}" type="pres">
      <dgm:prSet presAssocID="{934F7F84-19B9-4B8C-9616-72750DBED098}" presName="childNode1" presStyleLbl="bgAcc1" presStyleIdx="0" presStyleCnt="3" custScaleX="80749" custScaleY="147006" custLinFactNeighborX="10747" custLinFactNeighborY="3083">
        <dgm:presLayoutVars>
          <dgm:bulletEnabled val="1"/>
        </dgm:presLayoutVars>
      </dgm:prSet>
      <dgm:spPr/>
    </dgm:pt>
    <dgm:pt modelId="{1ADF916D-4F45-4B5C-BA17-98D937F7ADE8}" type="pres">
      <dgm:prSet presAssocID="{934F7F84-19B9-4B8C-9616-72750DBED098}" presName="childNode1tx" presStyleLbl="bgAcc1" presStyleIdx="0" presStyleCnt="3">
        <dgm:presLayoutVars>
          <dgm:bulletEnabled val="1"/>
        </dgm:presLayoutVars>
      </dgm:prSet>
      <dgm:spPr/>
    </dgm:pt>
    <dgm:pt modelId="{E10AF0F0-7ABB-4FD7-A4D8-98F54EA6FA8C}" type="pres">
      <dgm:prSet presAssocID="{934F7F84-19B9-4B8C-9616-72750DBED098}" presName="parentNode1" presStyleLbl="node1" presStyleIdx="0" presStyleCnt="3" custScaleX="87773" custScaleY="81024" custLinFactY="-102970" custLinFactNeighborX="-8258" custLinFactNeighborY="-200000">
        <dgm:presLayoutVars>
          <dgm:chMax val="1"/>
          <dgm:bulletEnabled val="1"/>
        </dgm:presLayoutVars>
      </dgm:prSet>
      <dgm:spPr/>
    </dgm:pt>
    <dgm:pt modelId="{CE475440-BC95-4888-A64A-A6C372055685}" type="pres">
      <dgm:prSet presAssocID="{934F7F84-19B9-4B8C-9616-72750DBED098}" presName="connSite1" presStyleCnt="0"/>
      <dgm:spPr/>
    </dgm:pt>
    <dgm:pt modelId="{7964AB20-1D22-45C6-8489-E180D9DEE015}" type="pres">
      <dgm:prSet presAssocID="{258B7B95-98B5-4EDD-B4A7-D2D0F42C59A2}" presName="Name9" presStyleLbl="sibTrans2D1" presStyleIdx="0" presStyleCnt="2" custLinFactNeighborX="-19476" custLinFactNeighborY="35136"/>
      <dgm:spPr/>
    </dgm:pt>
    <dgm:pt modelId="{BCD95943-CBCA-4D4B-8071-E8460E234E69}" type="pres">
      <dgm:prSet presAssocID="{47969EC7-0BCE-4CDA-9651-3B6FC54FA39D}" presName="composite2" presStyleCnt="0"/>
      <dgm:spPr/>
    </dgm:pt>
    <dgm:pt modelId="{C5FC7A6C-B721-437E-97D9-08FF9688AB50}" type="pres">
      <dgm:prSet presAssocID="{47969EC7-0BCE-4CDA-9651-3B6FC54FA39D}" presName="dummyNode2" presStyleLbl="node1" presStyleIdx="0" presStyleCnt="3"/>
      <dgm:spPr/>
    </dgm:pt>
    <dgm:pt modelId="{C2D0DC2C-BA9B-4F7D-A465-36324ACCD588}" type="pres">
      <dgm:prSet presAssocID="{47969EC7-0BCE-4CDA-9651-3B6FC54FA39D}" presName="childNode2" presStyleLbl="bgAcc1" presStyleIdx="1" presStyleCnt="3" custScaleX="86574" custScaleY="331941" custLinFactNeighborX="-3054" custLinFactNeighborY="50575">
        <dgm:presLayoutVars>
          <dgm:bulletEnabled val="1"/>
        </dgm:presLayoutVars>
      </dgm:prSet>
      <dgm:spPr/>
    </dgm:pt>
    <dgm:pt modelId="{795ECC4D-50D1-4614-8EB2-AD971EE47C5A}" type="pres">
      <dgm:prSet presAssocID="{47969EC7-0BCE-4CDA-9651-3B6FC54FA39D}" presName="childNode2tx" presStyleLbl="bgAcc1" presStyleIdx="1" presStyleCnt="3">
        <dgm:presLayoutVars>
          <dgm:bulletEnabled val="1"/>
        </dgm:presLayoutVars>
      </dgm:prSet>
      <dgm:spPr/>
    </dgm:pt>
    <dgm:pt modelId="{AAF0C65D-74E7-41B0-BB55-23E37E3550F8}" type="pres">
      <dgm:prSet presAssocID="{47969EC7-0BCE-4CDA-9651-3B6FC54FA39D}" presName="parentNode2" presStyleLbl="node1" presStyleIdx="1" presStyleCnt="3" custScaleX="88275" custScaleY="142402" custLinFactNeighborX="-22186" custLinFactNeighborY="-81388">
        <dgm:presLayoutVars>
          <dgm:chMax val="0"/>
          <dgm:bulletEnabled val="1"/>
        </dgm:presLayoutVars>
      </dgm:prSet>
      <dgm:spPr/>
    </dgm:pt>
    <dgm:pt modelId="{61C6AA38-7714-41C6-BB0D-4EDC080289CE}" type="pres">
      <dgm:prSet presAssocID="{47969EC7-0BCE-4CDA-9651-3B6FC54FA39D}" presName="connSite2" presStyleCnt="0"/>
      <dgm:spPr/>
    </dgm:pt>
    <dgm:pt modelId="{002F0ADF-0595-411D-BC16-B6257AB6C3A6}" type="pres">
      <dgm:prSet presAssocID="{945816E1-E7E6-4448-98A3-DC6E8ABC6F2D}" presName="Name18" presStyleLbl="sibTrans2D1" presStyleIdx="1" presStyleCnt="2" custLinFactNeighborX="5535" custLinFactNeighborY="-393"/>
      <dgm:spPr/>
    </dgm:pt>
    <dgm:pt modelId="{CABF6179-B181-46E8-B444-8245E2C76422}" type="pres">
      <dgm:prSet presAssocID="{F9A2CCB9-FCFC-469F-86F9-D279103B6B67}" presName="composite1" presStyleCnt="0"/>
      <dgm:spPr/>
    </dgm:pt>
    <dgm:pt modelId="{44D9A82B-C50F-4333-979F-13F709112B3F}" type="pres">
      <dgm:prSet presAssocID="{F9A2CCB9-FCFC-469F-86F9-D279103B6B67}" presName="dummyNode1" presStyleLbl="node1" presStyleIdx="1" presStyleCnt="3"/>
      <dgm:spPr/>
    </dgm:pt>
    <dgm:pt modelId="{7BFA1367-BAB5-4513-B55C-8A1FABEF9FB4}" type="pres">
      <dgm:prSet presAssocID="{F9A2CCB9-FCFC-469F-86F9-D279103B6B67}" presName="childNode1" presStyleLbl="bgAcc1" presStyleIdx="2" presStyleCnt="3" custScaleX="82594" custScaleY="243480" custLinFactNeighborX="-9406" custLinFactNeighborY="82576">
        <dgm:presLayoutVars>
          <dgm:bulletEnabled val="1"/>
        </dgm:presLayoutVars>
      </dgm:prSet>
      <dgm:spPr/>
    </dgm:pt>
    <dgm:pt modelId="{B44FF49A-82EF-49BA-8CD9-D11748F0BB3C}" type="pres">
      <dgm:prSet presAssocID="{F9A2CCB9-FCFC-469F-86F9-D279103B6B67}" presName="childNode1tx" presStyleLbl="bgAcc1" presStyleIdx="2" presStyleCnt="3">
        <dgm:presLayoutVars>
          <dgm:bulletEnabled val="1"/>
        </dgm:presLayoutVars>
      </dgm:prSet>
      <dgm:spPr/>
    </dgm:pt>
    <dgm:pt modelId="{63F88A31-02C9-4035-ADAC-81E623DD6BC0}" type="pres">
      <dgm:prSet presAssocID="{F9A2CCB9-FCFC-469F-86F9-D279103B6B67}" presName="parentNode1" presStyleLbl="node1" presStyleIdx="2" presStyleCnt="3" custScaleY="85114" custLinFactY="-100000" custLinFactNeighborX="-27359" custLinFactNeighborY="-143359">
        <dgm:presLayoutVars>
          <dgm:chMax val="1"/>
          <dgm:bulletEnabled val="1"/>
        </dgm:presLayoutVars>
      </dgm:prSet>
      <dgm:spPr/>
    </dgm:pt>
    <dgm:pt modelId="{59D74A61-8903-4276-BD34-3B7C295F5C81}" type="pres">
      <dgm:prSet presAssocID="{F9A2CCB9-FCFC-469F-86F9-D279103B6B67}" presName="connSite1" presStyleCnt="0"/>
      <dgm:spPr/>
    </dgm:pt>
  </dgm:ptLst>
  <dgm:cxnLst>
    <dgm:cxn modelId="{A0846900-9EE1-4432-8985-AE366B76A7B6}" srcId="{606347A4-54EE-4CE6-BA1D-18D8A63B4330}" destId="{47969EC7-0BCE-4CDA-9651-3B6FC54FA39D}" srcOrd="1" destOrd="0" parTransId="{35F83352-C018-496B-8BE6-96C6671103D4}" sibTransId="{945816E1-E7E6-4448-98A3-DC6E8ABC6F2D}"/>
    <dgm:cxn modelId="{563EE606-9E7D-4F4B-9974-685AA9D00767}" type="presOf" srcId="{FEB0A19F-DAF0-4FB4-BDE1-D6E2B91CAADB}" destId="{7BFA1367-BAB5-4513-B55C-8A1FABEF9FB4}" srcOrd="0" destOrd="0" presId="urn:microsoft.com/office/officeart/2005/8/layout/hProcess4"/>
    <dgm:cxn modelId="{7D37A507-EBF8-4E12-B3B9-692372ECEA48}" type="presOf" srcId="{606347A4-54EE-4CE6-BA1D-18D8A63B4330}" destId="{90224206-78E8-4592-91DD-A9E395CB7B11}" srcOrd="0" destOrd="0" presId="urn:microsoft.com/office/officeart/2005/8/layout/hProcess4"/>
    <dgm:cxn modelId="{64C4200A-CD00-4BEE-8617-BDDF8FC60CD8}" srcId="{FEB0A19F-DAF0-4FB4-BDE1-D6E2B91CAADB}" destId="{9CDA8356-FEE4-45D7-BBBA-EAEAB2DF1DC0}" srcOrd="1" destOrd="0" parTransId="{97A683EE-DD10-4461-A2E2-EB394A342BFE}" sibTransId="{88789156-E4BB-40B0-B948-FB5E327017D2}"/>
    <dgm:cxn modelId="{58A4A20E-7346-44FB-A56C-B1092BB8A52D}" type="presOf" srcId="{F9A2CCB9-FCFC-469F-86F9-D279103B6B67}" destId="{63F88A31-02C9-4035-ADAC-81E623DD6BC0}" srcOrd="0" destOrd="0" presId="urn:microsoft.com/office/officeart/2005/8/layout/hProcess4"/>
    <dgm:cxn modelId="{A0944A11-26B5-40D6-AE43-5945876FADC4}" srcId="{934F7F84-19B9-4B8C-9616-72750DBED098}" destId="{AC0B7EAC-01FD-4F75-9A15-99E6E11F859B}" srcOrd="1" destOrd="0" parTransId="{F92F373B-5613-460B-B2A3-21C9C77DA760}" sibTransId="{85C52FFA-4A9B-43C6-880B-5A66BD1A137E}"/>
    <dgm:cxn modelId="{16D3C712-117C-43EE-87C6-F125D6F8CE55}" srcId="{FEB0A19F-DAF0-4FB4-BDE1-D6E2B91CAADB}" destId="{32C7654B-2248-481E-95FD-DF82CB96BD17}" srcOrd="0" destOrd="0" parTransId="{0FD4F057-2A89-4C3C-B7E7-7FAECA346CCD}" sibTransId="{AC2ECD26-DC94-455E-9FBA-552433CA4AC2}"/>
    <dgm:cxn modelId="{19BCE319-9D18-4FA1-AD24-C9E0D9F0F261}" srcId="{606347A4-54EE-4CE6-BA1D-18D8A63B4330}" destId="{F9A2CCB9-FCFC-469F-86F9-D279103B6B67}" srcOrd="2" destOrd="0" parTransId="{6FE9F7FA-0F8D-4650-82A0-0E839F8292F9}" sibTransId="{78421EE6-172A-4348-AC0A-5E623E5AF300}"/>
    <dgm:cxn modelId="{FB1C291E-28E3-4002-A654-9E304E0711AE}" type="presOf" srcId="{258B7B95-98B5-4EDD-B4A7-D2D0F42C59A2}" destId="{7964AB20-1D22-45C6-8489-E180D9DEE015}" srcOrd="0" destOrd="0" presId="urn:microsoft.com/office/officeart/2005/8/layout/hProcess4"/>
    <dgm:cxn modelId="{DE07961E-BE54-4014-9D77-A2A136CC1534}" type="presOf" srcId="{EE3FE9EE-7407-4442-B886-4BF3802A4B30}" destId="{795ECC4D-50D1-4614-8EB2-AD971EE47C5A}" srcOrd="1" destOrd="4" presId="urn:microsoft.com/office/officeart/2005/8/layout/hProcess4"/>
    <dgm:cxn modelId="{5F7D8528-F0B7-482A-B46E-7EF4CD5F968C}" type="presOf" srcId="{934F7F84-19B9-4B8C-9616-72750DBED098}" destId="{E10AF0F0-7ABB-4FD7-A4D8-98F54EA6FA8C}" srcOrd="0" destOrd="0" presId="urn:microsoft.com/office/officeart/2005/8/layout/hProcess4"/>
    <dgm:cxn modelId="{FF1BF128-3E86-4B9F-BDBC-88CE6BED9B52}" type="presOf" srcId="{21489D3C-36FD-49BD-B960-CE87AA1C8E11}" destId="{7BFA1367-BAB5-4513-B55C-8A1FABEF9FB4}" srcOrd="0" destOrd="4" presId="urn:microsoft.com/office/officeart/2005/8/layout/hProcess4"/>
    <dgm:cxn modelId="{13380A2B-3691-4C53-9740-8C0EFCDFC571}" srcId="{934F7F84-19B9-4B8C-9616-72750DBED098}" destId="{6B023CC3-90C9-4A54-8E22-E10331B49484}" srcOrd="0" destOrd="0" parTransId="{6556541F-CDDC-49D3-9770-9125EC0AC54E}" sibTransId="{F9D0EA90-FAEF-493B-BD65-A64EFFB88B84}"/>
    <dgm:cxn modelId="{D6CA0130-522D-4B0E-BAF5-FA27EF2A7CA8}" srcId="{47969EC7-0BCE-4CDA-9651-3B6FC54FA39D}" destId="{D7BB0A7B-FE49-45D8-B5B9-8523E6FEDCAA}" srcOrd="2" destOrd="0" parTransId="{C8FE9F8E-8CC2-4333-80C1-13E760CA822B}" sibTransId="{24CD7D65-7C10-4376-8C0B-598D8F1AF06D}"/>
    <dgm:cxn modelId="{6213B131-919E-4467-BEDD-CB6409F2B88C}" type="presOf" srcId="{D6188D43-5BC8-4A74-8EE3-9FEE8A8EBB52}" destId="{C2D0DC2C-BA9B-4F7D-A465-36324ACCD588}" srcOrd="0" destOrd="5" presId="urn:microsoft.com/office/officeart/2005/8/layout/hProcess4"/>
    <dgm:cxn modelId="{62AAF633-822B-48C5-8312-09488C979734}" srcId="{606347A4-54EE-4CE6-BA1D-18D8A63B4330}" destId="{934F7F84-19B9-4B8C-9616-72750DBED098}" srcOrd="0" destOrd="0" parTransId="{3257680D-A707-40C6-B4E5-20D5E7F5C02B}" sibTransId="{258B7B95-98B5-4EDD-B4A7-D2D0F42C59A2}"/>
    <dgm:cxn modelId="{9C63AE5F-20D4-4BB5-9280-FCF3CD846890}" type="presOf" srcId="{B7514A6C-F86C-4B18-AD80-3CBCAE549137}" destId="{7BFA1367-BAB5-4513-B55C-8A1FABEF9FB4}" srcOrd="0" destOrd="3" presId="urn:microsoft.com/office/officeart/2005/8/layout/hProcess4"/>
    <dgm:cxn modelId="{FCF02C65-8513-4807-889A-498FF1CA0873}" srcId="{F9A2CCB9-FCFC-469F-86F9-D279103B6B67}" destId="{FEB0A19F-DAF0-4FB4-BDE1-D6E2B91CAADB}" srcOrd="0" destOrd="0" parTransId="{85F025BB-0549-4000-9FCD-093B1E318BCE}" sibTransId="{56475F8E-E9FC-4528-BFFA-94F1951B4299}"/>
    <dgm:cxn modelId="{E264A065-859B-4D50-B4D6-3FD2FD459194}" type="presOf" srcId="{998C89C5-BCEB-4068-993B-FA8A2C187829}" destId="{795ECC4D-50D1-4614-8EB2-AD971EE47C5A}" srcOrd="1" destOrd="3" presId="urn:microsoft.com/office/officeart/2005/8/layout/hProcess4"/>
    <dgm:cxn modelId="{7787E166-8A83-42FF-961B-853D3A21A978}" type="presOf" srcId="{D7BB0A7B-FE49-45D8-B5B9-8523E6FEDCAA}" destId="{C2D0DC2C-BA9B-4F7D-A465-36324ACCD588}" srcOrd="0" destOrd="2" presId="urn:microsoft.com/office/officeart/2005/8/layout/hProcess4"/>
    <dgm:cxn modelId="{A237FE66-6364-43EC-91FB-69540ADB3E99}" type="presOf" srcId="{B2442F7C-0FA2-402C-AD85-93173F792D14}" destId="{795ECC4D-50D1-4614-8EB2-AD971EE47C5A}" srcOrd="1" destOrd="1" presId="urn:microsoft.com/office/officeart/2005/8/layout/hProcess4"/>
    <dgm:cxn modelId="{F9D59069-0B27-4D70-AB5A-C3BE6AE8D4D1}" srcId="{47969EC7-0BCE-4CDA-9651-3B6FC54FA39D}" destId="{B2442F7C-0FA2-402C-AD85-93173F792D14}" srcOrd="1" destOrd="0" parTransId="{4B3D7EAD-BBFA-415D-A51E-B1DAE58B121B}" sibTransId="{B0F8C2D6-8EB8-4372-948D-DEAD172266A1}"/>
    <dgm:cxn modelId="{F615FF6C-B05B-4892-BC6A-61D5248D1590}" type="presOf" srcId="{FEB0A19F-DAF0-4FB4-BDE1-D6E2B91CAADB}" destId="{B44FF49A-82EF-49BA-8CD9-D11748F0BB3C}" srcOrd="1" destOrd="0" presId="urn:microsoft.com/office/officeart/2005/8/layout/hProcess4"/>
    <dgm:cxn modelId="{793A9E6E-3F34-412A-B02E-5DF4DCE9ABE5}" type="presOf" srcId="{DF9B99C9-2D5F-4ED4-9F0D-1B70F622DD2C}" destId="{795ECC4D-50D1-4614-8EB2-AD971EE47C5A}" srcOrd="1" destOrd="0" presId="urn:microsoft.com/office/officeart/2005/8/layout/hProcess4"/>
    <dgm:cxn modelId="{E08B6A54-0762-46AA-BD6A-F56AB8DD0344}" type="presOf" srcId="{7FB10B9F-AA5B-4429-9068-800FFD28136B}" destId="{1ADF916D-4F45-4B5C-BA17-98D937F7ADE8}" srcOrd="1" destOrd="2" presId="urn:microsoft.com/office/officeart/2005/8/layout/hProcess4"/>
    <dgm:cxn modelId="{4078E555-B160-4565-BF9F-05F6942D5A7A}" srcId="{47969EC7-0BCE-4CDA-9651-3B6FC54FA39D}" destId="{D6188D43-5BC8-4A74-8EE3-9FEE8A8EBB52}" srcOrd="5" destOrd="0" parTransId="{50A7B526-AED2-4321-A602-CCBB6C9BD89E}" sibTransId="{D2236E64-8183-4504-94C6-C85C0155EDA6}"/>
    <dgm:cxn modelId="{CBA63D57-C0C2-4DD9-9FBC-4B9713B71CE7}" srcId="{FEB0A19F-DAF0-4FB4-BDE1-D6E2B91CAADB}" destId="{B7514A6C-F86C-4B18-AD80-3CBCAE549137}" srcOrd="2" destOrd="0" parTransId="{9B5A2461-58FD-4DEE-A478-436E716BF5FD}" sibTransId="{7493394D-C436-4967-AA98-5063360665F3}"/>
    <dgm:cxn modelId="{ED038559-35DC-4E66-B90D-533BD51EC36B}" type="presOf" srcId="{21489D3C-36FD-49BD-B960-CE87AA1C8E11}" destId="{B44FF49A-82EF-49BA-8CD9-D11748F0BB3C}" srcOrd="1" destOrd="4" presId="urn:microsoft.com/office/officeart/2005/8/layout/hProcess4"/>
    <dgm:cxn modelId="{FF52B488-F9A9-4E90-99BE-E72B0B76DE57}" srcId="{47969EC7-0BCE-4CDA-9651-3B6FC54FA39D}" destId="{DF9B99C9-2D5F-4ED4-9F0D-1B70F622DD2C}" srcOrd="0" destOrd="0" parTransId="{E741AD69-DE5F-4DB8-B61E-15ECAABCBBA1}" sibTransId="{16B3BD20-4361-4C39-89B3-63391D9CABD7}"/>
    <dgm:cxn modelId="{6E70C089-BD63-44CC-ABDD-6A4C52694B6B}" type="presOf" srcId="{32C7654B-2248-481E-95FD-DF82CB96BD17}" destId="{7BFA1367-BAB5-4513-B55C-8A1FABEF9FB4}" srcOrd="0" destOrd="1" presId="urn:microsoft.com/office/officeart/2005/8/layout/hProcess4"/>
    <dgm:cxn modelId="{E4029F8B-B68C-4811-9B9E-9D6364542748}" type="presOf" srcId="{6B023CC3-90C9-4A54-8E22-E10331B49484}" destId="{1ADF916D-4F45-4B5C-BA17-98D937F7ADE8}" srcOrd="1" destOrd="0" presId="urn:microsoft.com/office/officeart/2005/8/layout/hProcess4"/>
    <dgm:cxn modelId="{1D88E18D-D62F-4EAB-B7EF-FB1895FAA8A8}" type="presOf" srcId="{D6188D43-5BC8-4A74-8EE3-9FEE8A8EBB52}" destId="{795ECC4D-50D1-4614-8EB2-AD971EE47C5A}" srcOrd="1" destOrd="5" presId="urn:microsoft.com/office/officeart/2005/8/layout/hProcess4"/>
    <dgm:cxn modelId="{B58F7895-9DB6-4815-AA38-1FAB73FBC68E}" type="presOf" srcId="{945816E1-E7E6-4448-98A3-DC6E8ABC6F2D}" destId="{002F0ADF-0595-411D-BC16-B6257AB6C3A6}" srcOrd="0" destOrd="0" presId="urn:microsoft.com/office/officeart/2005/8/layout/hProcess4"/>
    <dgm:cxn modelId="{6F87069D-BB5C-454C-B1F4-7D9A80172DA1}" type="presOf" srcId="{6B023CC3-90C9-4A54-8E22-E10331B49484}" destId="{BD06043D-D7F9-4171-99BC-E1B37677F73F}" srcOrd="0" destOrd="0" presId="urn:microsoft.com/office/officeart/2005/8/layout/hProcess4"/>
    <dgm:cxn modelId="{FFB549A2-8547-4E72-8A89-3E034B10CDE5}" type="presOf" srcId="{47969EC7-0BCE-4CDA-9651-3B6FC54FA39D}" destId="{AAF0C65D-74E7-41B0-BB55-23E37E3550F8}" srcOrd="0" destOrd="0" presId="urn:microsoft.com/office/officeart/2005/8/layout/hProcess4"/>
    <dgm:cxn modelId="{573BB3A7-C489-4608-8C78-13A9CC916B7B}" type="presOf" srcId="{9CDA8356-FEE4-45D7-BBBA-EAEAB2DF1DC0}" destId="{B44FF49A-82EF-49BA-8CD9-D11748F0BB3C}" srcOrd="1" destOrd="2" presId="urn:microsoft.com/office/officeart/2005/8/layout/hProcess4"/>
    <dgm:cxn modelId="{F8B80AAD-C072-4709-A461-56F9A203B6C1}" srcId="{47969EC7-0BCE-4CDA-9651-3B6FC54FA39D}" destId="{EE3FE9EE-7407-4442-B886-4BF3802A4B30}" srcOrd="4" destOrd="0" parTransId="{FB68770C-3653-4ACE-B22E-D23D4C030B8E}" sibTransId="{3BF765AF-26EF-48A6-BC8D-50A693E4EAD6}"/>
    <dgm:cxn modelId="{43672BB1-E4C1-41EE-8136-BE201D618C5C}" type="presOf" srcId="{32C7654B-2248-481E-95FD-DF82CB96BD17}" destId="{B44FF49A-82EF-49BA-8CD9-D11748F0BB3C}" srcOrd="1" destOrd="1" presId="urn:microsoft.com/office/officeart/2005/8/layout/hProcess4"/>
    <dgm:cxn modelId="{7491DBB1-2CA4-4F2E-A42E-2E535687E4CF}" srcId="{FEB0A19F-DAF0-4FB4-BDE1-D6E2B91CAADB}" destId="{21489D3C-36FD-49BD-B960-CE87AA1C8E11}" srcOrd="3" destOrd="0" parTransId="{6F826B89-B17E-4221-ACD2-E74EFC87A820}" sibTransId="{FD45F040-B48B-4D79-A717-13198942F641}"/>
    <dgm:cxn modelId="{F45BEABC-0460-4C20-9FBE-F3DA8AE2ED6F}" type="presOf" srcId="{D7BB0A7B-FE49-45D8-B5B9-8523E6FEDCAA}" destId="{795ECC4D-50D1-4614-8EB2-AD971EE47C5A}" srcOrd="1" destOrd="2" presId="urn:microsoft.com/office/officeart/2005/8/layout/hProcess4"/>
    <dgm:cxn modelId="{043E54C6-A025-42E7-A382-97843527EBCC}" type="presOf" srcId="{7FB10B9F-AA5B-4429-9068-800FFD28136B}" destId="{BD06043D-D7F9-4171-99BC-E1B37677F73F}" srcOrd="0" destOrd="2" presId="urn:microsoft.com/office/officeart/2005/8/layout/hProcess4"/>
    <dgm:cxn modelId="{6F0BFAC9-8EB1-4C5B-8E91-1F3819F81D7B}" srcId="{934F7F84-19B9-4B8C-9616-72750DBED098}" destId="{7FB10B9F-AA5B-4429-9068-800FFD28136B}" srcOrd="2" destOrd="0" parTransId="{C1C13486-7343-47C6-96CA-08C260D042E3}" sibTransId="{E78D6C1A-6D14-423B-BC8D-8B3EC4BA2694}"/>
    <dgm:cxn modelId="{B02771D0-A381-472C-AFCE-7EAABB417C68}" type="presOf" srcId="{AC0B7EAC-01FD-4F75-9A15-99E6E11F859B}" destId="{BD06043D-D7F9-4171-99BC-E1B37677F73F}" srcOrd="0" destOrd="1" presId="urn:microsoft.com/office/officeart/2005/8/layout/hProcess4"/>
    <dgm:cxn modelId="{C7B054DB-ED67-44EB-B5AC-E0D31CFC4A88}" type="presOf" srcId="{B7514A6C-F86C-4B18-AD80-3CBCAE549137}" destId="{B44FF49A-82EF-49BA-8CD9-D11748F0BB3C}" srcOrd="1" destOrd="3" presId="urn:microsoft.com/office/officeart/2005/8/layout/hProcess4"/>
    <dgm:cxn modelId="{ABC4BCDC-5952-4B74-A06F-186843636DBB}" srcId="{47969EC7-0BCE-4CDA-9651-3B6FC54FA39D}" destId="{998C89C5-BCEB-4068-993B-FA8A2C187829}" srcOrd="3" destOrd="0" parTransId="{BA9FACB1-5AC4-4AF4-A50B-004A79CB6A67}" sibTransId="{11982626-C4D3-4305-9E0C-72E56E701DD7}"/>
    <dgm:cxn modelId="{E2B0D0EA-B4B3-4C17-86DD-417516B6BB45}" type="presOf" srcId="{AC0B7EAC-01FD-4F75-9A15-99E6E11F859B}" destId="{1ADF916D-4F45-4B5C-BA17-98D937F7ADE8}" srcOrd="1" destOrd="1" presId="urn:microsoft.com/office/officeart/2005/8/layout/hProcess4"/>
    <dgm:cxn modelId="{AD4FB4EB-ECDC-49B2-B6CE-8A025C21E1FA}" type="presOf" srcId="{998C89C5-BCEB-4068-993B-FA8A2C187829}" destId="{C2D0DC2C-BA9B-4F7D-A465-36324ACCD588}" srcOrd="0" destOrd="3" presId="urn:microsoft.com/office/officeart/2005/8/layout/hProcess4"/>
    <dgm:cxn modelId="{66E859EE-24D6-4422-97F7-E1E7E5D663E4}" type="presOf" srcId="{9CDA8356-FEE4-45D7-BBBA-EAEAB2DF1DC0}" destId="{7BFA1367-BAB5-4513-B55C-8A1FABEF9FB4}" srcOrd="0" destOrd="2" presId="urn:microsoft.com/office/officeart/2005/8/layout/hProcess4"/>
    <dgm:cxn modelId="{CE2B34F4-9ACF-4795-B47C-01C0E633207E}" type="presOf" srcId="{DF9B99C9-2D5F-4ED4-9F0D-1B70F622DD2C}" destId="{C2D0DC2C-BA9B-4F7D-A465-36324ACCD588}" srcOrd="0" destOrd="0" presId="urn:microsoft.com/office/officeart/2005/8/layout/hProcess4"/>
    <dgm:cxn modelId="{3C526BF5-E3B3-4F32-AC73-3D3B2F3BB959}" type="presOf" srcId="{EE3FE9EE-7407-4442-B886-4BF3802A4B30}" destId="{C2D0DC2C-BA9B-4F7D-A465-36324ACCD588}" srcOrd="0" destOrd="4" presId="urn:microsoft.com/office/officeart/2005/8/layout/hProcess4"/>
    <dgm:cxn modelId="{112D7CFB-291C-47F0-BE8E-D71DB6AE8E83}" type="presOf" srcId="{B2442F7C-0FA2-402C-AD85-93173F792D14}" destId="{C2D0DC2C-BA9B-4F7D-A465-36324ACCD588}" srcOrd="0" destOrd="1" presId="urn:microsoft.com/office/officeart/2005/8/layout/hProcess4"/>
    <dgm:cxn modelId="{BE907994-4183-4AAD-A79D-53FB9D108FBE}" type="presParOf" srcId="{90224206-78E8-4592-91DD-A9E395CB7B11}" destId="{17CCD0F5-25FB-43BB-B9BA-D5FF9CF123F6}" srcOrd="0" destOrd="0" presId="urn:microsoft.com/office/officeart/2005/8/layout/hProcess4"/>
    <dgm:cxn modelId="{31CFDD7C-C8E1-412E-828A-FD4E137DF368}" type="presParOf" srcId="{90224206-78E8-4592-91DD-A9E395CB7B11}" destId="{41C048A7-B281-4E60-ADB5-0A79C1F8B4AA}" srcOrd="1" destOrd="0" presId="urn:microsoft.com/office/officeart/2005/8/layout/hProcess4"/>
    <dgm:cxn modelId="{66C7CB1D-6504-40EE-8627-5C579CA75BBF}" type="presParOf" srcId="{90224206-78E8-4592-91DD-A9E395CB7B11}" destId="{48FEE4E9-4A85-4D92-924D-B29438BFE220}" srcOrd="2" destOrd="0" presId="urn:microsoft.com/office/officeart/2005/8/layout/hProcess4"/>
    <dgm:cxn modelId="{F256298E-E9E8-4BDA-A7D9-6E7F1C4D2A76}" type="presParOf" srcId="{48FEE4E9-4A85-4D92-924D-B29438BFE220}" destId="{2006BF2A-D64F-4B34-B9C9-79F54C99D1E4}" srcOrd="0" destOrd="0" presId="urn:microsoft.com/office/officeart/2005/8/layout/hProcess4"/>
    <dgm:cxn modelId="{787FEADD-7B7B-4A63-A881-E89B969445A8}" type="presParOf" srcId="{2006BF2A-D64F-4B34-B9C9-79F54C99D1E4}" destId="{A647624C-D97D-4B5B-B1F6-49A6F65F7992}" srcOrd="0" destOrd="0" presId="urn:microsoft.com/office/officeart/2005/8/layout/hProcess4"/>
    <dgm:cxn modelId="{CF3527F5-1295-4220-BE01-05D7BFEE4BE3}" type="presParOf" srcId="{2006BF2A-D64F-4B34-B9C9-79F54C99D1E4}" destId="{BD06043D-D7F9-4171-99BC-E1B37677F73F}" srcOrd="1" destOrd="0" presId="urn:microsoft.com/office/officeart/2005/8/layout/hProcess4"/>
    <dgm:cxn modelId="{6DD11165-606F-4921-848B-DA0F25233AAF}" type="presParOf" srcId="{2006BF2A-D64F-4B34-B9C9-79F54C99D1E4}" destId="{1ADF916D-4F45-4B5C-BA17-98D937F7ADE8}" srcOrd="2" destOrd="0" presId="urn:microsoft.com/office/officeart/2005/8/layout/hProcess4"/>
    <dgm:cxn modelId="{D30BEC0E-66D7-46CE-BA2B-ACE4B40237BB}" type="presParOf" srcId="{2006BF2A-D64F-4B34-B9C9-79F54C99D1E4}" destId="{E10AF0F0-7ABB-4FD7-A4D8-98F54EA6FA8C}" srcOrd="3" destOrd="0" presId="urn:microsoft.com/office/officeart/2005/8/layout/hProcess4"/>
    <dgm:cxn modelId="{27335E36-0762-4F03-AFAC-12549FFFC4C5}" type="presParOf" srcId="{2006BF2A-D64F-4B34-B9C9-79F54C99D1E4}" destId="{CE475440-BC95-4888-A64A-A6C372055685}" srcOrd="4" destOrd="0" presId="urn:microsoft.com/office/officeart/2005/8/layout/hProcess4"/>
    <dgm:cxn modelId="{CC48DCE3-906E-4D3A-9884-79459E982CAD}" type="presParOf" srcId="{48FEE4E9-4A85-4D92-924D-B29438BFE220}" destId="{7964AB20-1D22-45C6-8489-E180D9DEE015}" srcOrd="1" destOrd="0" presId="urn:microsoft.com/office/officeart/2005/8/layout/hProcess4"/>
    <dgm:cxn modelId="{2B3B12EF-52C9-4B43-BBA5-8FF6D09B014A}" type="presParOf" srcId="{48FEE4E9-4A85-4D92-924D-B29438BFE220}" destId="{BCD95943-CBCA-4D4B-8071-E8460E234E69}" srcOrd="2" destOrd="0" presId="urn:microsoft.com/office/officeart/2005/8/layout/hProcess4"/>
    <dgm:cxn modelId="{7FE29E58-4787-4E4F-9A6D-C8F1BCFDFB1C}" type="presParOf" srcId="{BCD95943-CBCA-4D4B-8071-E8460E234E69}" destId="{C5FC7A6C-B721-437E-97D9-08FF9688AB50}" srcOrd="0" destOrd="0" presId="urn:microsoft.com/office/officeart/2005/8/layout/hProcess4"/>
    <dgm:cxn modelId="{7A449986-3335-4B08-8930-50CD0A93F13C}" type="presParOf" srcId="{BCD95943-CBCA-4D4B-8071-E8460E234E69}" destId="{C2D0DC2C-BA9B-4F7D-A465-36324ACCD588}" srcOrd="1" destOrd="0" presId="urn:microsoft.com/office/officeart/2005/8/layout/hProcess4"/>
    <dgm:cxn modelId="{753D780A-D50B-450A-9704-F6B37823631C}" type="presParOf" srcId="{BCD95943-CBCA-4D4B-8071-E8460E234E69}" destId="{795ECC4D-50D1-4614-8EB2-AD971EE47C5A}" srcOrd="2" destOrd="0" presId="urn:microsoft.com/office/officeart/2005/8/layout/hProcess4"/>
    <dgm:cxn modelId="{DA9784D3-4120-441C-BABC-7C1D5367F572}" type="presParOf" srcId="{BCD95943-CBCA-4D4B-8071-E8460E234E69}" destId="{AAF0C65D-74E7-41B0-BB55-23E37E3550F8}" srcOrd="3" destOrd="0" presId="urn:microsoft.com/office/officeart/2005/8/layout/hProcess4"/>
    <dgm:cxn modelId="{CA086165-B8E7-4EA8-8E41-EBCDFF87C37E}" type="presParOf" srcId="{BCD95943-CBCA-4D4B-8071-E8460E234E69}" destId="{61C6AA38-7714-41C6-BB0D-4EDC080289CE}" srcOrd="4" destOrd="0" presId="urn:microsoft.com/office/officeart/2005/8/layout/hProcess4"/>
    <dgm:cxn modelId="{C21FE2FB-4885-4CA6-8C36-E1D6331DAAB5}" type="presParOf" srcId="{48FEE4E9-4A85-4D92-924D-B29438BFE220}" destId="{002F0ADF-0595-411D-BC16-B6257AB6C3A6}" srcOrd="3" destOrd="0" presId="urn:microsoft.com/office/officeart/2005/8/layout/hProcess4"/>
    <dgm:cxn modelId="{3AB988AB-366F-4A60-8633-C5A39DFDD1E8}" type="presParOf" srcId="{48FEE4E9-4A85-4D92-924D-B29438BFE220}" destId="{CABF6179-B181-46E8-B444-8245E2C76422}" srcOrd="4" destOrd="0" presId="urn:microsoft.com/office/officeart/2005/8/layout/hProcess4"/>
    <dgm:cxn modelId="{D7DE11F1-166B-47B8-AF3B-1289A841AF50}" type="presParOf" srcId="{CABF6179-B181-46E8-B444-8245E2C76422}" destId="{44D9A82B-C50F-4333-979F-13F709112B3F}" srcOrd="0" destOrd="0" presId="urn:microsoft.com/office/officeart/2005/8/layout/hProcess4"/>
    <dgm:cxn modelId="{91F0BD65-99C2-4079-84F1-3596D42BDF3E}" type="presParOf" srcId="{CABF6179-B181-46E8-B444-8245E2C76422}" destId="{7BFA1367-BAB5-4513-B55C-8A1FABEF9FB4}" srcOrd="1" destOrd="0" presId="urn:microsoft.com/office/officeart/2005/8/layout/hProcess4"/>
    <dgm:cxn modelId="{D41B42F2-B364-49D9-9D5A-7CE0F6B89989}" type="presParOf" srcId="{CABF6179-B181-46E8-B444-8245E2C76422}" destId="{B44FF49A-82EF-49BA-8CD9-D11748F0BB3C}" srcOrd="2" destOrd="0" presId="urn:microsoft.com/office/officeart/2005/8/layout/hProcess4"/>
    <dgm:cxn modelId="{5FD0EC45-7065-4DFD-A69B-3695B5F3A815}" type="presParOf" srcId="{CABF6179-B181-46E8-B444-8245E2C76422}" destId="{63F88A31-02C9-4035-ADAC-81E623DD6BC0}" srcOrd="3" destOrd="0" presId="urn:microsoft.com/office/officeart/2005/8/layout/hProcess4"/>
    <dgm:cxn modelId="{271FB405-E7A0-4D72-909F-918B74D0018B}" type="presParOf" srcId="{CABF6179-B181-46E8-B444-8245E2C76422}" destId="{59D74A61-8903-4276-BD34-3B7C295F5C81}" srcOrd="4" destOrd="0" presId="urn:microsoft.com/office/officeart/2005/8/layout/hProcess4"/>
  </dgm:cxnLst>
  <dgm:bg>
    <a:noFill/>
  </dgm:bg>
  <dgm:whole/>
  <dgm:extLst>
    <a:ext uri="http://schemas.microsoft.com/office/drawing/2008/diagram">
      <dsp:dataModelExt xmlns:dsp="http://schemas.microsoft.com/office/drawing/2008/diagram" relId="rId20"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6DD3BED-FE3E-477F-AB8D-9ACE375598F7}" type="doc">
      <dgm:prSet loTypeId="urn:microsoft.com/office/officeart/2005/8/layout/cycle6" loCatId="cycle" qsTypeId="urn:microsoft.com/office/officeart/2005/8/quickstyle/simple1" qsCatId="simple" csTypeId="urn:microsoft.com/office/officeart/2005/8/colors/colorful2" csCatId="colorful" phldr="1"/>
      <dgm:spPr/>
      <dgm:t>
        <a:bodyPr/>
        <a:lstStyle/>
        <a:p>
          <a:endParaRPr lang="en-US"/>
        </a:p>
      </dgm:t>
    </dgm:pt>
    <dgm:pt modelId="{0054C0CE-8706-4965-9674-404B4EE0D9EA}">
      <dgm:prSet custT="1"/>
      <dgm:spPr>
        <a:blipFill rotWithShape="0">
          <a:blip xmlns:r="http://schemas.openxmlformats.org/officeDocument/2006/relationships" r:embed="rId1" cstate="print"/>
          <a:srcRect/>
          <a:stretch>
            <a:fillRect t="-1000" b="-1000"/>
          </a:stretch>
        </a:blipFill>
      </dgm:spPr>
      <dgm:t>
        <a:bodyPr/>
        <a:lstStyle/>
        <a:p>
          <a:r>
            <a:rPr lang="en-US" sz="1800" b="1"/>
            <a:t>  </a:t>
          </a:r>
          <a:endParaRPr lang="en-US" sz="1800" i="1"/>
        </a:p>
      </dgm:t>
    </dgm:pt>
    <dgm:pt modelId="{EBC164A3-3F5F-42B2-B5C0-3A8B890E5D6F}" type="parTrans" cxnId="{B62F7083-A537-40A6-AD16-7BCAE0A1278B}">
      <dgm:prSet/>
      <dgm:spPr/>
      <dgm:t>
        <a:bodyPr/>
        <a:lstStyle/>
        <a:p>
          <a:endParaRPr lang="en-US"/>
        </a:p>
      </dgm:t>
    </dgm:pt>
    <dgm:pt modelId="{0DD784DF-D30E-4452-866A-9F8F02CFBE17}" type="sibTrans" cxnId="{B62F7083-A537-40A6-AD16-7BCAE0A1278B}">
      <dgm:prSet/>
      <dgm:spPr/>
      <dgm:t>
        <a:bodyPr/>
        <a:lstStyle/>
        <a:p>
          <a:endParaRPr lang="en-US"/>
        </a:p>
      </dgm:t>
    </dgm:pt>
    <dgm:pt modelId="{FDE8163E-FACB-477F-8DD4-24553FFD75DC}">
      <dgm:prSet custT="1"/>
      <dgm:spPr>
        <a:solidFill>
          <a:srgbClr val="7030A0"/>
        </a:solidFill>
      </dgm:spPr>
      <dgm:t>
        <a:bodyPr/>
        <a:lstStyle/>
        <a:p>
          <a:pPr algn="ctr" rtl="0"/>
          <a:r>
            <a:rPr lang="en-US" sz="1200" b="1" i="1" kern="1200" dirty="0">
              <a:latin typeface="Walbaum Display"/>
            </a:rPr>
            <a:t> EXPERIMENTING </a:t>
          </a:r>
        </a:p>
        <a:p>
          <a:pPr algn="ctr" rtl="0"/>
          <a:r>
            <a:rPr lang="en-US" sz="1200" kern="1200" dirty="0">
              <a:solidFill>
                <a:srgbClr val="FFFFFF"/>
              </a:solidFill>
              <a:latin typeface="Walbaum Display"/>
              <a:ea typeface="+mn-ea"/>
              <a:cs typeface="+mn-cs"/>
            </a:rPr>
            <a:t>Where have you already used these PM techniques in your PGT/PGR studies so far?</a:t>
          </a:r>
        </a:p>
        <a:p>
          <a:pPr algn="ctr" rtl="0"/>
          <a:endParaRPr lang="en-US" sz="1000" kern="1200" dirty="0"/>
        </a:p>
      </dgm:t>
    </dgm:pt>
    <dgm:pt modelId="{4A79F983-F337-48BB-8C8A-3C408B201C8D}" type="sibTrans" cxnId="{05FD87B7-C6C7-45BE-9FC0-31C412466BCF}">
      <dgm:prSet/>
      <dgm:spPr/>
      <dgm:t>
        <a:bodyPr/>
        <a:lstStyle/>
        <a:p>
          <a:endParaRPr lang="en-US"/>
        </a:p>
      </dgm:t>
    </dgm:pt>
    <dgm:pt modelId="{7D4CBE34-C5EF-4A2D-B922-C0F37C58BFF0}" type="parTrans" cxnId="{05FD87B7-C6C7-45BE-9FC0-31C412466BCF}">
      <dgm:prSet/>
      <dgm:spPr/>
      <dgm:t>
        <a:bodyPr/>
        <a:lstStyle/>
        <a:p>
          <a:endParaRPr lang="en-US"/>
        </a:p>
      </dgm:t>
    </dgm:pt>
    <dgm:pt modelId="{6F02BC93-321F-47B7-BB88-D7D3E582098F}" type="pres">
      <dgm:prSet presAssocID="{56DD3BED-FE3E-477F-AB8D-9ACE375598F7}" presName="cycle" presStyleCnt="0">
        <dgm:presLayoutVars>
          <dgm:dir/>
          <dgm:resizeHandles val="exact"/>
        </dgm:presLayoutVars>
      </dgm:prSet>
      <dgm:spPr/>
    </dgm:pt>
    <dgm:pt modelId="{A8FDC757-4371-4CBF-8FCA-918F4FF0C87C}" type="pres">
      <dgm:prSet presAssocID="{0054C0CE-8706-4965-9674-404B4EE0D9EA}" presName="node" presStyleLbl="node1" presStyleIdx="0" presStyleCnt="2" custScaleX="118020" custScaleY="100036" custRadScaleRad="107502" custRadScaleInc="3648">
        <dgm:presLayoutVars>
          <dgm:bulletEnabled val="1"/>
        </dgm:presLayoutVars>
      </dgm:prSet>
      <dgm:spPr/>
    </dgm:pt>
    <dgm:pt modelId="{EEB6AFA8-4AEB-40F5-8810-85B800D2486D}" type="pres">
      <dgm:prSet presAssocID="{0054C0CE-8706-4965-9674-404B4EE0D9EA}" presName="spNode" presStyleCnt="0"/>
      <dgm:spPr/>
    </dgm:pt>
    <dgm:pt modelId="{37EE5051-F4EC-490A-B5D3-EE177F945C5C}" type="pres">
      <dgm:prSet presAssocID="{0DD784DF-D30E-4452-866A-9F8F02CFBE17}" presName="sibTrans" presStyleLbl="sibTrans1D1" presStyleIdx="0" presStyleCnt="2"/>
      <dgm:spPr/>
    </dgm:pt>
    <dgm:pt modelId="{97462869-4311-466A-8F0E-8C7D3379D9EC}" type="pres">
      <dgm:prSet presAssocID="{FDE8163E-FACB-477F-8DD4-24553FFD75DC}" presName="node" presStyleLbl="node1" presStyleIdx="1" presStyleCnt="2" custScaleX="118954" custScaleY="97532" custRadScaleRad="103355" custRadScaleInc="772">
        <dgm:presLayoutVars>
          <dgm:bulletEnabled val="1"/>
        </dgm:presLayoutVars>
      </dgm:prSet>
      <dgm:spPr/>
    </dgm:pt>
    <dgm:pt modelId="{869F7AE4-797B-4DAA-86CF-28ECE046D86B}" type="pres">
      <dgm:prSet presAssocID="{FDE8163E-FACB-477F-8DD4-24553FFD75DC}" presName="spNode" presStyleCnt="0"/>
      <dgm:spPr/>
    </dgm:pt>
    <dgm:pt modelId="{C4F5CC7A-381A-4EE2-97F6-6D5B9CD4C872}" type="pres">
      <dgm:prSet presAssocID="{4A79F983-F337-48BB-8C8A-3C408B201C8D}" presName="sibTrans" presStyleLbl="sibTrans1D1" presStyleIdx="1" presStyleCnt="2"/>
      <dgm:spPr/>
    </dgm:pt>
  </dgm:ptLst>
  <dgm:cxnLst>
    <dgm:cxn modelId="{B62F7083-A537-40A6-AD16-7BCAE0A1278B}" srcId="{56DD3BED-FE3E-477F-AB8D-9ACE375598F7}" destId="{0054C0CE-8706-4965-9674-404B4EE0D9EA}" srcOrd="0" destOrd="0" parTransId="{EBC164A3-3F5F-42B2-B5C0-3A8B890E5D6F}" sibTransId="{0DD784DF-D30E-4452-866A-9F8F02CFBE17}"/>
    <dgm:cxn modelId="{05FD87B7-C6C7-45BE-9FC0-31C412466BCF}" srcId="{56DD3BED-FE3E-477F-AB8D-9ACE375598F7}" destId="{FDE8163E-FACB-477F-8DD4-24553FFD75DC}" srcOrd="1" destOrd="0" parTransId="{7D4CBE34-C5EF-4A2D-B922-C0F37C58BFF0}" sibTransId="{4A79F983-F337-48BB-8C8A-3C408B201C8D}"/>
    <dgm:cxn modelId="{EEC7CCE6-7F57-4085-ACD4-47E6473BE89D}" type="presOf" srcId="{0DD784DF-D30E-4452-866A-9F8F02CFBE17}" destId="{37EE5051-F4EC-490A-B5D3-EE177F945C5C}" srcOrd="0" destOrd="0" presId="urn:microsoft.com/office/officeart/2005/8/layout/cycle6"/>
    <dgm:cxn modelId="{49C288F2-DC39-4EC1-A81A-D302147A238A}" type="presOf" srcId="{FDE8163E-FACB-477F-8DD4-24553FFD75DC}" destId="{97462869-4311-466A-8F0E-8C7D3379D9EC}" srcOrd="0" destOrd="0" presId="urn:microsoft.com/office/officeart/2005/8/layout/cycle6"/>
    <dgm:cxn modelId="{254CCCF4-2806-42FE-9840-086F18182196}" type="presOf" srcId="{4A79F983-F337-48BB-8C8A-3C408B201C8D}" destId="{C4F5CC7A-381A-4EE2-97F6-6D5B9CD4C872}" srcOrd="0" destOrd="0" presId="urn:microsoft.com/office/officeart/2005/8/layout/cycle6"/>
    <dgm:cxn modelId="{6C5EEEFD-E4FA-4C71-AB99-7BEABEAD0950}" type="presOf" srcId="{56DD3BED-FE3E-477F-AB8D-9ACE375598F7}" destId="{6F02BC93-321F-47B7-BB88-D7D3E582098F}" srcOrd="0" destOrd="0" presId="urn:microsoft.com/office/officeart/2005/8/layout/cycle6"/>
    <dgm:cxn modelId="{1BABA5FE-0A43-4FD1-87C2-FEA906CDAFA4}" type="presOf" srcId="{0054C0CE-8706-4965-9674-404B4EE0D9EA}" destId="{A8FDC757-4371-4CBF-8FCA-918F4FF0C87C}" srcOrd="0" destOrd="0" presId="urn:microsoft.com/office/officeart/2005/8/layout/cycle6"/>
    <dgm:cxn modelId="{8E3207FB-CB1E-44AB-8379-7A72A66F2783}" type="presParOf" srcId="{6F02BC93-321F-47B7-BB88-D7D3E582098F}" destId="{A8FDC757-4371-4CBF-8FCA-918F4FF0C87C}" srcOrd="0" destOrd="0" presId="urn:microsoft.com/office/officeart/2005/8/layout/cycle6"/>
    <dgm:cxn modelId="{A48CF6F1-9037-4865-85D1-9243F6AE60C3}" type="presParOf" srcId="{6F02BC93-321F-47B7-BB88-D7D3E582098F}" destId="{EEB6AFA8-4AEB-40F5-8810-85B800D2486D}" srcOrd="1" destOrd="0" presId="urn:microsoft.com/office/officeart/2005/8/layout/cycle6"/>
    <dgm:cxn modelId="{0487281C-34C8-4B27-B65E-7EE2C518ED99}" type="presParOf" srcId="{6F02BC93-321F-47B7-BB88-D7D3E582098F}" destId="{37EE5051-F4EC-490A-B5D3-EE177F945C5C}" srcOrd="2" destOrd="0" presId="urn:microsoft.com/office/officeart/2005/8/layout/cycle6"/>
    <dgm:cxn modelId="{531FD2E0-C70C-4337-ACF5-14C88300CB59}" type="presParOf" srcId="{6F02BC93-321F-47B7-BB88-D7D3E582098F}" destId="{97462869-4311-466A-8F0E-8C7D3379D9EC}" srcOrd="3" destOrd="0" presId="urn:microsoft.com/office/officeart/2005/8/layout/cycle6"/>
    <dgm:cxn modelId="{D5ECDD78-4A3B-4D43-A0FD-4CD3AC25B9B4}" type="presParOf" srcId="{6F02BC93-321F-47B7-BB88-D7D3E582098F}" destId="{869F7AE4-797B-4DAA-86CF-28ECE046D86B}" srcOrd="4" destOrd="0" presId="urn:microsoft.com/office/officeart/2005/8/layout/cycle6"/>
    <dgm:cxn modelId="{9A17043D-29A8-447D-8EB6-1A5FA1CB193F}" type="presParOf" srcId="{6F02BC93-321F-47B7-BB88-D7D3E582098F}" destId="{C4F5CC7A-381A-4EE2-97F6-6D5B9CD4C872}" srcOrd="5"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FDC757-4371-4CBF-8FCA-918F4FF0C87C}">
      <dsp:nvSpPr>
        <dsp:cNvPr id="0" name=""/>
        <dsp:cNvSpPr/>
      </dsp:nvSpPr>
      <dsp:spPr>
        <a:xfrm>
          <a:off x="-171528" y="897634"/>
          <a:ext cx="2201125" cy="1212715"/>
        </a:xfrm>
        <a:prstGeom prst="roundRect">
          <a:avLst/>
        </a:prstGeom>
        <a:blipFill rotWithShape="0">
          <a:blip xmlns:r="http://schemas.openxmlformats.org/officeDocument/2006/relationships" r:embed="rId1" cstate="print"/>
          <a:srcRect/>
          <a:stretch>
            <a:fillRect t="-1000" b="-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  </a:t>
          </a:r>
          <a:endParaRPr lang="en-US" sz="1400" i="1" kern="1200" dirty="0"/>
        </a:p>
      </dsp:txBody>
      <dsp:txXfrm>
        <a:off x="-112328" y="956834"/>
        <a:ext cx="2082725" cy="1094315"/>
      </dsp:txXfrm>
    </dsp:sp>
    <dsp:sp modelId="{37EE5051-F4EC-490A-B5D3-EE177F945C5C}">
      <dsp:nvSpPr>
        <dsp:cNvPr id="0" name=""/>
        <dsp:cNvSpPr/>
      </dsp:nvSpPr>
      <dsp:spPr>
        <a:xfrm>
          <a:off x="928671" y="515915"/>
          <a:ext cx="2058823" cy="2058823"/>
        </a:xfrm>
        <a:custGeom>
          <a:avLst/>
          <a:gdLst/>
          <a:ahLst/>
          <a:cxnLst/>
          <a:rect l="0" t="0" r="0" b="0"/>
          <a:pathLst>
            <a:path>
              <a:moveTo>
                <a:pt x="239843" y="368904"/>
              </a:moveTo>
              <a:arcTo wR="1029411" hR="1029411" stAng="13194835" swAng="6335085"/>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7462869-4311-466A-8F0E-8C7D3379D9EC}">
      <dsp:nvSpPr>
        <dsp:cNvPr id="0" name=""/>
        <dsp:cNvSpPr/>
      </dsp:nvSpPr>
      <dsp:spPr>
        <a:xfrm>
          <a:off x="1878585" y="975994"/>
          <a:ext cx="2218544" cy="1182359"/>
        </a:xfrm>
        <a:prstGeom prst="round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1" kern="1200" dirty="0"/>
            <a:t> </a:t>
          </a:r>
          <a:r>
            <a:rPr lang="en-US" sz="900" b="1" i="1" kern="1200" dirty="0"/>
            <a:t>Concrete</a:t>
          </a:r>
          <a:r>
            <a:rPr lang="en-US" sz="900" b="0" i="1" kern="1200" dirty="0"/>
            <a:t> (experience of projects?)</a:t>
          </a:r>
        </a:p>
        <a:p>
          <a:pPr marL="0" lvl="0" indent="0" algn="ctr" defTabSz="622300">
            <a:lnSpc>
              <a:spcPct val="90000"/>
            </a:lnSpc>
            <a:spcBef>
              <a:spcPct val="0"/>
            </a:spcBef>
            <a:spcAft>
              <a:spcPct val="35000"/>
            </a:spcAft>
            <a:buNone/>
          </a:pPr>
          <a:r>
            <a:rPr lang="en-US" sz="900" b="1" i="1" kern="1200" dirty="0"/>
            <a:t>Reflective </a:t>
          </a:r>
          <a:r>
            <a:rPr lang="en-US" sz="900" b="0" i="1" kern="1200" dirty="0"/>
            <a:t>(how we did it?)</a:t>
          </a:r>
        </a:p>
        <a:p>
          <a:pPr marL="0" lvl="0" indent="0" algn="ctr" defTabSz="622300">
            <a:lnSpc>
              <a:spcPct val="90000"/>
            </a:lnSpc>
            <a:spcBef>
              <a:spcPct val="0"/>
            </a:spcBef>
            <a:spcAft>
              <a:spcPct val="35000"/>
            </a:spcAft>
            <a:buNone/>
          </a:pPr>
          <a:r>
            <a:rPr lang="en-US" sz="900" b="1" i="1" kern="1200" dirty="0"/>
            <a:t>Abstract</a:t>
          </a:r>
          <a:r>
            <a:rPr lang="en-US" sz="900" b="0" i="1" kern="1200" dirty="0"/>
            <a:t> (what tools ?)</a:t>
          </a:r>
        </a:p>
        <a:p>
          <a:pPr marL="0" lvl="0" indent="0" algn="ctr" defTabSz="622300">
            <a:lnSpc>
              <a:spcPct val="90000"/>
            </a:lnSpc>
            <a:spcBef>
              <a:spcPct val="0"/>
            </a:spcBef>
            <a:spcAft>
              <a:spcPct val="35000"/>
            </a:spcAft>
            <a:buNone/>
          </a:pPr>
          <a:r>
            <a:rPr lang="en-US" sz="900" b="1" i="1" kern="1200" dirty="0"/>
            <a:t>Experiment </a:t>
          </a:r>
          <a:r>
            <a:rPr lang="en-US" sz="900" i="1" kern="1200" dirty="0"/>
            <a:t>(what you’d change)</a:t>
          </a:r>
          <a:endParaRPr lang="en-US" sz="900" kern="1200" dirty="0"/>
        </a:p>
      </dsp:txBody>
      <dsp:txXfrm>
        <a:off x="1936303" y="1033712"/>
        <a:ext cx="2103108" cy="1066923"/>
      </dsp:txXfrm>
    </dsp:sp>
    <dsp:sp modelId="{C4F5CC7A-381A-4EE2-97F6-6D5B9CD4C872}">
      <dsp:nvSpPr>
        <dsp:cNvPr id="0" name=""/>
        <dsp:cNvSpPr/>
      </dsp:nvSpPr>
      <dsp:spPr>
        <a:xfrm>
          <a:off x="928608" y="517779"/>
          <a:ext cx="2058823" cy="2058823"/>
        </a:xfrm>
        <a:custGeom>
          <a:avLst/>
          <a:gdLst/>
          <a:ahLst/>
          <a:cxnLst/>
          <a:rect l="0" t="0" r="0" b="0"/>
          <a:pathLst>
            <a:path>
              <a:moveTo>
                <a:pt x="1847614" y="1654096"/>
              </a:moveTo>
              <a:arcTo wR="1029411" hR="1029411" stAng="2241670" swAng="6511900"/>
            </a:path>
          </a:pathLst>
        </a:custGeom>
        <a:noFill/>
        <a:ln w="6350" cap="flat" cmpd="sng" algn="ctr">
          <a:solidFill>
            <a:schemeClr val="accent2">
              <a:hueOff val="1496546"/>
              <a:satOff val="-4030"/>
              <a:lumOff val="5098"/>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223C57-3A56-4A96-99BC-0AAD38FF721D}">
      <dsp:nvSpPr>
        <dsp:cNvPr id="0" name=""/>
        <dsp:cNvSpPr/>
      </dsp:nvSpPr>
      <dsp:spPr>
        <a:xfrm>
          <a:off x="0" y="0"/>
          <a:ext cx="5576119" cy="16954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algn="l" defTabSz="533400">
            <a:lnSpc>
              <a:spcPct val="90000"/>
            </a:lnSpc>
            <a:spcBef>
              <a:spcPct val="0"/>
            </a:spcBef>
            <a:spcAft>
              <a:spcPct val="35000"/>
            </a:spcAft>
            <a:buNone/>
          </a:pPr>
          <a:endParaRPr lang="en-US" sz="1200" kern="1200" dirty="0"/>
        </a:p>
        <a:p>
          <a:pPr marL="0" lvl="0" algn="l" defTabSz="533400">
            <a:lnSpc>
              <a:spcPct val="90000"/>
            </a:lnSpc>
            <a:spcBef>
              <a:spcPct val="0"/>
            </a:spcBef>
            <a:spcAft>
              <a:spcPct val="35000"/>
            </a:spcAft>
            <a:buNone/>
          </a:pPr>
          <a:r>
            <a:rPr lang="en-US" sz="1200" kern="1200" dirty="0"/>
            <a:t>My role: Community Worker on a deprived estate  (PCT)</a:t>
          </a:r>
        </a:p>
        <a:p>
          <a:pPr marL="0" marR="0" lvl="0" indent="0" algn="l" defTabSz="914400" eaLnBrk="1" fontAlgn="auto" latinLnBrk="0" hangingPunct="1">
            <a:lnSpc>
              <a:spcPct val="100000"/>
            </a:lnSpc>
            <a:spcBef>
              <a:spcPct val="0"/>
            </a:spcBef>
            <a:spcAft>
              <a:spcPts val="0"/>
            </a:spcAft>
            <a:buClrTx/>
            <a:buSzTx/>
            <a:buFontTx/>
            <a:buNone/>
            <a:tabLst/>
            <a:defRPr/>
          </a:pPr>
          <a:r>
            <a:rPr lang="en-US" sz="1200" kern="1200" dirty="0"/>
            <a:t>What needed to change? Improve access to services</a:t>
          </a:r>
        </a:p>
        <a:p>
          <a:pPr marL="0" lvl="0" algn="l" defTabSz="533400">
            <a:lnSpc>
              <a:spcPct val="90000"/>
            </a:lnSpc>
            <a:spcBef>
              <a:spcPct val="0"/>
            </a:spcBef>
            <a:spcAft>
              <a:spcPct val="35000"/>
            </a:spcAft>
            <a:buNone/>
          </a:pPr>
          <a:r>
            <a:rPr lang="en-US" sz="1200" kern="1200" dirty="0"/>
            <a:t>How did the need arise?  I needed to design interventions</a:t>
          </a:r>
        </a:p>
        <a:p>
          <a:pPr marL="0" lvl="0" algn="l" defTabSz="533400">
            <a:lnSpc>
              <a:spcPct val="90000"/>
            </a:lnSpc>
            <a:spcBef>
              <a:spcPct val="0"/>
            </a:spcBef>
            <a:spcAft>
              <a:spcPct val="35000"/>
            </a:spcAft>
            <a:buNone/>
          </a:pPr>
          <a:r>
            <a:rPr lang="en-US" sz="1200" kern="1200" dirty="0"/>
            <a:t>What I did: I decided to conduct local research on need</a:t>
          </a:r>
        </a:p>
        <a:p>
          <a:pPr marL="0" lvl="0" algn="l" defTabSz="533400">
            <a:lnSpc>
              <a:spcPct val="90000"/>
            </a:lnSpc>
            <a:spcBef>
              <a:spcPct val="0"/>
            </a:spcBef>
            <a:spcAft>
              <a:spcPct val="35000"/>
            </a:spcAft>
            <a:buNone/>
          </a:pPr>
          <a:r>
            <a:rPr lang="en-US" sz="1200" kern="1200" dirty="0"/>
            <a:t> </a:t>
          </a:r>
        </a:p>
        <a:p>
          <a:pPr marL="57150" lvl="1" indent="0" algn="l" defTabSz="355600">
            <a:lnSpc>
              <a:spcPct val="90000"/>
            </a:lnSpc>
            <a:spcBef>
              <a:spcPct val="0"/>
            </a:spcBef>
            <a:spcAft>
              <a:spcPct val="15000"/>
            </a:spcAft>
            <a:buChar char="•"/>
          </a:pPr>
          <a:endParaRPr lang="en-GB" sz="800" kern="1200" dirty="0"/>
        </a:p>
        <a:p>
          <a:pPr marL="57150" lvl="1" indent="0" algn="l" defTabSz="355600">
            <a:lnSpc>
              <a:spcPct val="90000"/>
            </a:lnSpc>
            <a:spcBef>
              <a:spcPct val="0"/>
            </a:spcBef>
            <a:spcAft>
              <a:spcPct val="15000"/>
            </a:spcAft>
            <a:buChar char="•"/>
          </a:pPr>
          <a:endParaRPr lang="en-GB" sz="800" kern="1200" dirty="0"/>
        </a:p>
        <a:p>
          <a:pPr marL="57150" lvl="1" indent="0" algn="l" defTabSz="355600">
            <a:lnSpc>
              <a:spcPct val="90000"/>
            </a:lnSpc>
            <a:spcBef>
              <a:spcPct val="0"/>
            </a:spcBef>
            <a:spcAft>
              <a:spcPct val="15000"/>
            </a:spcAft>
            <a:buChar char="•"/>
          </a:pPr>
          <a:endParaRPr lang="en-GB" sz="800" kern="1200" dirty="0"/>
        </a:p>
        <a:p>
          <a:pPr marL="57150" lvl="1" indent="0" algn="l" defTabSz="355600">
            <a:lnSpc>
              <a:spcPct val="90000"/>
            </a:lnSpc>
            <a:spcBef>
              <a:spcPct val="0"/>
            </a:spcBef>
            <a:spcAft>
              <a:spcPct val="15000"/>
            </a:spcAft>
            <a:buChar char="•"/>
          </a:pPr>
          <a:endParaRPr lang="en-GB" sz="800" kern="1200" dirty="0"/>
        </a:p>
      </dsp:txBody>
      <dsp:txXfrm>
        <a:off x="1284773" y="0"/>
        <a:ext cx="4291345" cy="1695499"/>
      </dsp:txXfrm>
    </dsp:sp>
    <dsp:sp modelId="{311736EB-6419-418B-9288-7918F3EE0E6D}">
      <dsp:nvSpPr>
        <dsp:cNvPr id="0" name=""/>
        <dsp:cNvSpPr/>
      </dsp:nvSpPr>
      <dsp:spPr>
        <a:xfrm>
          <a:off x="169549" y="169549"/>
          <a:ext cx="1115223" cy="1356399"/>
        </a:xfrm>
        <a:prstGeom prst="roundRect">
          <a:avLst>
            <a:gd name="adj" fmla="val 10000"/>
          </a:avLst>
        </a:prstGeom>
        <a:blipFill rotWithShape="1">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6000" r="-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E09FFC7-F3D4-4023-9426-6FC8D3359EAF}">
      <dsp:nvSpPr>
        <dsp:cNvPr id="0" name=""/>
        <dsp:cNvSpPr/>
      </dsp:nvSpPr>
      <dsp:spPr>
        <a:xfrm>
          <a:off x="0" y="1865049"/>
          <a:ext cx="5576119" cy="16954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algn="l" defTabSz="488950">
            <a:lnSpc>
              <a:spcPct val="90000"/>
            </a:lnSpc>
            <a:spcBef>
              <a:spcPct val="0"/>
            </a:spcBef>
            <a:spcAft>
              <a:spcPct val="35000"/>
            </a:spcAft>
            <a:buNone/>
          </a:pPr>
          <a:r>
            <a:rPr lang="en-US" sz="900" kern="1200" dirty="0"/>
            <a:t> </a:t>
          </a:r>
          <a:r>
            <a:rPr lang="en-US" sz="1200" kern="1200" dirty="0"/>
            <a:t>My role: Researcher on a £300K Research Project (University)</a:t>
          </a:r>
        </a:p>
        <a:p>
          <a:pPr marL="0" marR="0" lvl="0" indent="0" algn="l" defTabSz="914400" eaLnBrk="1" fontAlgn="auto" latinLnBrk="0" hangingPunct="1">
            <a:lnSpc>
              <a:spcPct val="100000"/>
            </a:lnSpc>
            <a:spcBef>
              <a:spcPct val="0"/>
            </a:spcBef>
            <a:spcAft>
              <a:spcPts val="0"/>
            </a:spcAft>
            <a:buClrTx/>
            <a:buSzTx/>
            <a:buFontTx/>
            <a:buNone/>
            <a:tabLst/>
            <a:defRPr/>
          </a:pPr>
          <a:r>
            <a:rPr lang="en-US" sz="1200" kern="1200" dirty="0"/>
            <a:t>What needed to change: Join-up health &amp; social care </a:t>
          </a:r>
        </a:p>
        <a:p>
          <a:pPr marL="0" lvl="0" algn="l" defTabSz="488950">
            <a:lnSpc>
              <a:spcPct val="90000"/>
            </a:lnSpc>
            <a:spcBef>
              <a:spcPct val="0"/>
            </a:spcBef>
            <a:spcAft>
              <a:spcPct val="35000"/>
            </a:spcAft>
            <a:buNone/>
          </a:pPr>
          <a:r>
            <a:rPr lang="en-US" sz="1200" kern="1200" dirty="0"/>
            <a:t>How did the need arise? How were stakeholders doing it? </a:t>
          </a:r>
        </a:p>
        <a:p>
          <a:pPr marL="0" lvl="0" algn="l" defTabSz="488950">
            <a:lnSpc>
              <a:spcPct val="90000"/>
            </a:lnSpc>
            <a:spcBef>
              <a:spcPct val="0"/>
            </a:spcBef>
            <a:spcAft>
              <a:spcPct val="35000"/>
            </a:spcAft>
            <a:buNone/>
          </a:pPr>
          <a:r>
            <a:rPr lang="en-US" sz="1200" kern="1200" dirty="0"/>
            <a:t>Role I played:  I interviewed joint service providers</a:t>
          </a:r>
          <a:endParaRPr lang="en-GB" sz="1200" kern="1200" dirty="0"/>
        </a:p>
      </dsp:txBody>
      <dsp:txXfrm>
        <a:off x="1284773" y="1865049"/>
        <a:ext cx="4291345" cy="1695499"/>
      </dsp:txXfrm>
    </dsp:sp>
    <dsp:sp modelId="{EEC7A659-C484-4ECC-8BFB-D166B4025059}">
      <dsp:nvSpPr>
        <dsp:cNvPr id="0" name=""/>
        <dsp:cNvSpPr/>
      </dsp:nvSpPr>
      <dsp:spPr>
        <a:xfrm>
          <a:off x="169549" y="2034599"/>
          <a:ext cx="1115223" cy="1356399"/>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3000" r="-2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B589C35-9EB2-432F-8EE9-E87C7DBB48DF}">
      <dsp:nvSpPr>
        <dsp:cNvPr id="0" name=""/>
        <dsp:cNvSpPr/>
      </dsp:nvSpPr>
      <dsp:spPr>
        <a:xfrm>
          <a:off x="0" y="3634066"/>
          <a:ext cx="5576119" cy="16954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algn="l" defTabSz="622300">
            <a:lnSpc>
              <a:spcPct val="90000"/>
            </a:lnSpc>
            <a:spcBef>
              <a:spcPct val="0"/>
            </a:spcBef>
            <a:spcAft>
              <a:spcPct val="35000"/>
            </a:spcAft>
            <a:buNone/>
          </a:pPr>
          <a:r>
            <a:rPr lang="en-GB" sz="1400" kern="1200" dirty="0"/>
            <a:t>My role: Training &amp; Development Officer (Charity)</a:t>
          </a:r>
        </a:p>
        <a:p>
          <a:pPr marL="0" marR="0" lvl="0" indent="0" algn="l" defTabSz="914400" eaLnBrk="1" fontAlgn="auto" latinLnBrk="0" hangingPunct="1">
            <a:lnSpc>
              <a:spcPct val="100000"/>
            </a:lnSpc>
            <a:spcBef>
              <a:spcPct val="0"/>
            </a:spcBef>
            <a:spcAft>
              <a:spcPts val="0"/>
            </a:spcAft>
            <a:buClrTx/>
            <a:buSzTx/>
            <a:buFontTx/>
            <a:buNone/>
            <a:tabLst/>
            <a:defRPr/>
          </a:pPr>
          <a:r>
            <a:rPr lang="en-GB" sz="1400" kern="1200" dirty="0"/>
            <a:t>What needed to change: involve communities in DM</a:t>
          </a:r>
        </a:p>
        <a:p>
          <a:pPr marL="0" lvl="0" algn="l" defTabSz="622300">
            <a:lnSpc>
              <a:spcPct val="90000"/>
            </a:lnSpc>
            <a:spcBef>
              <a:spcPct val="0"/>
            </a:spcBef>
            <a:spcAft>
              <a:spcPct val="35000"/>
            </a:spcAft>
            <a:buNone/>
          </a:pPr>
          <a:r>
            <a:rPr lang="en-GB" sz="1400" kern="1200" dirty="0"/>
            <a:t>How did the need arise? no-one knew about my role</a:t>
          </a:r>
        </a:p>
        <a:p>
          <a:pPr marL="0" lvl="0" algn="l" defTabSz="622300">
            <a:lnSpc>
              <a:spcPct val="90000"/>
            </a:lnSpc>
            <a:spcBef>
              <a:spcPct val="0"/>
            </a:spcBef>
            <a:spcAft>
              <a:spcPct val="35000"/>
            </a:spcAft>
            <a:buNone/>
          </a:pPr>
          <a:r>
            <a:rPr lang="en-GB" sz="1400" kern="1200" dirty="0"/>
            <a:t>Role I played: I decided to jointly plan a conference </a:t>
          </a:r>
        </a:p>
      </dsp:txBody>
      <dsp:txXfrm>
        <a:off x="1284773" y="3634066"/>
        <a:ext cx="4291345" cy="1695499"/>
      </dsp:txXfrm>
    </dsp:sp>
    <dsp:sp modelId="{EF17E7FD-30C6-4FC7-AFC0-D0790FFECE2F}">
      <dsp:nvSpPr>
        <dsp:cNvPr id="0" name=""/>
        <dsp:cNvSpPr/>
      </dsp:nvSpPr>
      <dsp:spPr>
        <a:xfrm>
          <a:off x="169549" y="3899649"/>
          <a:ext cx="1115223" cy="1356399"/>
        </a:xfrm>
        <a:prstGeom prst="roundRect">
          <a:avLst>
            <a:gd name="adj" fmla="val 10000"/>
          </a:avLst>
        </a:prstGeom>
        <a:blipFill rotWithShape="1">
          <a:blip xmlns:r="http://schemas.openxmlformats.org/officeDocument/2006/relationships"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FDC757-4371-4CBF-8FCA-918F4FF0C87C}">
      <dsp:nvSpPr>
        <dsp:cNvPr id="0" name=""/>
        <dsp:cNvSpPr/>
      </dsp:nvSpPr>
      <dsp:spPr>
        <a:xfrm>
          <a:off x="-220156" y="1151711"/>
          <a:ext cx="2823087" cy="1555386"/>
        </a:xfrm>
        <a:prstGeom prst="roundRect">
          <a:avLst/>
        </a:prstGeom>
        <a:blipFill rotWithShape="0">
          <a:blip xmlns:r="http://schemas.openxmlformats.org/officeDocument/2006/relationships" r:embed="rId1" cstate="print"/>
          <a:srcRect/>
          <a:stretch>
            <a:fillRect t="-1000" b="-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  </a:t>
          </a:r>
          <a:endParaRPr lang="en-US" sz="1400" i="1" kern="1200" dirty="0"/>
        </a:p>
      </dsp:txBody>
      <dsp:txXfrm>
        <a:off x="-144228" y="1227639"/>
        <a:ext cx="2671231" cy="1403530"/>
      </dsp:txXfrm>
    </dsp:sp>
    <dsp:sp modelId="{37EE5051-F4EC-490A-B5D3-EE177F945C5C}">
      <dsp:nvSpPr>
        <dsp:cNvPr id="0" name=""/>
        <dsp:cNvSpPr/>
      </dsp:nvSpPr>
      <dsp:spPr>
        <a:xfrm>
          <a:off x="1190921" y="661977"/>
          <a:ext cx="2640896" cy="2640896"/>
        </a:xfrm>
        <a:custGeom>
          <a:avLst/>
          <a:gdLst/>
          <a:ahLst/>
          <a:cxnLst/>
          <a:rect l="0" t="0" r="0" b="0"/>
          <a:pathLst>
            <a:path>
              <a:moveTo>
                <a:pt x="307574" y="473293"/>
              </a:moveTo>
              <a:arcTo wR="1320448" hR="1320448" stAng="13194521" swAng="6335684"/>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7462869-4311-466A-8F0E-8C7D3379D9EC}">
      <dsp:nvSpPr>
        <dsp:cNvPr id="0" name=""/>
        <dsp:cNvSpPr/>
      </dsp:nvSpPr>
      <dsp:spPr>
        <a:xfrm>
          <a:off x="2409569" y="1252223"/>
          <a:ext cx="2845429" cy="1516453"/>
        </a:xfrm>
        <a:prstGeom prst="round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i="1" kern="1200" dirty="0"/>
            <a:t>CONCRETE  </a:t>
          </a:r>
        </a:p>
        <a:p>
          <a:pPr marL="0" lvl="0" indent="0" algn="ctr" defTabSz="622300">
            <a:lnSpc>
              <a:spcPct val="90000"/>
            </a:lnSpc>
            <a:spcBef>
              <a:spcPct val="0"/>
            </a:spcBef>
            <a:spcAft>
              <a:spcPct val="35000"/>
            </a:spcAft>
            <a:buNone/>
          </a:pPr>
          <a:r>
            <a:rPr lang="en-US" sz="1200" kern="1200" dirty="0">
              <a:solidFill>
                <a:srgbClr val="FFFFFF"/>
              </a:solidFill>
              <a:latin typeface="Walbaum Display"/>
              <a:ea typeface="+mn-ea"/>
              <a:cs typeface="+mn-cs"/>
            </a:rPr>
            <a:t>What problems have you had to solve in your PGT/PGR studies so far, that might be classed as projects?</a:t>
          </a:r>
        </a:p>
      </dsp:txBody>
      <dsp:txXfrm>
        <a:off x="2483596" y="1326250"/>
        <a:ext cx="2697375" cy="1368399"/>
      </dsp:txXfrm>
    </dsp:sp>
    <dsp:sp modelId="{C4F5CC7A-381A-4EE2-97F6-6D5B9CD4C872}">
      <dsp:nvSpPr>
        <dsp:cNvPr id="0" name=""/>
        <dsp:cNvSpPr/>
      </dsp:nvSpPr>
      <dsp:spPr>
        <a:xfrm>
          <a:off x="1190841" y="664368"/>
          <a:ext cx="2640896" cy="2640896"/>
        </a:xfrm>
        <a:custGeom>
          <a:avLst/>
          <a:gdLst/>
          <a:ahLst/>
          <a:cxnLst/>
          <a:rect l="0" t="0" r="0" b="0"/>
          <a:pathLst>
            <a:path>
              <a:moveTo>
                <a:pt x="2370044" y="2121655"/>
              </a:moveTo>
              <a:arcTo wR="1320448" hR="1320448" stAng="2241375" swAng="6512486"/>
            </a:path>
          </a:pathLst>
        </a:custGeom>
        <a:noFill/>
        <a:ln w="6350" cap="flat" cmpd="sng" algn="ctr">
          <a:solidFill>
            <a:schemeClr val="accent2">
              <a:hueOff val="1496546"/>
              <a:satOff val="-4030"/>
              <a:lumOff val="5098"/>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FDC757-4371-4CBF-8FCA-918F4FF0C87C}">
      <dsp:nvSpPr>
        <dsp:cNvPr id="0" name=""/>
        <dsp:cNvSpPr/>
      </dsp:nvSpPr>
      <dsp:spPr>
        <a:xfrm>
          <a:off x="-171613" y="780890"/>
          <a:ext cx="2201125" cy="1212715"/>
        </a:xfrm>
        <a:prstGeom prst="roundRect">
          <a:avLst/>
        </a:prstGeom>
        <a:blipFill rotWithShape="0">
          <a:blip xmlns:r="http://schemas.openxmlformats.org/officeDocument/2006/relationships" r:embed="rId1" cstate="print"/>
          <a:srcRect/>
          <a:stretch>
            <a:fillRect t="-1000" b="-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  </a:t>
          </a:r>
          <a:endParaRPr lang="en-US" sz="1400" i="1" kern="1200" dirty="0"/>
        </a:p>
      </dsp:txBody>
      <dsp:txXfrm>
        <a:off x="-112413" y="840090"/>
        <a:ext cx="2082725" cy="1094315"/>
      </dsp:txXfrm>
    </dsp:sp>
    <dsp:sp modelId="{37EE5051-F4EC-490A-B5D3-EE177F945C5C}">
      <dsp:nvSpPr>
        <dsp:cNvPr id="0" name=""/>
        <dsp:cNvSpPr/>
      </dsp:nvSpPr>
      <dsp:spPr>
        <a:xfrm>
          <a:off x="928585" y="399089"/>
          <a:ext cx="2058994" cy="2058994"/>
        </a:xfrm>
        <a:custGeom>
          <a:avLst/>
          <a:gdLst/>
          <a:ahLst/>
          <a:cxnLst/>
          <a:rect l="0" t="0" r="0" b="0"/>
          <a:pathLst>
            <a:path>
              <a:moveTo>
                <a:pt x="239821" y="368984"/>
              </a:moveTo>
              <a:arcTo wR="1029497" hR="1029497" stAng="13194620" swAng="6335495"/>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7462869-4311-466A-8F0E-8C7D3379D9EC}">
      <dsp:nvSpPr>
        <dsp:cNvPr id="0" name=""/>
        <dsp:cNvSpPr/>
      </dsp:nvSpPr>
      <dsp:spPr>
        <a:xfrm>
          <a:off x="1878671" y="859256"/>
          <a:ext cx="2218544" cy="1182359"/>
        </a:xfrm>
        <a:prstGeom prst="round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1" kern="1200" dirty="0"/>
            <a:t> </a:t>
          </a:r>
          <a:r>
            <a:rPr lang="en-US" sz="1200" b="1" i="1" kern="1200" dirty="0"/>
            <a:t>REFLECTIVE</a:t>
          </a:r>
        </a:p>
        <a:p>
          <a:pPr marL="0" lvl="0" indent="0" algn="ctr" defTabSz="622300">
            <a:lnSpc>
              <a:spcPct val="90000"/>
            </a:lnSpc>
            <a:spcBef>
              <a:spcPct val="0"/>
            </a:spcBef>
            <a:spcAft>
              <a:spcPct val="35000"/>
            </a:spcAft>
            <a:buNone/>
          </a:pPr>
          <a:r>
            <a:rPr lang="en-US" sz="1200" kern="1200" dirty="0"/>
            <a:t>Which skills have you acquired from</a:t>
          </a:r>
          <a:r>
            <a:rPr lang="en-US" sz="1200" kern="1200" dirty="0">
              <a:solidFill>
                <a:srgbClr val="FFFFFF"/>
              </a:solidFill>
              <a:latin typeface="Walbaum Display"/>
              <a:ea typeface="+mn-ea"/>
              <a:cs typeface="+mn-cs"/>
            </a:rPr>
            <a:t> your PGT/PGR studies so far?</a:t>
          </a:r>
          <a:endParaRPr lang="en-US" sz="1200" kern="1200" dirty="0"/>
        </a:p>
      </dsp:txBody>
      <dsp:txXfrm>
        <a:off x="1936389" y="916974"/>
        <a:ext cx="2103108" cy="1066923"/>
      </dsp:txXfrm>
    </dsp:sp>
    <dsp:sp modelId="{C4F5CC7A-381A-4EE2-97F6-6D5B9CD4C872}">
      <dsp:nvSpPr>
        <dsp:cNvPr id="0" name=""/>
        <dsp:cNvSpPr/>
      </dsp:nvSpPr>
      <dsp:spPr>
        <a:xfrm>
          <a:off x="928523" y="400953"/>
          <a:ext cx="2058994" cy="2058994"/>
        </a:xfrm>
        <a:custGeom>
          <a:avLst/>
          <a:gdLst/>
          <a:ahLst/>
          <a:cxnLst/>
          <a:rect l="0" t="0" r="0" b="0"/>
          <a:pathLst>
            <a:path>
              <a:moveTo>
                <a:pt x="1847805" y="1654186"/>
              </a:moveTo>
              <a:arcTo wR="1029497" hR="1029497" stAng="2241468" swAng="6512302"/>
            </a:path>
          </a:pathLst>
        </a:custGeom>
        <a:noFill/>
        <a:ln w="6350" cap="flat" cmpd="sng" algn="ctr">
          <a:solidFill>
            <a:schemeClr val="accent2">
              <a:hueOff val="1496546"/>
              <a:satOff val="-4030"/>
              <a:lumOff val="5098"/>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FDC757-4371-4CBF-8FCA-918F4FF0C87C}">
      <dsp:nvSpPr>
        <dsp:cNvPr id="0" name=""/>
        <dsp:cNvSpPr/>
      </dsp:nvSpPr>
      <dsp:spPr>
        <a:xfrm>
          <a:off x="-152983" y="1333220"/>
          <a:ext cx="1963085" cy="1081566"/>
        </a:xfrm>
        <a:prstGeom prst="roundRect">
          <a:avLst/>
        </a:prstGeom>
        <a:blipFill rotWithShape="0">
          <a:blip xmlns:r="http://schemas.openxmlformats.org/officeDocument/2006/relationships" r:embed="rId1" cstate="print"/>
          <a:srcRect/>
          <a:stretch>
            <a:fillRect t="-1000" b="-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  </a:t>
          </a:r>
          <a:endParaRPr lang="en-US" sz="1800" i="1" kern="1200"/>
        </a:p>
      </dsp:txBody>
      <dsp:txXfrm>
        <a:off x="-100185" y="1386018"/>
        <a:ext cx="1857489" cy="975970"/>
      </dsp:txXfrm>
    </dsp:sp>
    <dsp:sp modelId="{37EE5051-F4EC-490A-B5D3-EE177F945C5C}">
      <dsp:nvSpPr>
        <dsp:cNvPr id="0" name=""/>
        <dsp:cNvSpPr/>
      </dsp:nvSpPr>
      <dsp:spPr>
        <a:xfrm>
          <a:off x="828124" y="992916"/>
          <a:ext cx="1836182" cy="1836182"/>
        </a:xfrm>
        <a:custGeom>
          <a:avLst/>
          <a:gdLst/>
          <a:ahLst/>
          <a:cxnLst/>
          <a:rect l="0" t="0" r="0" b="0"/>
          <a:pathLst>
            <a:path>
              <a:moveTo>
                <a:pt x="213966" y="328939"/>
              </a:moveTo>
              <a:arcTo wR="918091" hR="918091" stAng="13195183" swAng="6284819"/>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7462869-4311-466A-8F0E-8C7D3379D9EC}">
      <dsp:nvSpPr>
        <dsp:cNvPr id="0" name=""/>
        <dsp:cNvSpPr/>
      </dsp:nvSpPr>
      <dsp:spPr>
        <a:xfrm>
          <a:off x="1675431" y="1392123"/>
          <a:ext cx="1978621" cy="1054494"/>
        </a:xfrm>
        <a:prstGeom prst="round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400050" rtl="0">
            <a:lnSpc>
              <a:spcPct val="90000"/>
            </a:lnSpc>
            <a:spcBef>
              <a:spcPct val="0"/>
            </a:spcBef>
            <a:spcAft>
              <a:spcPct val="35000"/>
            </a:spcAft>
            <a:buNone/>
          </a:pPr>
          <a:r>
            <a:rPr lang="en-US" sz="800" b="1" i="1" kern="1200" dirty="0"/>
            <a:t>CONCEPTUALISING</a:t>
          </a:r>
        </a:p>
        <a:p>
          <a:pPr marL="0" lvl="0" indent="0" algn="ctr" defTabSz="622300" rtl="0">
            <a:lnSpc>
              <a:spcPct val="90000"/>
            </a:lnSpc>
            <a:spcBef>
              <a:spcPct val="0"/>
            </a:spcBef>
            <a:spcAft>
              <a:spcPct val="35000"/>
            </a:spcAft>
            <a:buNone/>
          </a:pPr>
          <a:r>
            <a:rPr lang="en-US" sz="800" kern="1200" dirty="0">
              <a:solidFill>
                <a:srgbClr val="FFFFFF"/>
              </a:solidFill>
              <a:latin typeface="Walbaum Display"/>
              <a:ea typeface="+mn-ea"/>
              <a:cs typeface="+mn-cs"/>
            </a:rPr>
            <a:t>When was the last time you had to structure tasks into activities &amp; deliverables in your PGT/PGR studies?</a:t>
          </a:r>
        </a:p>
      </dsp:txBody>
      <dsp:txXfrm>
        <a:off x="1726907" y="1443599"/>
        <a:ext cx="1875669" cy="951542"/>
      </dsp:txXfrm>
    </dsp:sp>
    <dsp:sp modelId="{C4F5CC7A-381A-4EE2-97F6-6D5B9CD4C872}">
      <dsp:nvSpPr>
        <dsp:cNvPr id="0" name=""/>
        <dsp:cNvSpPr/>
      </dsp:nvSpPr>
      <dsp:spPr>
        <a:xfrm>
          <a:off x="828095" y="994311"/>
          <a:ext cx="1836182" cy="1836182"/>
        </a:xfrm>
        <a:custGeom>
          <a:avLst/>
          <a:gdLst/>
          <a:ahLst/>
          <a:cxnLst/>
          <a:rect l="0" t="0" r="0" b="0"/>
          <a:pathLst>
            <a:path>
              <a:moveTo>
                <a:pt x="1655835" y="1464557"/>
              </a:moveTo>
              <a:arcTo wR="918091" hR="918091" stAng="2191699" swAng="6561022"/>
            </a:path>
          </a:pathLst>
        </a:custGeom>
        <a:noFill/>
        <a:ln w="6350" cap="flat" cmpd="sng" algn="ctr">
          <a:solidFill>
            <a:schemeClr val="accent2">
              <a:hueOff val="1496546"/>
              <a:satOff val="-4030"/>
              <a:lumOff val="5098"/>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7C7C02-209F-48EB-BB2D-5528706A4E0B}">
      <dsp:nvSpPr>
        <dsp:cNvPr id="0" name=""/>
        <dsp:cNvSpPr/>
      </dsp:nvSpPr>
      <dsp:spPr>
        <a:xfrm rot="5400000">
          <a:off x="2023160" y="1098209"/>
          <a:ext cx="1327219" cy="1154681"/>
        </a:xfrm>
        <a:prstGeom prst="hexagon">
          <a:avLst>
            <a:gd name="adj" fmla="val 2500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GB" sz="800" b="1" kern="1200" dirty="0"/>
            <a:t> NEEDS</a:t>
          </a:r>
        </a:p>
        <a:p>
          <a:pPr marL="0" lvl="0" indent="0" algn="ctr" defTabSz="355600">
            <a:lnSpc>
              <a:spcPct val="90000"/>
            </a:lnSpc>
            <a:spcBef>
              <a:spcPct val="0"/>
            </a:spcBef>
            <a:spcAft>
              <a:spcPct val="35000"/>
            </a:spcAft>
            <a:buNone/>
          </a:pPr>
          <a:r>
            <a:rPr lang="en-GB" sz="800" kern="1200" dirty="0"/>
            <a:t>Consider reasons why each issue might be happening</a:t>
          </a:r>
          <a:r>
            <a:rPr lang="en-GB" sz="800" u="sng" kern="1200" dirty="0"/>
            <a:t> (But Why?)</a:t>
          </a:r>
        </a:p>
      </dsp:txBody>
      <dsp:txXfrm rot="-5400000">
        <a:off x="2289367" y="1218765"/>
        <a:ext cx="794805" cy="913569"/>
      </dsp:txXfrm>
    </dsp:sp>
    <dsp:sp modelId="{AF59C12D-AF12-4E7E-B403-6862844E5F41}">
      <dsp:nvSpPr>
        <dsp:cNvPr id="0" name=""/>
        <dsp:cNvSpPr/>
      </dsp:nvSpPr>
      <dsp:spPr>
        <a:xfrm>
          <a:off x="3299149" y="1277383"/>
          <a:ext cx="1481177" cy="796331"/>
        </a:xfrm>
        <a:prstGeom prst="rect">
          <a:avLst/>
        </a:prstGeom>
        <a:noFill/>
        <a:ln>
          <a:noFill/>
        </a:ln>
        <a:effectLst/>
      </dsp:spPr>
      <dsp:style>
        <a:lnRef idx="0">
          <a:scrgbClr r="0" g="0" b="0"/>
        </a:lnRef>
        <a:fillRef idx="0">
          <a:scrgbClr r="0" g="0" b="0"/>
        </a:fillRef>
        <a:effectRef idx="0">
          <a:scrgbClr r="0" g="0" b="0"/>
        </a:effectRef>
        <a:fontRef idx="minor"/>
      </dsp:style>
    </dsp:sp>
    <dsp:sp modelId="{CD5F996B-A01A-4857-BDCC-47021C2A2AB4}">
      <dsp:nvSpPr>
        <dsp:cNvPr id="0" name=""/>
        <dsp:cNvSpPr/>
      </dsp:nvSpPr>
      <dsp:spPr>
        <a:xfrm rot="5400000">
          <a:off x="805537" y="1130593"/>
          <a:ext cx="1327219" cy="1154681"/>
        </a:xfrm>
        <a:prstGeom prst="hexagon">
          <a:avLst>
            <a:gd name="adj" fmla="val 25000"/>
            <a:gd name="vf" fmla="val 11547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r>
            <a:rPr lang="en-GB" sz="800" b="1" kern="1200" dirty="0"/>
            <a:t>SCOPE</a:t>
          </a:r>
        </a:p>
        <a:p>
          <a:pPr marL="0" lvl="0" indent="0" algn="ctr" defTabSz="355600">
            <a:lnSpc>
              <a:spcPct val="90000"/>
            </a:lnSpc>
            <a:spcBef>
              <a:spcPct val="0"/>
            </a:spcBef>
            <a:spcAft>
              <a:spcPct val="35000"/>
            </a:spcAft>
            <a:buNone/>
          </a:pPr>
          <a:r>
            <a:rPr lang="en-GB" sz="800" kern="1200" dirty="0"/>
            <a:t>Consider why the project’s needed and where to focus your efforts (</a:t>
          </a:r>
          <a:r>
            <a:rPr lang="en-GB" sz="800" u="sng" kern="1200" dirty="0"/>
            <a:t>i.e. Fishbone</a:t>
          </a:r>
          <a:r>
            <a:rPr lang="en-GB" sz="800" kern="1200" dirty="0"/>
            <a:t>)</a:t>
          </a:r>
        </a:p>
      </dsp:txBody>
      <dsp:txXfrm rot="-5400000">
        <a:off x="1071744" y="1251149"/>
        <a:ext cx="794805" cy="913569"/>
      </dsp:txXfrm>
    </dsp:sp>
    <dsp:sp modelId="{510E54CE-2D54-494A-B5CE-61E4BA868C57}">
      <dsp:nvSpPr>
        <dsp:cNvPr id="0" name=""/>
        <dsp:cNvSpPr/>
      </dsp:nvSpPr>
      <dsp:spPr>
        <a:xfrm rot="5400000">
          <a:off x="1397243" y="2145599"/>
          <a:ext cx="1327219" cy="1312988"/>
        </a:xfrm>
        <a:prstGeom prst="hexagon">
          <a:avLst>
            <a:gd name="adj" fmla="val 25000"/>
            <a:gd name="vf" fmla="val 1154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endParaRPr lang="en-GB" sz="800" kern="1200" dirty="0"/>
        </a:p>
        <a:p>
          <a:pPr marL="0" lvl="0" indent="0" algn="ctr" defTabSz="355600">
            <a:lnSpc>
              <a:spcPct val="90000"/>
            </a:lnSpc>
            <a:spcBef>
              <a:spcPct val="0"/>
            </a:spcBef>
            <a:spcAft>
              <a:spcPct val="35000"/>
            </a:spcAft>
            <a:buNone/>
          </a:pPr>
          <a:r>
            <a:rPr lang="en-GB" sz="800" b="1" kern="1200" dirty="0"/>
            <a:t> MAP</a:t>
          </a:r>
        </a:p>
        <a:p>
          <a:pPr marL="0" lvl="0" indent="0" algn="ctr" defTabSz="355600">
            <a:lnSpc>
              <a:spcPct val="90000"/>
            </a:lnSpc>
            <a:spcBef>
              <a:spcPct val="0"/>
            </a:spcBef>
            <a:spcAft>
              <a:spcPct val="35000"/>
            </a:spcAft>
            <a:buNone/>
          </a:pPr>
          <a:r>
            <a:rPr lang="en-GB" sz="800" kern="1200" dirty="0"/>
            <a:t>Map who is affected by your project  </a:t>
          </a:r>
          <a:r>
            <a:rPr lang="en-GB" sz="800" u="sng" kern="1200" dirty="0"/>
            <a:t>(i.e. stakeholder analysis)</a:t>
          </a:r>
        </a:p>
      </dsp:txBody>
      <dsp:txXfrm rot="-5400000">
        <a:off x="1622016" y="2358501"/>
        <a:ext cx="877672" cy="887185"/>
      </dsp:txXfrm>
    </dsp:sp>
    <dsp:sp modelId="{B10C0BBE-3520-429D-BE8A-C5B9788CBFD6}">
      <dsp:nvSpPr>
        <dsp:cNvPr id="0" name=""/>
        <dsp:cNvSpPr/>
      </dsp:nvSpPr>
      <dsp:spPr>
        <a:xfrm>
          <a:off x="2335" y="2403927"/>
          <a:ext cx="1433397" cy="796331"/>
        </a:xfrm>
        <a:prstGeom prst="rect">
          <a:avLst/>
        </a:prstGeom>
        <a:noFill/>
        <a:ln>
          <a:noFill/>
        </a:ln>
        <a:effectLst/>
      </dsp:spPr>
      <dsp:style>
        <a:lnRef idx="0">
          <a:scrgbClr r="0" g="0" b="0"/>
        </a:lnRef>
        <a:fillRef idx="0">
          <a:scrgbClr r="0" g="0" b="0"/>
        </a:fillRef>
        <a:effectRef idx="0">
          <a:scrgbClr r="0" g="0" b="0"/>
        </a:effectRef>
        <a:fontRef idx="minor"/>
      </dsp:style>
    </dsp:sp>
    <dsp:sp modelId="{D7BB57CD-621A-4789-9C79-DEACBC6F83C9}">
      <dsp:nvSpPr>
        <dsp:cNvPr id="0" name=""/>
        <dsp:cNvSpPr/>
      </dsp:nvSpPr>
      <dsp:spPr>
        <a:xfrm rot="5400000">
          <a:off x="2741049" y="2164570"/>
          <a:ext cx="1327219" cy="1238257"/>
        </a:xfrm>
        <a:prstGeom prst="hexagon">
          <a:avLst>
            <a:gd name="adj" fmla="val 25000"/>
            <a:gd name="vf" fmla="val 11547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r>
            <a:rPr lang="en-GB" sz="800" b="1" kern="1200" dirty="0">
              <a:solidFill>
                <a:srgbClr val="FFFFFF"/>
              </a:solidFill>
              <a:latin typeface="Walbaum Display"/>
              <a:ea typeface="+mn-ea"/>
              <a:cs typeface="+mn-cs"/>
            </a:rPr>
            <a:t> </a:t>
          </a:r>
          <a:endParaRPr lang="en-GB" sz="800" kern="1200" dirty="0">
            <a:solidFill>
              <a:srgbClr val="FFFFFF"/>
            </a:solidFill>
            <a:latin typeface="Walbaum Display"/>
            <a:ea typeface="+mn-ea"/>
            <a:cs typeface="+mn-cs"/>
          </a:endParaRPr>
        </a:p>
        <a:p>
          <a:pPr marL="0" lvl="0" indent="0" algn="ctr" defTabSz="266700">
            <a:lnSpc>
              <a:spcPct val="90000"/>
            </a:lnSpc>
            <a:spcBef>
              <a:spcPct val="0"/>
            </a:spcBef>
            <a:spcAft>
              <a:spcPct val="35000"/>
            </a:spcAft>
            <a:buNone/>
          </a:pPr>
          <a:r>
            <a:rPr lang="en-GB" sz="800" b="1" kern="1200" dirty="0">
              <a:solidFill>
                <a:srgbClr val="FFFFFF"/>
              </a:solidFill>
              <a:latin typeface="Walbaum Display"/>
              <a:ea typeface="+mn-ea"/>
              <a:cs typeface="+mn-cs"/>
            </a:rPr>
            <a:t>PRIORITIES</a:t>
          </a:r>
        </a:p>
        <a:p>
          <a:pPr marL="0" lvl="0" indent="0" algn="ctr" defTabSz="266700">
            <a:lnSpc>
              <a:spcPct val="90000"/>
            </a:lnSpc>
            <a:spcBef>
              <a:spcPct val="0"/>
            </a:spcBef>
            <a:spcAft>
              <a:spcPct val="35000"/>
            </a:spcAft>
            <a:buNone/>
          </a:pPr>
          <a:r>
            <a:rPr lang="en-GB" sz="800" kern="1200" dirty="0">
              <a:solidFill>
                <a:srgbClr val="FFFFFF"/>
              </a:solidFill>
              <a:latin typeface="Walbaum Display"/>
              <a:ea typeface="+mn-ea"/>
              <a:cs typeface="+mn-cs"/>
            </a:rPr>
            <a:t>Ask who is central to meeting the project’s goals (</a:t>
          </a:r>
          <a:r>
            <a:rPr lang="en-GB" sz="800" u="sng" kern="1200" dirty="0">
              <a:solidFill>
                <a:srgbClr val="FFFFFF"/>
              </a:solidFill>
              <a:latin typeface="Walbaum Display"/>
              <a:ea typeface="+mn-ea"/>
              <a:cs typeface="+mn-cs"/>
            </a:rPr>
            <a:t>i.e. priority matrix)  </a:t>
          </a:r>
        </a:p>
        <a:p>
          <a:pPr marL="0" lvl="0" indent="0" algn="ctr" defTabSz="266700">
            <a:lnSpc>
              <a:spcPct val="90000"/>
            </a:lnSpc>
            <a:spcBef>
              <a:spcPct val="0"/>
            </a:spcBef>
            <a:spcAft>
              <a:spcPct val="35000"/>
            </a:spcAft>
            <a:buNone/>
          </a:pPr>
          <a:r>
            <a:rPr lang="en-GB" sz="800" kern="1200" dirty="0">
              <a:solidFill>
                <a:srgbClr val="FFFFFF"/>
              </a:solidFill>
              <a:latin typeface="Walbaum Display"/>
              <a:ea typeface="+mn-ea"/>
              <a:cs typeface="+mn-cs"/>
            </a:rPr>
            <a:t>  </a:t>
          </a:r>
        </a:p>
      </dsp:txBody>
      <dsp:txXfrm rot="-5400000">
        <a:off x="2984990" y="2333879"/>
        <a:ext cx="839337" cy="899639"/>
      </dsp:txXfrm>
    </dsp:sp>
    <dsp:sp modelId="{8EB94DD3-D91B-44DD-AB4D-073F3DC2EF62}">
      <dsp:nvSpPr>
        <dsp:cNvPr id="0" name=""/>
        <dsp:cNvSpPr/>
      </dsp:nvSpPr>
      <dsp:spPr>
        <a:xfrm rot="5400000">
          <a:off x="2023160" y="3351297"/>
          <a:ext cx="1327219" cy="1154681"/>
        </a:xfrm>
        <a:prstGeom prst="hexagon">
          <a:avLst>
            <a:gd name="adj" fmla="val 25000"/>
            <a:gd name="vf" fmla="val 11547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11150">
            <a:lnSpc>
              <a:spcPct val="90000"/>
            </a:lnSpc>
            <a:spcBef>
              <a:spcPct val="0"/>
            </a:spcBef>
            <a:spcAft>
              <a:spcPct val="35000"/>
            </a:spcAft>
            <a:buNone/>
          </a:pPr>
          <a:r>
            <a:rPr lang="en-GB" sz="800" b="1" kern="1200" dirty="0">
              <a:solidFill>
                <a:srgbClr val="FFFFFF"/>
              </a:solidFill>
              <a:latin typeface="Walbaum Display"/>
              <a:ea typeface="+mn-ea"/>
              <a:cs typeface="+mn-cs"/>
            </a:rPr>
            <a:t>ROLES</a:t>
          </a:r>
        </a:p>
        <a:p>
          <a:pPr marL="0" lvl="0" algn="ctr" defTabSz="222250">
            <a:lnSpc>
              <a:spcPct val="90000"/>
            </a:lnSpc>
            <a:spcBef>
              <a:spcPct val="0"/>
            </a:spcBef>
            <a:spcAft>
              <a:spcPct val="35000"/>
            </a:spcAft>
            <a:buNone/>
          </a:pPr>
          <a:r>
            <a:rPr lang="en-GB" sz="800" kern="1200" dirty="0"/>
            <a:t>Decide who is </a:t>
          </a:r>
          <a:r>
            <a:rPr lang="en-GB" sz="800" b="1" kern="1200" dirty="0"/>
            <a:t>R</a:t>
          </a:r>
          <a:r>
            <a:rPr lang="en-GB" sz="800" kern="1200" dirty="0"/>
            <a:t>esponsible  </a:t>
          </a:r>
          <a:r>
            <a:rPr lang="en-GB" sz="800" b="1" kern="1200" dirty="0"/>
            <a:t>A</a:t>
          </a:r>
          <a:r>
            <a:rPr lang="en-GB" sz="800" kern="1200" dirty="0"/>
            <a:t>ccountable </a:t>
          </a:r>
          <a:r>
            <a:rPr lang="en-GB" sz="800" b="1" kern="1200" dirty="0"/>
            <a:t>C</a:t>
          </a:r>
          <a:r>
            <a:rPr lang="en-GB" sz="800" kern="1200" dirty="0"/>
            <a:t>onsult </a:t>
          </a:r>
          <a:r>
            <a:rPr lang="en-GB" sz="800" b="1" kern="1200" dirty="0"/>
            <a:t>I</a:t>
          </a:r>
          <a:r>
            <a:rPr lang="en-GB" sz="800" kern="1200" dirty="0"/>
            <a:t>nform </a:t>
          </a:r>
          <a:r>
            <a:rPr lang="en-GB" sz="800" u="sng" kern="1200" dirty="0"/>
            <a:t>(i.e. RACI)  </a:t>
          </a:r>
        </a:p>
      </dsp:txBody>
      <dsp:txXfrm rot="-5400000">
        <a:off x="2289367" y="3471853"/>
        <a:ext cx="794805" cy="913569"/>
      </dsp:txXfrm>
    </dsp:sp>
    <dsp:sp modelId="{33A5B413-094E-49F1-AE42-CD7D6C5545D5}">
      <dsp:nvSpPr>
        <dsp:cNvPr id="0" name=""/>
        <dsp:cNvSpPr/>
      </dsp:nvSpPr>
      <dsp:spPr>
        <a:xfrm>
          <a:off x="3245264" y="3505300"/>
          <a:ext cx="1481177" cy="796331"/>
        </a:xfrm>
        <a:prstGeom prst="rect">
          <a:avLst/>
        </a:prstGeom>
        <a:noFill/>
        <a:ln>
          <a:noFill/>
        </a:ln>
        <a:effectLst/>
      </dsp:spPr>
      <dsp:style>
        <a:lnRef idx="0">
          <a:scrgbClr r="0" g="0" b="0"/>
        </a:lnRef>
        <a:fillRef idx="0">
          <a:scrgbClr r="0" g="0" b="0"/>
        </a:fillRef>
        <a:effectRef idx="0">
          <a:scrgbClr r="0" g="0" b="0"/>
        </a:effectRef>
        <a:fontRef idx="minor"/>
      </dsp:style>
    </dsp:sp>
    <dsp:sp modelId="{DBFC2566-15AD-47F3-9BBD-E987F23EC345}">
      <dsp:nvSpPr>
        <dsp:cNvPr id="0" name=""/>
        <dsp:cNvSpPr/>
      </dsp:nvSpPr>
      <dsp:spPr>
        <a:xfrm rot="5400000">
          <a:off x="776104" y="3351297"/>
          <a:ext cx="1327219" cy="1154681"/>
        </a:xfrm>
        <a:prstGeom prst="hexagon">
          <a:avLst>
            <a:gd name="adj" fmla="val 2500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r>
            <a:rPr lang="en-GB" sz="800" b="1" kern="1200" dirty="0"/>
            <a:t>RISKS</a:t>
          </a:r>
        </a:p>
        <a:p>
          <a:pPr marL="0" lvl="0" indent="0" algn="ctr" defTabSz="355600">
            <a:lnSpc>
              <a:spcPct val="90000"/>
            </a:lnSpc>
            <a:spcBef>
              <a:spcPct val="0"/>
            </a:spcBef>
            <a:spcAft>
              <a:spcPct val="35000"/>
            </a:spcAft>
            <a:buNone/>
          </a:pPr>
          <a:r>
            <a:rPr lang="en-GB" sz="800" kern="1200" dirty="0"/>
            <a:t>Identify, mitigate and control any  threats to the projects’ success </a:t>
          </a:r>
          <a:r>
            <a:rPr lang="en-GB" sz="800" u="sng" kern="1200" dirty="0"/>
            <a:t>(i.e. RM) </a:t>
          </a:r>
        </a:p>
      </dsp:txBody>
      <dsp:txXfrm rot="-5400000">
        <a:off x="1042311" y="3471853"/>
        <a:ext cx="794805" cy="913569"/>
      </dsp:txXfrm>
    </dsp:sp>
    <dsp:sp modelId="{C51A1A87-16C8-4460-A70E-F4C0FF3AFB66}">
      <dsp:nvSpPr>
        <dsp:cNvPr id="0" name=""/>
        <dsp:cNvSpPr/>
      </dsp:nvSpPr>
      <dsp:spPr>
        <a:xfrm rot="5400000">
          <a:off x="1397243" y="4477841"/>
          <a:ext cx="1327219" cy="1154681"/>
        </a:xfrm>
        <a:prstGeom prst="hexagon">
          <a:avLst>
            <a:gd name="adj" fmla="val 25000"/>
            <a:gd name="vf" fmla="val 115470"/>
          </a:avLst>
        </a:prstGeom>
        <a:solidFill>
          <a:schemeClr val="bg2">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GB" sz="800" b="1" kern="1200" dirty="0"/>
            <a:t>FINANCIALS</a:t>
          </a:r>
        </a:p>
        <a:p>
          <a:pPr marL="0" lvl="0" indent="0" algn="ctr" defTabSz="355600">
            <a:lnSpc>
              <a:spcPct val="90000"/>
            </a:lnSpc>
            <a:spcBef>
              <a:spcPct val="0"/>
            </a:spcBef>
            <a:spcAft>
              <a:spcPct val="35000"/>
            </a:spcAft>
            <a:buNone/>
          </a:pPr>
          <a:r>
            <a:rPr lang="en-GB" sz="800" kern="1200" dirty="0"/>
            <a:t>Assess how to fund and sustain the project (</a:t>
          </a:r>
          <a:r>
            <a:rPr lang="en-GB" sz="800" u="sng" kern="1200" dirty="0"/>
            <a:t>i.e. budget)</a:t>
          </a:r>
        </a:p>
      </dsp:txBody>
      <dsp:txXfrm rot="-5400000">
        <a:off x="1663450" y="4598397"/>
        <a:ext cx="794805" cy="913569"/>
      </dsp:txXfrm>
    </dsp:sp>
    <dsp:sp modelId="{B2A45289-4329-4C1F-86E7-D8AE242608A5}">
      <dsp:nvSpPr>
        <dsp:cNvPr id="0" name=""/>
        <dsp:cNvSpPr/>
      </dsp:nvSpPr>
      <dsp:spPr>
        <a:xfrm>
          <a:off x="2335" y="4657016"/>
          <a:ext cx="1433397" cy="796331"/>
        </a:xfrm>
        <a:prstGeom prst="rect">
          <a:avLst/>
        </a:prstGeom>
        <a:noFill/>
        <a:ln>
          <a:noFill/>
        </a:ln>
        <a:effectLst/>
      </dsp:spPr>
      <dsp:style>
        <a:lnRef idx="0">
          <a:scrgbClr r="0" g="0" b="0"/>
        </a:lnRef>
        <a:fillRef idx="0">
          <a:scrgbClr r="0" g="0" b="0"/>
        </a:fillRef>
        <a:effectRef idx="0">
          <a:scrgbClr r="0" g="0" b="0"/>
        </a:effectRef>
        <a:fontRef idx="minor"/>
      </dsp:style>
    </dsp:sp>
    <dsp:sp modelId="{D8DD1CD6-4B50-4470-8B91-1836BCE48CB2}">
      <dsp:nvSpPr>
        <dsp:cNvPr id="0" name=""/>
        <dsp:cNvSpPr/>
      </dsp:nvSpPr>
      <dsp:spPr>
        <a:xfrm rot="5400000">
          <a:off x="2683902" y="4418991"/>
          <a:ext cx="1307709" cy="1232830"/>
        </a:xfrm>
        <a:prstGeom prst="hexagon">
          <a:avLst>
            <a:gd name="adj" fmla="val 25000"/>
            <a:gd name="vf" fmla="val 115470"/>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r>
            <a:rPr lang="en-GB" sz="800" b="1" kern="1200" dirty="0">
              <a:solidFill>
                <a:srgbClr val="FFFFFF"/>
              </a:solidFill>
              <a:latin typeface="Walbaum Display"/>
              <a:ea typeface="+mn-ea"/>
              <a:cs typeface="+mn-cs"/>
            </a:rPr>
            <a:t> RESOURCES</a:t>
          </a:r>
        </a:p>
        <a:p>
          <a:pPr marL="0" lvl="0" indent="0" algn="ctr" defTabSz="355600">
            <a:lnSpc>
              <a:spcPct val="90000"/>
            </a:lnSpc>
            <a:spcBef>
              <a:spcPct val="0"/>
            </a:spcBef>
            <a:spcAft>
              <a:spcPct val="35000"/>
            </a:spcAft>
            <a:buNone/>
          </a:pPr>
          <a:r>
            <a:rPr lang="en-GB" sz="800" kern="1200" dirty="0"/>
            <a:t> P</a:t>
          </a:r>
          <a:r>
            <a:rPr lang="en-GB" sz="800" kern="1200" dirty="0">
              <a:solidFill>
                <a:srgbClr val="FFFFFF"/>
              </a:solidFill>
              <a:latin typeface="Walbaum Display"/>
              <a:ea typeface="+mn-ea"/>
              <a:cs typeface="+mn-cs"/>
            </a:rPr>
            <a:t>lan how to resource the project </a:t>
          </a:r>
          <a:r>
            <a:rPr lang="en-GB" sz="800" u="sng" kern="1200" dirty="0">
              <a:solidFill>
                <a:srgbClr val="FFFFFF"/>
              </a:solidFill>
              <a:latin typeface="Walbaum Display"/>
              <a:ea typeface="+mn-ea"/>
              <a:cs typeface="+mn-cs"/>
            </a:rPr>
            <a:t>(i.e. procurement)</a:t>
          </a:r>
        </a:p>
      </dsp:txBody>
      <dsp:txXfrm rot="-5400000">
        <a:off x="2920930" y="4593264"/>
        <a:ext cx="833652" cy="88428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06043D-D7F9-4171-99BC-E1B37677F73F}">
      <dsp:nvSpPr>
        <dsp:cNvPr id="0" name=""/>
        <dsp:cNvSpPr/>
      </dsp:nvSpPr>
      <dsp:spPr>
        <a:xfrm>
          <a:off x="293270" y="2947487"/>
          <a:ext cx="1152888" cy="1731128"/>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57150" lvl="1" indent="-57150" algn="l" defTabSz="355600" rtl="0">
            <a:lnSpc>
              <a:spcPct val="90000"/>
            </a:lnSpc>
            <a:spcBef>
              <a:spcPct val="0"/>
            </a:spcBef>
            <a:spcAft>
              <a:spcPct val="15000"/>
            </a:spcAft>
            <a:buFontTx/>
            <a:buNone/>
          </a:pPr>
          <a:r>
            <a:rPr lang="en-GB" sz="800" b="1" kern="1200" dirty="0">
              <a:latin typeface="Walbaum Display"/>
            </a:rPr>
            <a:t>Team kick-off (Who’s in charge?</a:t>
          </a:r>
          <a:r>
            <a:rPr lang="en-GB" sz="800" kern="1200" dirty="0">
              <a:latin typeface="Walbaum Display"/>
            </a:rPr>
            <a:t>)</a:t>
          </a:r>
        </a:p>
        <a:p>
          <a:pPr marL="57150" lvl="1" indent="-57150" algn="l" defTabSz="355600" rtl="0">
            <a:lnSpc>
              <a:spcPct val="90000"/>
            </a:lnSpc>
            <a:spcBef>
              <a:spcPct val="0"/>
            </a:spcBef>
            <a:spcAft>
              <a:spcPct val="15000"/>
            </a:spcAft>
            <a:buChar char="•"/>
          </a:pPr>
          <a:r>
            <a:rPr lang="en-GB" sz="800" kern="1200" dirty="0">
              <a:latin typeface="Walbaum Display"/>
            </a:rPr>
            <a:t>Sponsor (Who’s</a:t>
          </a:r>
          <a:r>
            <a:rPr lang="en-GB" sz="800" kern="1200" dirty="0"/>
            <a:t> ultimately </a:t>
          </a:r>
          <a:r>
            <a:rPr lang="en-GB" sz="800" kern="1200" dirty="0">
              <a:latin typeface="Walbaum Display"/>
            </a:rPr>
            <a:t>responsible?)</a:t>
          </a:r>
          <a:endParaRPr lang="en-GB" sz="800" kern="1200" dirty="0"/>
        </a:p>
        <a:p>
          <a:pPr marL="57150" lvl="1" indent="-57150" algn="l" defTabSz="355600" rtl="0">
            <a:lnSpc>
              <a:spcPct val="90000"/>
            </a:lnSpc>
            <a:spcBef>
              <a:spcPct val="0"/>
            </a:spcBef>
            <a:spcAft>
              <a:spcPct val="15000"/>
            </a:spcAft>
            <a:buChar char="•"/>
          </a:pPr>
          <a:r>
            <a:rPr lang="en-GB" sz="800" kern="1200" dirty="0">
              <a:latin typeface="Walbaum Display"/>
            </a:rPr>
            <a:t>What are the needs</a:t>
          </a:r>
          <a:r>
            <a:rPr lang="en-GB" sz="800" kern="1200" dirty="0"/>
            <a:t> and </a:t>
          </a:r>
          <a:r>
            <a:rPr lang="en-GB" sz="800" kern="1200" dirty="0">
              <a:latin typeface="Walbaum Display"/>
            </a:rPr>
            <a:t>requirements</a:t>
          </a:r>
          <a:r>
            <a:rPr lang="en-GB" sz="800" kern="1200" dirty="0"/>
            <a:t>?  (what do they want?)</a:t>
          </a:r>
        </a:p>
      </dsp:txBody>
      <dsp:txXfrm>
        <a:off x="327037" y="2981254"/>
        <a:ext cx="1085354" cy="1292638"/>
      </dsp:txXfrm>
    </dsp:sp>
    <dsp:sp modelId="{7964AB20-1D22-45C6-8489-E180D9DEE015}">
      <dsp:nvSpPr>
        <dsp:cNvPr id="0" name=""/>
        <dsp:cNvSpPr/>
      </dsp:nvSpPr>
      <dsp:spPr>
        <a:xfrm>
          <a:off x="47728" y="3371154"/>
          <a:ext cx="2898709" cy="2898709"/>
        </a:xfrm>
        <a:prstGeom prst="leftCircularArrow">
          <a:avLst>
            <a:gd name="adj1" fmla="val 575"/>
            <a:gd name="adj2" fmla="val 66680"/>
            <a:gd name="adj3" fmla="val 5545003"/>
            <a:gd name="adj4" fmla="val 12727301"/>
            <a:gd name="adj5" fmla="val 67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10AF0F0-7ABB-4FD7-A4D8-98F54EA6FA8C}">
      <dsp:nvSpPr>
        <dsp:cNvPr id="0" name=""/>
        <dsp:cNvSpPr/>
      </dsp:nvSpPr>
      <dsp:spPr>
        <a:xfrm>
          <a:off x="292464" y="2632050"/>
          <a:ext cx="1113932" cy="40891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0160" rIns="15240" bIns="10160" numCol="1" spcCol="1270" anchor="ctr" anchorCtr="0">
          <a:noAutofit/>
        </a:bodyPr>
        <a:lstStyle/>
        <a:p>
          <a:pPr marL="0" lvl="0" indent="0" algn="ctr" defTabSz="355600" rtl="0">
            <a:lnSpc>
              <a:spcPct val="90000"/>
            </a:lnSpc>
            <a:spcBef>
              <a:spcPct val="0"/>
            </a:spcBef>
            <a:spcAft>
              <a:spcPct val="35000"/>
            </a:spcAft>
            <a:buNone/>
          </a:pPr>
          <a:r>
            <a:rPr lang="en-GB" sz="800" kern="1200" dirty="0"/>
            <a:t> </a:t>
          </a:r>
          <a:r>
            <a:rPr lang="en-GB" sz="800" b="1" kern="1200" dirty="0"/>
            <a:t>Programme Management </a:t>
          </a:r>
        </a:p>
      </dsp:txBody>
      <dsp:txXfrm>
        <a:off x="304441" y="2644027"/>
        <a:ext cx="1089978" cy="384959"/>
      </dsp:txXfrm>
    </dsp:sp>
    <dsp:sp modelId="{C2D0DC2C-BA9B-4F7D-A465-36324ACCD588}">
      <dsp:nvSpPr>
        <dsp:cNvPr id="0" name=""/>
        <dsp:cNvSpPr/>
      </dsp:nvSpPr>
      <dsp:spPr>
        <a:xfrm>
          <a:off x="1720346" y="2417859"/>
          <a:ext cx="1236055" cy="3908904"/>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57150" lvl="1" indent="-57150" algn="l" defTabSz="355600">
            <a:lnSpc>
              <a:spcPct val="90000"/>
            </a:lnSpc>
            <a:spcBef>
              <a:spcPct val="0"/>
            </a:spcBef>
            <a:spcAft>
              <a:spcPct val="15000"/>
            </a:spcAft>
            <a:buFontTx/>
            <a:buNone/>
          </a:pPr>
          <a:r>
            <a:rPr lang="en-GB" sz="800" b="1" kern="1200" dirty="0"/>
            <a:t>Prepare a Project Initiation Document (PID) </a:t>
          </a:r>
          <a:r>
            <a:rPr lang="en-GB" sz="800" kern="1200" dirty="0"/>
            <a:t>(What’s the project?)</a:t>
          </a:r>
        </a:p>
        <a:p>
          <a:pPr marL="57150" lvl="1" indent="-57150" algn="l" defTabSz="355600">
            <a:lnSpc>
              <a:spcPct val="90000"/>
            </a:lnSpc>
            <a:spcBef>
              <a:spcPct val="0"/>
            </a:spcBef>
            <a:spcAft>
              <a:spcPct val="15000"/>
            </a:spcAft>
            <a:buFont typeface="Wingdings" panose="05000000000000000000" pitchFamily="2" charset="2"/>
            <a:buChar char="§"/>
          </a:pPr>
          <a:r>
            <a:rPr lang="en-GB" sz="800" kern="1200" dirty="0"/>
            <a:t>Scope  (What are the parameters of the project?)</a:t>
          </a:r>
        </a:p>
        <a:p>
          <a:pPr marL="57150" lvl="1" indent="-57150" algn="l" defTabSz="355600">
            <a:lnSpc>
              <a:spcPct val="90000"/>
            </a:lnSpc>
            <a:spcBef>
              <a:spcPct val="0"/>
            </a:spcBef>
            <a:spcAft>
              <a:spcPct val="15000"/>
            </a:spcAft>
            <a:buFont typeface="Wingdings" panose="05000000000000000000" pitchFamily="2" charset="2"/>
            <a:buChar char="§"/>
          </a:pPr>
          <a:r>
            <a:rPr lang="en-GB" sz="800" kern="1200" dirty="0"/>
            <a:t>Stakeholder Reporting &amp; Communications (How will you meet and when?)</a:t>
          </a:r>
        </a:p>
        <a:p>
          <a:pPr marL="57150" lvl="1" indent="-57150" algn="l" defTabSz="355600">
            <a:lnSpc>
              <a:spcPct val="90000"/>
            </a:lnSpc>
            <a:spcBef>
              <a:spcPct val="0"/>
            </a:spcBef>
            <a:spcAft>
              <a:spcPct val="15000"/>
            </a:spcAft>
            <a:buFont typeface="Wingdings" panose="05000000000000000000" pitchFamily="2" charset="2"/>
            <a:buChar char="§"/>
          </a:pPr>
          <a:r>
            <a:rPr lang="en-GB" sz="800" kern="1200" dirty="0"/>
            <a:t>Plan with milestones (what will be delivered and by when)</a:t>
          </a:r>
        </a:p>
        <a:p>
          <a:pPr marL="57150" lvl="1" indent="-57150" algn="l" defTabSz="355600">
            <a:lnSpc>
              <a:spcPct val="90000"/>
            </a:lnSpc>
            <a:spcBef>
              <a:spcPct val="0"/>
            </a:spcBef>
            <a:spcAft>
              <a:spcPct val="15000"/>
            </a:spcAft>
            <a:buFont typeface="Wingdings" panose="05000000000000000000" pitchFamily="2" charset="2"/>
            <a:buChar char="§"/>
          </a:pPr>
          <a:r>
            <a:rPr lang="en-GB" sz="800" kern="1200" dirty="0"/>
            <a:t>Risk Assessment (can you foresee any problems?)</a:t>
          </a:r>
        </a:p>
        <a:p>
          <a:pPr marL="57150" lvl="1" indent="-57150" algn="l" defTabSz="355600">
            <a:lnSpc>
              <a:spcPct val="90000"/>
            </a:lnSpc>
            <a:spcBef>
              <a:spcPct val="0"/>
            </a:spcBef>
            <a:spcAft>
              <a:spcPct val="15000"/>
            </a:spcAft>
            <a:buFont typeface="Wingdings" panose="05000000000000000000" pitchFamily="2" charset="2"/>
            <a:buChar char="§"/>
          </a:pPr>
          <a:r>
            <a:rPr lang="en-GB" sz="800" kern="1200" dirty="0"/>
            <a:t>Financial Assessment (what’s the budget?) </a:t>
          </a:r>
        </a:p>
      </dsp:txBody>
      <dsp:txXfrm>
        <a:off x="1756549" y="3291685"/>
        <a:ext cx="1163649" cy="2998876"/>
      </dsp:txXfrm>
    </dsp:sp>
    <dsp:sp modelId="{002F0ADF-0595-411D-BC16-B6257AB6C3A6}">
      <dsp:nvSpPr>
        <dsp:cNvPr id="0" name=""/>
        <dsp:cNvSpPr/>
      </dsp:nvSpPr>
      <dsp:spPr>
        <a:xfrm>
          <a:off x="1565161" y="2353590"/>
          <a:ext cx="2396643" cy="2396643"/>
        </a:xfrm>
        <a:prstGeom prst="circularArrow">
          <a:avLst>
            <a:gd name="adj1" fmla="val 695"/>
            <a:gd name="adj2" fmla="val 80862"/>
            <a:gd name="adj3" fmla="val 907317"/>
            <a:gd name="adj4" fmla="val 15339201"/>
            <a:gd name="adj5" fmla="val 811"/>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AF0C65D-74E7-41B0-BB55-23E37E3550F8}">
      <dsp:nvSpPr>
        <dsp:cNvPr id="0" name=""/>
        <dsp:cNvSpPr/>
      </dsp:nvSpPr>
      <dsp:spPr>
        <a:xfrm>
          <a:off x="1778218" y="2417862"/>
          <a:ext cx="1120303" cy="71867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0160" rIns="15240" bIns="10160" numCol="1" spcCol="1270" anchor="ctr" anchorCtr="0">
          <a:noAutofit/>
        </a:bodyPr>
        <a:lstStyle/>
        <a:p>
          <a:pPr marL="0" lvl="0" indent="0" algn="ctr" defTabSz="457200" rtl="0" eaLnBrk="1" latinLnBrk="0" hangingPunct="1">
            <a:lnSpc>
              <a:spcPct val="90000"/>
            </a:lnSpc>
            <a:spcBef>
              <a:spcPct val="0"/>
            </a:spcBef>
            <a:spcAft>
              <a:spcPct val="35000"/>
            </a:spcAft>
            <a:buNone/>
          </a:pPr>
          <a:r>
            <a:rPr lang="en-GB" sz="800" b="1" kern="1200" dirty="0">
              <a:solidFill>
                <a:schemeClr val="tx1"/>
              </a:solidFill>
              <a:latin typeface="+mn-lt"/>
              <a:ea typeface="+mn-ea"/>
              <a:cs typeface="+mn-cs"/>
            </a:rPr>
            <a:t>Programme Documentation</a:t>
          </a:r>
        </a:p>
      </dsp:txBody>
      <dsp:txXfrm>
        <a:off x="1799267" y="2438911"/>
        <a:ext cx="1078205" cy="676578"/>
      </dsp:txXfrm>
    </dsp:sp>
    <dsp:sp modelId="{7BFA1367-BAB5-4513-B55C-8A1FABEF9FB4}">
      <dsp:nvSpPr>
        <dsp:cNvPr id="0" name=""/>
        <dsp:cNvSpPr/>
      </dsp:nvSpPr>
      <dsp:spPr>
        <a:xfrm>
          <a:off x="3323769" y="3315554"/>
          <a:ext cx="1179230" cy="2867196"/>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57150" lvl="1" indent="-57150" algn="l" defTabSz="355600">
            <a:lnSpc>
              <a:spcPct val="90000"/>
            </a:lnSpc>
            <a:spcBef>
              <a:spcPct val="0"/>
            </a:spcBef>
            <a:spcAft>
              <a:spcPct val="15000"/>
            </a:spcAft>
            <a:buFontTx/>
            <a:buNone/>
          </a:pPr>
          <a:r>
            <a:rPr lang="en-GB" sz="800" b="1" kern="1200" dirty="0"/>
            <a:t>Assign roles to everyone in the team</a:t>
          </a:r>
        </a:p>
        <a:p>
          <a:pPr marL="114300" lvl="2" indent="-57150" algn="l" defTabSz="355600">
            <a:lnSpc>
              <a:spcPct val="90000"/>
            </a:lnSpc>
            <a:spcBef>
              <a:spcPct val="0"/>
            </a:spcBef>
            <a:spcAft>
              <a:spcPct val="15000"/>
            </a:spcAft>
            <a:buChar char="•"/>
          </a:pPr>
          <a:r>
            <a:rPr lang="en-GB" sz="800" kern="1200" dirty="0"/>
            <a:t>Sponsor/ Responsible Owner (to liaise with client)</a:t>
          </a:r>
        </a:p>
        <a:p>
          <a:pPr marL="114300" lvl="2" indent="-57150" algn="l" defTabSz="355600">
            <a:lnSpc>
              <a:spcPct val="90000"/>
            </a:lnSpc>
            <a:spcBef>
              <a:spcPct val="0"/>
            </a:spcBef>
            <a:spcAft>
              <a:spcPct val="15000"/>
            </a:spcAft>
            <a:buChar char="•"/>
          </a:pPr>
          <a:r>
            <a:rPr lang="en-GB" sz="800" kern="1200" dirty="0"/>
            <a:t>Programme Director (to manage the day-to-day operations)</a:t>
          </a:r>
        </a:p>
        <a:p>
          <a:pPr marL="114300" lvl="2" indent="-57150" algn="l" defTabSz="355600">
            <a:lnSpc>
              <a:spcPct val="90000"/>
            </a:lnSpc>
            <a:spcBef>
              <a:spcPct val="0"/>
            </a:spcBef>
            <a:spcAft>
              <a:spcPct val="15000"/>
            </a:spcAft>
            <a:buChar char="•"/>
          </a:pPr>
          <a:r>
            <a:rPr lang="en-GB" sz="800" kern="1200" dirty="0"/>
            <a:t>Programme Manager (to monitor the process)</a:t>
          </a:r>
        </a:p>
        <a:p>
          <a:pPr marL="114300" lvl="2" indent="-57150" algn="l" defTabSz="355600">
            <a:lnSpc>
              <a:spcPct val="90000"/>
            </a:lnSpc>
            <a:spcBef>
              <a:spcPct val="0"/>
            </a:spcBef>
            <a:spcAft>
              <a:spcPct val="15000"/>
            </a:spcAft>
            <a:buChar char="•"/>
          </a:pPr>
          <a:r>
            <a:rPr lang="en-GB" sz="800" kern="1200" dirty="0"/>
            <a:t>Projects Manager (to ensure the deliverables are met on time)</a:t>
          </a:r>
        </a:p>
      </dsp:txBody>
      <dsp:txXfrm>
        <a:off x="3358307" y="3350092"/>
        <a:ext cx="1110154" cy="2183721"/>
      </dsp:txXfrm>
    </dsp:sp>
    <dsp:sp modelId="{63F88A31-02C9-4035-ADAC-81E623DD6BC0}">
      <dsp:nvSpPr>
        <dsp:cNvPr id="0" name=""/>
        <dsp:cNvSpPr/>
      </dsp:nvSpPr>
      <dsp:spPr>
        <a:xfrm>
          <a:off x="3303867" y="2922575"/>
          <a:ext cx="1269105" cy="429554"/>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0160" rIns="15240" bIns="10160" numCol="1" spcCol="1270" anchor="ctr" anchorCtr="0">
          <a:noAutofit/>
        </a:bodyPr>
        <a:lstStyle/>
        <a:p>
          <a:pPr marL="0" lvl="0" indent="0" algn="l" defTabSz="457200" rtl="0" eaLnBrk="1" latinLnBrk="0" hangingPunct="1">
            <a:lnSpc>
              <a:spcPct val="90000"/>
            </a:lnSpc>
            <a:spcBef>
              <a:spcPct val="0"/>
            </a:spcBef>
            <a:spcAft>
              <a:spcPct val="35000"/>
            </a:spcAft>
            <a:buNone/>
          </a:pPr>
          <a:r>
            <a:rPr lang="en-GB" sz="800" b="1" kern="1200" dirty="0">
              <a:solidFill>
                <a:srgbClr val="FFFFFF"/>
              </a:solidFill>
              <a:latin typeface="Walbaum Display"/>
              <a:ea typeface="+mn-ea"/>
              <a:cs typeface="+mn-cs"/>
            </a:rPr>
            <a:t>Assigning Roles</a:t>
          </a:r>
        </a:p>
      </dsp:txBody>
      <dsp:txXfrm>
        <a:off x="3316448" y="2935156"/>
        <a:ext cx="1243943" cy="40439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FDC757-4371-4CBF-8FCA-918F4FF0C87C}">
      <dsp:nvSpPr>
        <dsp:cNvPr id="0" name=""/>
        <dsp:cNvSpPr/>
      </dsp:nvSpPr>
      <dsp:spPr>
        <a:xfrm>
          <a:off x="-198989" y="789923"/>
          <a:ext cx="2552219" cy="1406151"/>
        </a:xfrm>
        <a:prstGeom prst="roundRect">
          <a:avLst/>
        </a:prstGeom>
        <a:blipFill rotWithShape="0">
          <a:blip xmlns:r="http://schemas.openxmlformats.org/officeDocument/2006/relationships" r:embed="rId1" cstate="print"/>
          <a:srcRect/>
          <a:stretch>
            <a:fillRect t="-1000" b="-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  </a:t>
          </a:r>
          <a:endParaRPr lang="en-US" sz="1800" i="1" kern="1200"/>
        </a:p>
      </dsp:txBody>
      <dsp:txXfrm>
        <a:off x="-130346" y="858566"/>
        <a:ext cx="2414933" cy="1268865"/>
      </dsp:txXfrm>
    </dsp:sp>
    <dsp:sp modelId="{37EE5051-F4EC-490A-B5D3-EE177F945C5C}">
      <dsp:nvSpPr>
        <dsp:cNvPr id="0" name=""/>
        <dsp:cNvSpPr/>
      </dsp:nvSpPr>
      <dsp:spPr>
        <a:xfrm>
          <a:off x="1076554" y="347400"/>
          <a:ext cx="2387421" cy="2387421"/>
        </a:xfrm>
        <a:custGeom>
          <a:avLst/>
          <a:gdLst/>
          <a:ahLst/>
          <a:cxnLst/>
          <a:rect l="0" t="0" r="0" b="0"/>
          <a:pathLst>
            <a:path>
              <a:moveTo>
                <a:pt x="278155" y="427744"/>
              </a:moveTo>
              <a:arcTo wR="1193710" hR="1193710" stAng="13194978" swAng="6285213"/>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7462869-4311-466A-8F0E-8C7D3379D9EC}">
      <dsp:nvSpPr>
        <dsp:cNvPr id="0" name=""/>
        <dsp:cNvSpPr/>
      </dsp:nvSpPr>
      <dsp:spPr>
        <a:xfrm>
          <a:off x="2178333" y="866507"/>
          <a:ext cx="2572417" cy="1370954"/>
        </a:xfrm>
        <a:prstGeom prst="round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b="1" i="1" kern="1200" dirty="0">
              <a:latin typeface="Walbaum Display"/>
            </a:rPr>
            <a:t> EXPERIMENTING </a:t>
          </a:r>
        </a:p>
        <a:p>
          <a:pPr marL="0" lvl="0" indent="0" algn="ctr" defTabSz="533400" rtl="0">
            <a:lnSpc>
              <a:spcPct val="90000"/>
            </a:lnSpc>
            <a:spcBef>
              <a:spcPct val="0"/>
            </a:spcBef>
            <a:spcAft>
              <a:spcPct val="35000"/>
            </a:spcAft>
            <a:buNone/>
          </a:pPr>
          <a:r>
            <a:rPr lang="en-US" sz="1200" kern="1200" dirty="0">
              <a:solidFill>
                <a:srgbClr val="FFFFFF"/>
              </a:solidFill>
              <a:latin typeface="Walbaum Display"/>
              <a:ea typeface="+mn-ea"/>
              <a:cs typeface="+mn-cs"/>
            </a:rPr>
            <a:t>Where have you already used these PM techniques in your PGT/PGR studies so far?</a:t>
          </a:r>
        </a:p>
        <a:p>
          <a:pPr marL="0" lvl="0" indent="0" algn="ctr" defTabSz="533400" rtl="0">
            <a:lnSpc>
              <a:spcPct val="90000"/>
            </a:lnSpc>
            <a:spcBef>
              <a:spcPct val="0"/>
            </a:spcBef>
            <a:spcAft>
              <a:spcPct val="35000"/>
            </a:spcAft>
            <a:buNone/>
          </a:pPr>
          <a:endParaRPr lang="en-US" sz="1000" kern="1200" dirty="0"/>
        </a:p>
      </dsp:txBody>
      <dsp:txXfrm>
        <a:off x="2245257" y="933431"/>
        <a:ext cx="2438569" cy="1237106"/>
      </dsp:txXfrm>
    </dsp:sp>
    <dsp:sp modelId="{C4F5CC7A-381A-4EE2-97F6-6D5B9CD4C872}">
      <dsp:nvSpPr>
        <dsp:cNvPr id="0" name=""/>
        <dsp:cNvSpPr/>
      </dsp:nvSpPr>
      <dsp:spPr>
        <a:xfrm>
          <a:off x="1076516" y="349214"/>
          <a:ext cx="2387421" cy="2387421"/>
        </a:xfrm>
        <a:custGeom>
          <a:avLst/>
          <a:gdLst/>
          <a:ahLst/>
          <a:cxnLst/>
          <a:rect l="0" t="0" r="0" b="0"/>
          <a:pathLst>
            <a:path>
              <a:moveTo>
                <a:pt x="2152972" y="1904178"/>
              </a:moveTo>
              <a:arcTo wR="1193710" hR="1193710" stAng="2191508" swAng="6561404"/>
            </a:path>
          </a:pathLst>
        </a:custGeom>
        <a:noFill/>
        <a:ln w="6350" cap="flat" cmpd="sng" algn="ctr">
          <a:solidFill>
            <a:schemeClr val="accent2">
              <a:hueOff val="1496546"/>
              <a:satOff val="-4030"/>
              <a:lumOff val="5098"/>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6.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7E57B9-0A76-46AF-B4E2-4EFB9A7E34DD}" type="datetimeFigureOut">
              <a:rPr lang="en-GB" smtClean="0"/>
              <a:t>21/03/2023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632DF9-EAFF-436A-97D0-1ED928A037F1}" type="slidenum">
              <a:rPr lang="en-GB" smtClean="0"/>
              <a:t>‹#›</a:t>
            </a:fld>
            <a:endParaRPr lang="en-GB"/>
          </a:p>
        </p:txBody>
      </p:sp>
    </p:spTree>
    <p:extLst>
      <p:ext uri="{BB962C8B-B14F-4D97-AF65-F5344CB8AC3E}">
        <p14:creationId xmlns:p14="http://schemas.microsoft.com/office/powerpoint/2010/main" val="2134076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ieeexplore.ieee.org/xpl/RecentIssue.jsp?punumber=17"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ieeexplore.ieee.org/xpl/tocresult.jsp?isnumber=14350&amp;punumber=17"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461662-24EF-431F-B045-937ED14B97E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58093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333333"/>
                </a:solidFill>
                <a:effectLst/>
                <a:latin typeface="HelveticaNeue Regular"/>
              </a:rPr>
              <a:t>Key to understanding the process of project management is understanding how to plan/organise everything!</a:t>
            </a:r>
          </a:p>
          <a:p>
            <a:pPr algn="l"/>
            <a:r>
              <a:rPr lang="en-GB" b="0" i="0" dirty="0">
                <a:solidFill>
                  <a:srgbClr val="333333"/>
                </a:solidFill>
                <a:effectLst/>
                <a:latin typeface="HelveticaNeue Regular"/>
              </a:rPr>
              <a:t>This is about knowing about the key stages of the project life cycle, what’s involved in the programme planning and documenting the steps involved (communicate)</a:t>
            </a:r>
          </a:p>
          <a:p>
            <a:pPr algn="l"/>
            <a:endParaRPr lang="en-GB" b="0" i="0" dirty="0">
              <a:solidFill>
                <a:srgbClr val="333333"/>
              </a:solidFill>
              <a:effectLst/>
              <a:latin typeface="HelveticaNeue Regular"/>
            </a:endParaRPr>
          </a:p>
        </p:txBody>
      </p:sp>
      <p:sp>
        <p:nvSpPr>
          <p:cNvPr id="4" name="Slide Number Placeholder 3"/>
          <p:cNvSpPr>
            <a:spLocks noGrp="1"/>
          </p:cNvSpPr>
          <p:nvPr>
            <p:ph type="sldNum" sz="quarter" idx="5"/>
          </p:nvPr>
        </p:nvSpPr>
        <p:spPr/>
        <p:txBody>
          <a:bodyPr/>
          <a:lstStyle/>
          <a:p>
            <a:fld id="{F4632DF9-EAFF-436A-97D0-1ED928A037F1}" type="slidenum">
              <a:rPr lang="en-GB" smtClean="0"/>
              <a:t>12</a:t>
            </a:fld>
            <a:endParaRPr lang="en-GB"/>
          </a:p>
        </p:txBody>
      </p:sp>
    </p:spTree>
    <p:extLst>
      <p:ext uri="{BB962C8B-B14F-4D97-AF65-F5344CB8AC3E}">
        <p14:creationId xmlns:p14="http://schemas.microsoft.com/office/powerpoint/2010/main" val="7690948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Key to building your identity as a project manager is understanding when you’ve actually used the techniques so you can evidence them in interviews/ CV</a:t>
            </a:r>
          </a:p>
        </p:txBody>
      </p:sp>
      <p:sp>
        <p:nvSpPr>
          <p:cNvPr id="4" name="Slide Number Placeholder 3"/>
          <p:cNvSpPr>
            <a:spLocks noGrp="1"/>
          </p:cNvSpPr>
          <p:nvPr>
            <p:ph type="sldNum" sz="quarter" idx="5"/>
          </p:nvPr>
        </p:nvSpPr>
        <p:spPr/>
        <p:txBody>
          <a:bodyPr/>
          <a:lstStyle/>
          <a:p>
            <a:fld id="{F4632DF9-EAFF-436A-97D0-1ED928A037F1}" type="slidenum">
              <a:rPr lang="en-GB" smtClean="0"/>
              <a:t>13</a:t>
            </a:fld>
            <a:endParaRPr lang="en-GB"/>
          </a:p>
        </p:txBody>
      </p:sp>
    </p:spTree>
    <p:extLst>
      <p:ext uri="{BB962C8B-B14F-4D97-AF65-F5344CB8AC3E}">
        <p14:creationId xmlns:p14="http://schemas.microsoft.com/office/powerpoint/2010/main" val="11806780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1" i="0" dirty="0">
                <a:solidFill>
                  <a:srgbClr val="333333"/>
                </a:solidFill>
                <a:effectLst/>
                <a:latin typeface="HelveticaNeue Regular"/>
              </a:rPr>
              <a:t>Abstract: </a:t>
            </a:r>
            <a:r>
              <a:rPr lang="en-GB" b="0" i="0" dirty="0">
                <a:solidFill>
                  <a:srgbClr val="333333"/>
                </a:solidFill>
                <a:effectLst/>
                <a:latin typeface="HelveticaNeue Regular"/>
              </a:rPr>
              <a:t>Research literature on the management of projects has been quite slow in its conceptual development and still suffers from a scanty theoretical basis. One of the main impediments in the study of projects has been the absence of constructs and the little distinction that has been made between the project type and its managerial and organizational style. Based on the findings in a field study of 26 case projects, this research shows that there is a need to adopt a more project-specific contingency approach to project management in organizations. This study explores a two-dimensional theoretical model for the classification of technical (or engineering) projects. Projects are classified according to four levels of technological uncertainty at the time of project initiation and three levels of system scope, which is their location on a hierarchical ladder of systems and subsystems. Considerable differences were found in management style, project organization and operational practice when moving along each of the model's two axes. Differences also were observed in simultaneous change in both dimensions. The findings suggest a handful of practical and managerial implications. They are based on the premise that a proper project classification prior to project initiation and a carefully selected management style may lead to better implementation and to an increased chance of project success.</a:t>
            </a:r>
          </a:p>
          <a:p>
            <a:pPr algn="l"/>
            <a:r>
              <a:rPr lang="en-GB" b="1" i="0" dirty="0">
                <a:solidFill>
                  <a:srgbClr val="333333"/>
                </a:solidFill>
                <a:effectLst/>
                <a:latin typeface="HelveticaNeue Regular"/>
              </a:rPr>
              <a:t>Published in: </a:t>
            </a:r>
            <a:r>
              <a:rPr lang="en-GB" b="0" i="0" u="none" strike="noStrike" dirty="0">
                <a:solidFill>
                  <a:srgbClr val="006699"/>
                </a:solidFill>
                <a:effectLst/>
                <a:latin typeface="HelveticaNeue Regular"/>
                <a:hlinkClick r:id="rId3"/>
              </a:rPr>
              <a:t>IEEE Transactions on Engineering Management</a:t>
            </a:r>
            <a:r>
              <a:rPr lang="en-GB" b="0" i="0" dirty="0">
                <a:solidFill>
                  <a:srgbClr val="333333"/>
                </a:solidFill>
                <a:effectLst/>
                <a:latin typeface="HelveticaNeue Regular"/>
              </a:rPr>
              <a:t> ( Volume: 45, </a:t>
            </a:r>
            <a:r>
              <a:rPr lang="en-GB" b="0" i="0" u="none" strike="noStrike" dirty="0">
                <a:solidFill>
                  <a:srgbClr val="006699"/>
                </a:solidFill>
                <a:effectLst/>
                <a:latin typeface="HelveticaNeue Regular"/>
                <a:hlinkClick r:id="rId4"/>
              </a:rPr>
              <a:t>Issue: 1</a:t>
            </a:r>
            <a:r>
              <a:rPr lang="en-GB" b="0" i="0" dirty="0">
                <a:solidFill>
                  <a:srgbClr val="333333"/>
                </a:solidFill>
                <a:effectLst/>
                <a:latin typeface="HelveticaNeue Regular"/>
              </a:rPr>
              <a:t>, February 1998)</a:t>
            </a:r>
          </a:p>
          <a:p>
            <a:endParaRPr lang="en-GB" dirty="0"/>
          </a:p>
        </p:txBody>
      </p:sp>
      <p:sp>
        <p:nvSpPr>
          <p:cNvPr id="4" name="Slide Number Placeholder 3"/>
          <p:cNvSpPr>
            <a:spLocks noGrp="1"/>
          </p:cNvSpPr>
          <p:nvPr>
            <p:ph type="sldNum" sz="quarter" idx="5"/>
          </p:nvPr>
        </p:nvSpPr>
        <p:spPr/>
        <p:txBody>
          <a:bodyPr/>
          <a:lstStyle/>
          <a:p>
            <a:fld id="{F4632DF9-EAFF-436A-97D0-1ED928A037F1}" type="slidenum">
              <a:rPr lang="en-GB" smtClean="0"/>
              <a:t>14</a:t>
            </a:fld>
            <a:endParaRPr lang="en-GB"/>
          </a:p>
        </p:txBody>
      </p:sp>
    </p:spTree>
    <p:extLst>
      <p:ext uri="{BB962C8B-B14F-4D97-AF65-F5344CB8AC3E}">
        <p14:creationId xmlns:p14="http://schemas.microsoft.com/office/powerpoint/2010/main" val="1869544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4632DF9-EAFF-436A-97D0-1ED928A037F1}" type="slidenum">
              <a:rPr lang="en-GB" smtClean="0"/>
              <a:t>15</a:t>
            </a:fld>
            <a:endParaRPr lang="en-GB"/>
          </a:p>
        </p:txBody>
      </p:sp>
    </p:spTree>
    <p:extLst>
      <p:ext uri="{BB962C8B-B14F-4D97-AF65-F5344CB8AC3E}">
        <p14:creationId xmlns:p14="http://schemas.microsoft.com/office/powerpoint/2010/main" val="2525848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461662-24EF-431F-B045-937ED14B97E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4393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461662-24EF-431F-B045-937ED14B97E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28014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INTRO: PM as a core skill in industry that employers value but we don’t always know that we have</a:t>
            </a:r>
          </a:p>
          <a:p>
            <a:r>
              <a:rPr lang="en-US" dirty="0">
                <a:ea typeface="Calibri"/>
                <a:cs typeface="Calibri"/>
              </a:rPr>
              <a:t>PROCESS: So we’re going to spend some time reflecting on what we </a:t>
            </a:r>
            <a:r>
              <a:rPr lang="en-US" dirty="0" err="1">
                <a:ea typeface="Calibri"/>
                <a:cs typeface="Calibri"/>
              </a:rPr>
              <a:t>we</a:t>
            </a:r>
            <a:r>
              <a:rPr lang="en-US" dirty="0">
                <a:ea typeface="Calibri"/>
                <a:cs typeface="Calibri"/>
              </a:rPr>
              <a:t> know about projects already </a:t>
            </a:r>
          </a:p>
          <a:p>
            <a:r>
              <a:rPr lang="en-US" dirty="0">
                <a:ea typeface="Calibri"/>
                <a:cs typeface="Calibri"/>
              </a:rPr>
              <a:t>INVOLVEMENT: so, if I could ask you to turn your cameras on  and put your answers in the chat (we’ll be learning together)</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F4632DF9-EAFF-436A-97D0-1ED928A037F1}" type="slidenum">
              <a:rPr lang="en-GB" smtClean="0"/>
              <a:t>6</a:t>
            </a:fld>
            <a:endParaRPr lang="en-GB"/>
          </a:p>
        </p:txBody>
      </p:sp>
    </p:spTree>
    <p:extLst>
      <p:ext uri="{BB962C8B-B14F-4D97-AF65-F5344CB8AC3E}">
        <p14:creationId xmlns:p14="http://schemas.microsoft.com/office/powerpoint/2010/main" val="338185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Project Management is a technique that’s used in industry to help you achieve your project goals. </a:t>
            </a: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It requires knowledge of methods, skills and experience to bring the process to life but how do you acquire this, when you’ve not managed any major projects before? </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This session aims to build your capability (know-how) by bridging your experience of projects with theory </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F4632DF9-EAFF-436A-97D0-1ED928A037F1}" type="slidenum">
              <a:rPr lang="en-GB" smtClean="0"/>
              <a:t>7</a:t>
            </a:fld>
            <a:endParaRPr lang="en-GB"/>
          </a:p>
        </p:txBody>
      </p:sp>
    </p:spTree>
    <p:extLst>
      <p:ext uri="{BB962C8B-B14F-4D97-AF65-F5344CB8AC3E}">
        <p14:creationId xmlns:p14="http://schemas.microsoft.com/office/powerpoint/2010/main" val="72109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rgbClr val="FFFFFF"/>
                </a:solidFill>
                <a:latin typeface="Walbaum Display"/>
                <a:ea typeface="+mn-ea"/>
                <a:cs typeface="+mn-cs"/>
              </a:rPr>
              <a:t>Your credibility in your future career depends on knowing what projects look like in industry (interviews) &amp; Trustworthiness in talking confidently about your knowledge and experience (what you’ve already done)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rgbClr val="FFFFFF"/>
                </a:solidFill>
                <a:latin typeface="Walbaum Display"/>
                <a:ea typeface="+mn-ea"/>
                <a:cs typeface="+mn-cs"/>
              </a:rPr>
              <a:t>So pick an image that you’re drawn to (feel?), say why you’re drawn to it (future career); and a project that’s underway (HS2/ Recycling/ Decarbonisation) and why (Competitiveness/ Climate Change/ Productivity)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rgbClr val="FFFFFF"/>
                </a:solidFill>
                <a:latin typeface="Walbaum Display"/>
                <a:ea typeface="+mn-ea"/>
                <a:cs typeface="+mn-cs"/>
              </a:rPr>
              <a:t>Project X: Partnership between Government/ Academia/ Industry to improve project delivery through world class research (i.e. TO ENSURE PUBLICLY FUNDED PROJECTS ARE IMPLEMENTED WELL i.e. Heathrow, Crossrail, Westminster Palace)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rgbClr val="FFFFFF"/>
              </a:solidFill>
              <a:latin typeface="Walbaum Display"/>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rgbClr val="FFFFFF"/>
              </a:solidFill>
              <a:latin typeface="Walbaum Display"/>
              <a:ea typeface="+mn-ea"/>
              <a:cs typeface="+mn-cs"/>
            </a:endParaRPr>
          </a:p>
        </p:txBody>
      </p:sp>
      <p:sp>
        <p:nvSpPr>
          <p:cNvPr id="4" name="Slide Number Placeholder 3"/>
          <p:cNvSpPr>
            <a:spLocks noGrp="1"/>
          </p:cNvSpPr>
          <p:nvPr>
            <p:ph type="sldNum" sz="quarter" idx="5"/>
          </p:nvPr>
        </p:nvSpPr>
        <p:spPr/>
        <p:txBody>
          <a:bodyPr/>
          <a:lstStyle/>
          <a:p>
            <a:fld id="{F4632DF9-EAFF-436A-97D0-1ED928A037F1}" type="slidenum">
              <a:rPr lang="en-GB" smtClean="0"/>
              <a:t>8</a:t>
            </a:fld>
            <a:endParaRPr lang="en-GB"/>
          </a:p>
        </p:txBody>
      </p:sp>
    </p:spTree>
    <p:extLst>
      <p:ext uri="{BB962C8B-B14F-4D97-AF65-F5344CB8AC3E}">
        <p14:creationId xmlns:p14="http://schemas.microsoft.com/office/powerpoint/2010/main" val="1956149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Bef>
                <a:spcPts val="1200"/>
              </a:spcBef>
            </a:pPr>
            <a:r>
              <a:rPr lang="en-GB" sz="1800" dirty="0">
                <a:effectLst/>
                <a:latin typeface="Calibri" panose="020F0502020204030204" pitchFamily="34" charset="0"/>
                <a:ea typeface="Calibri" panose="020F0502020204030204" pitchFamily="34" charset="0"/>
                <a:cs typeface="Times New Roman" panose="02020603050405020304" pitchFamily="18" charset="0"/>
              </a:rPr>
              <a:t>Strategic importance of projects in industry means learning how to manage them well (85% change projects fail)</a:t>
            </a:r>
          </a:p>
          <a:p>
            <a:pPr>
              <a:lnSpc>
                <a:spcPct val="107000"/>
              </a:lnSpc>
              <a:spcBef>
                <a:spcPts val="1200"/>
              </a:spcBef>
            </a:pPr>
            <a:r>
              <a:rPr lang="en-GB" sz="1800" dirty="0">
                <a:effectLst/>
                <a:latin typeface="Calibri" panose="020F0502020204030204" pitchFamily="34" charset="0"/>
                <a:ea typeface="Calibri" panose="020F0502020204030204" pitchFamily="34" charset="0"/>
                <a:cs typeface="Times New Roman" panose="02020603050405020304" pitchFamily="18" charset="0"/>
              </a:rPr>
              <a:t>Requires us to reflect on our own experience of managing small projects, reflecting on the skills used and how we might draw on these to plan future projects</a:t>
            </a:r>
          </a:p>
          <a:p>
            <a:pPr>
              <a:lnSpc>
                <a:spcPct val="107000"/>
              </a:lnSpc>
              <a:spcBef>
                <a:spcPts val="1200"/>
              </a:spcBef>
            </a:pPr>
            <a:r>
              <a:rPr lang="en-GB" sz="1800" dirty="0">
                <a:effectLst/>
                <a:latin typeface="Calibri" panose="020F0502020204030204" pitchFamily="34" charset="0"/>
                <a:ea typeface="Calibri" panose="020F0502020204030204" pitchFamily="34" charset="0"/>
                <a:cs typeface="Times New Roman" panose="02020603050405020304" pitchFamily="18" charset="0"/>
              </a:rPr>
              <a:t>PM is just about applying our knowledge, skills and experience to the problems that come up naturally, using our leadership (confidence/ trustworthiness)</a:t>
            </a:r>
          </a:p>
          <a:p>
            <a:pPr>
              <a:lnSpc>
                <a:spcPct val="107000"/>
              </a:lnSpc>
              <a:spcBef>
                <a:spcPts val="1200"/>
              </a:spcBef>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F4632DF9-EAFF-436A-97D0-1ED928A037F1}" type="slidenum">
              <a:rPr lang="en-GB" smtClean="0"/>
              <a:t>9</a:t>
            </a:fld>
            <a:endParaRPr lang="en-GB"/>
          </a:p>
        </p:txBody>
      </p:sp>
    </p:spTree>
    <p:extLst>
      <p:ext uri="{BB962C8B-B14F-4D97-AF65-F5344CB8AC3E}">
        <p14:creationId xmlns:p14="http://schemas.microsoft.com/office/powerpoint/2010/main" val="24123820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It’s often something that comes up naturally at work which needs some boundaries putting around it! </a:t>
            </a:r>
          </a:p>
          <a:p>
            <a:r>
              <a:rPr lang="en-GB" sz="1200" dirty="0"/>
              <a:t>In my own case, I began</a:t>
            </a:r>
            <a:r>
              <a:rPr lang="en-GB" sz="1200" dirty="0">
                <a:ea typeface="Calibri" panose="020F0502020204030204"/>
                <a:cs typeface="Calibri" panose="020F0502020204030204"/>
              </a:rPr>
              <a:t> leading projects as a Public Health Practitioner in the 2000's using PM techniques without realising it (needs analysis, stakeholders)</a:t>
            </a:r>
          </a:p>
          <a:p>
            <a:r>
              <a:rPr lang="en-GB" sz="1200" dirty="0">
                <a:ea typeface="Calibri" panose="020F0502020204030204"/>
                <a:cs typeface="Calibri" panose="020F0502020204030204"/>
              </a:rPr>
              <a:t>In each case, I had to work out what needed to analyse the nature of the problem, identify who was affected by it, meet with sponsors and stakeholders, scope out the field and decide on the best approach</a:t>
            </a:r>
          </a:p>
          <a:p>
            <a:r>
              <a:rPr lang="en-GB" sz="1200" dirty="0">
                <a:ea typeface="Calibri" panose="020F0502020204030204"/>
                <a:cs typeface="Calibri" panose="020F0502020204030204"/>
              </a:rPr>
              <a:t>Only now, since leading multiple projects as Researcher (PM), that I realise I used agile techniques (post-it’s) (to make sense of issues before mapping activities)</a:t>
            </a:r>
          </a:p>
          <a:p>
            <a:endParaRPr lang="en-GB"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F4632DF9-EAFF-436A-97D0-1ED928A037F1}" type="slidenum">
              <a:rPr lang="en-GB" smtClean="0"/>
              <a:t>10</a:t>
            </a:fld>
            <a:endParaRPr lang="en-GB"/>
          </a:p>
        </p:txBody>
      </p:sp>
    </p:spTree>
    <p:extLst>
      <p:ext uri="{BB962C8B-B14F-4D97-AF65-F5344CB8AC3E}">
        <p14:creationId xmlns:p14="http://schemas.microsoft.com/office/powerpoint/2010/main" val="25734785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Key to feeling confident about project management is knowing when you’ve used the skills before</a:t>
            </a: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F4632DF9-EAFF-436A-97D0-1ED928A037F1}" type="slidenum">
              <a:rPr lang="en-GB" smtClean="0"/>
              <a:t>11</a:t>
            </a:fld>
            <a:endParaRPr lang="en-GB"/>
          </a:p>
        </p:txBody>
      </p:sp>
    </p:spTree>
    <p:extLst>
      <p:ext uri="{BB962C8B-B14F-4D97-AF65-F5344CB8AC3E}">
        <p14:creationId xmlns:p14="http://schemas.microsoft.com/office/powerpoint/2010/main" val="989511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5CD60141-EEBD-4EC1-8E34-0344C16A18A2}"/>
              </a:ext>
              <a:ext uri="{C183D7F6-B498-43B3-948B-1728B52AA6E4}">
                <adec:decorative xmlns:adec="http://schemas.microsoft.com/office/drawing/2017/decorative" val="1"/>
              </a:ext>
            </a:extLst>
          </p:cNvPr>
          <p:cNvSpPr/>
          <p:nvPr/>
        </p:nvSpPr>
        <p:spPr>
          <a:xfrm>
            <a:off x="5318308" y="0"/>
            <a:ext cx="6873692" cy="6858000"/>
          </a:xfrm>
          <a:custGeom>
            <a:avLst/>
            <a:gdLst>
              <a:gd name="connsiteX0" fmla="*/ 11328900 w 12192000"/>
              <a:gd name="connsiteY0" fmla="*/ 0 h 6858000"/>
              <a:gd name="connsiteX1" fmla="*/ 12192000 w 12192000"/>
              <a:gd name="connsiteY1" fmla="*/ 0 h 6858000"/>
              <a:gd name="connsiteX2" fmla="*/ 12192000 w 12192000"/>
              <a:gd name="connsiteY2" fmla="*/ 6858000 h 6858000"/>
              <a:gd name="connsiteX3" fmla="*/ 5318308 w 12192000"/>
              <a:gd name="connsiteY3" fmla="*/ 6858000 h 6858000"/>
              <a:gd name="connsiteX4" fmla="*/ 11328897 w 12192000"/>
              <a:gd name="connsiteY4" fmla="*/ 4 h 6858000"/>
              <a:gd name="connsiteX5" fmla="*/ 11328898 w 12192000"/>
              <a:gd name="connsiteY5" fmla="*/ 2 h 6858000"/>
              <a:gd name="connsiteX6" fmla="*/ 0 w 12192000"/>
              <a:gd name="connsiteY6" fmla="*/ 0 h 6858000"/>
              <a:gd name="connsiteX7" fmla="*/ 6700 w 12192000"/>
              <a:gd name="connsiteY7" fmla="*/ 0 h 6858000"/>
              <a:gd name="connsiteX8" fmla="*/ 6700 w 12192000"/>
              <a:gd name="connsiteY8" fmla="*/ 6858000 h 6858000"/>
              <a:gd name="connsiteX9" fmla="*/ 0 w 12192000"/>
              <a:gd name="connsiteY9" fmla="*/ 6858000 h 6858000"/>
              <a:gd name="connsiteX0" fmla="*/ 11328900 w 12192000"/>
              <a:gd name="connsiteY0" fmla="*/ 0 h 6858000"/>
              <a:gd name="connsiteX1" fmla="*/ 12192000 w 12192000"/>
              <a:gd name="connsiteY1" fmla="*/ 0 h 6858000"/>
              <a:gd name="connsiteX2" fmla="*/ 12192000 w 12192000"/>
              <a:gd name="connsiteY2" fmla="*/ 6858000 h 6858000"/>
              <a:gd name="connsiteX3" fmla="*/ 5318308 w 12192000"/>
              <a:gd name="connsiteY3" fmla="*/ 6858000 h 6858000"/>
              <a:gd name="connsiteX4" fmla="*/ 11328897 w 12192000"/>
              <a:gd name="connsiteY4" fmla="*/ 4 h 6858000"/>
              <a:gd name="connsiteX5" fmla="*/ 11328898 w 12192000"/>
              <a:gd name="connsiteY5" fmla="*/ 2 h 6858000"/>
              <a:gd name="connsiteX6" fmla="*/ 11328900 w 12192000"/>
              <a:gd name="connsiteY6" fmla="*/ 0 h 6858000"/>
              <a:gd name="connsiteX7" fmla="*/ 0 w 12192000"/>
              <a:gd name="connsiteY7" fmla="*/ 6858000 h 6858000"/>
              <a:gd name="connsiteX8" fmla="*/ 6700 w 12192000"/>
              <a:gd name="connsiteY8" fmla="*/ 0 h 6858000"/>
              <a:gd name="connsiteX9" fmla="*/ 6700 w 12192000"/>
              <a:gd name="connsiteY9" fmla="*/ 6858000 h 6858000"/>
              <a:gd name="connsiteX10" fmla="*/ 0 w 12192000"/>
              <a:gd name="connsiteY10" fmla="*/ 6858000 h 6858000"/>
              <a:gd name="connsiteX0" fmla="*/ 11322200 w 12185300"/>
              <a:gd name="connsiteY0" fmla="*/ 0 h 6858000"/>
              <a:gd name="connsiteX1" fmla="*/ 12185300 w 12185300"/>
              <a:gd name="connsiteY1" fmla="*/ 0 h 6858000"/>
              <a:gd name="connsiteX2" fmla="*/ 12185300 w 12185300"/>
              <a:gd name="connsiteY2" fmla="*/ 6858000 h 6858000"/>
              <a:gd name="connsiteX3" fmla="*/ 5311608 w 12185300"/>
              <a:gd name="connsiteY3" fmla="*/ 6858000 h 6858000"/>
              <a:gd name="connsiteX4" fmla="*/ 11322197 w 12185300"/>
              <a:gd name="connsiteY4" fmla="*/ 4 h 6858000"/>
              <a:gd name="connsiteX5" fmla="*/ 11322198 w 12185300"/>
              <a:gd name="connsiteY5" fmla="*/ 2 h 6858000"/>
              <a:gd name="connsiteX6" fmla="*/ 11322200 w 12185300"/>
              <a:gd name="connsiteY6" fmla="*/ 0 h 6858000"/>
              <a:gd name="connsiteX7" fmla="*/ 0 w 12185300"/>
              <a:gd name="connsiteY7" fmla="*/ 6858000 h 6858000"/>
              <a:gd name="connsiteX8" fmla="*/ 0 w 12185300"/>
              <a:gd name="connsiteY8" fmla="*/ 0 h 6858000"/>
              <a:gd name="connsiteX9" fmla="*/ 0 w 12185300"/>
              <a:gd name="connsiteY9" fmla="*/ 6858000 h 6858000"/>
              <a:gd name="connsiteX0" fmla="*/ 6010592 w 6873692"/>
              <a:gd name="connsiteY0" fmla="*/ 0 h 6858000"/>
              <a:gd name="connsiteX1" fmla="*/ 6873692 w 6873692"/>
              <a:gd name="connsiteY1" fmla="*/ 0 h 6858000"/>
              <a:gd name="connsiteX2" fmla="*/ 6873692 w 6873692"/>
              <a:gd name="connsiteY2" fmla="*/ 6858000 h 6858000"/>
              <a:gd name="connsiteX3" fmla="*/ 0 w 6873692"/>
              <a:gd name="connsiteY3" fmla="*/ 6858000 h 6858000"/>
              <a:gd name="connsiteX4" fmla="*/ 6010589 w 6873692"/>
              <a:gd name="connsiteY4" fmla="*/ 4 h 6858000"/>
              <a:gd name="connsiteX5" fmla="*/ 6010590 w 6873692"/>
              <a:gd name="connsiteY5" fmla="*/ 2 h 6858000"/>
              <a:gd name="connsiteX6" fmla="*/ 6010592 w 6873692"/>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73692" h="6858000">
                <a:moveTo>
                  <a:pt x="6010592" y="0"/>
                </a:moveTo>
                <a:lnTo>
                  <a:pt x="6873692" y="0"/>
                </a:lnTo>
                <a:lnTo>
                  <a:pt x="6873692" y="6858000"/>
                </a:lnTo>
                <a:lnTo>
                  <a:pt x="0" y="6858000"/>
                </a:lnTo>
                <a:lnTo>
                  <a:pt x="6010589" y="4"/>
                </a:lnTo>
                <a:cubicBezTo>
                  <a:pt x="6010589" y="3"/>
                  <a:pt x="6010590" y="3"/>
                  <a:pt x="6010590" y="2"/>
                </a:cubicBezTo>
                <a:lnTo>
                  <a:pt x="6010592" y="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65FCBBA-905A-4FD1-BFBA-F3EE6DA264E0}"/>
              </a:ext>
            </a:extLst>
          </p:cNvPr>
          <p:cNvSpPr>
            <a:spLocks noGrp="1"/>
          </p:cNvSpPr>
          <p:nvPr>
            <p:ph type="ctrTitle"/>
          </p:nvPr>
        </p:nvSpPr>
        <p:spPr>
          <a:xfrm>
            <a:off x="1143000" y="1181098"/>
            <a:ext cx="8986580" cy="2832404"/>
          </a:xfrm>
        </p:spPr>
        <p:txBody>
          <a:bodyPr anchor="t">
            <a:normAutofit/>
          </a:bodyPr>
          <a:lstStyle>
            <a:lvl1pPr algn="l">
              <a:lnSpc>
                <a:spcPct val="100000"/>
              </a:lnSpc>
              <a:defRPr sz="4800" cap="all" spc="300" baseline="0"/>
            </a:lvl1pPr>
          </a:lstStyle>
          <a:p>
            <a:r>
              <a:rPr lang="en-US"/>
              <a:t>Click to edit Master title style</a:t>
            </a:r>
          </a:p>
        </p:txBody>
      </p:sp>
      <p:sp>
        <p:nvSpPr>
          <p:cNvPr id="3" name="Subtitle 2">
            <a:extLst>
              <a:ext uri="{FF2B5EF4-FFF2-40B4-BE49-F238E27FC236}">
                <a16:creationId xmlns:a16="http://schemas.microsoft.com/office/drawing/2014/main" id="{13DD287E-F1C8-463F-8429-D1B5B1582520}"/>
              </a:ext>
            </a:extLst>
          </p:cNvPr>
          <p:cNvSpPr>
            <a:spLocks noGrp="1"/>
          </p:cNvSpPr>
          <p:nvPr>
            <p:ph type="subTitle" idx="1"/>
          </p:nvPr>
        </p:nvSpPr>
        <p:spPr>
          <a:xfrm>
            <a:off x="1143000" y="5463522"/>
            <a:ext cx="8986580" cy="650311"/>
          </a:xfrm>
        </p:spPr>
        <p:txBody>
          <a:bodyPr>
            <a:normAutofit/>
          </a:bodyPr>
          <a:lstStyle>
            <a:lvl1pPr marL="0" indent="0" algn="l">
              <a:lnSpc>
                <a:spcPct val="10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81F44ED-7973-4A99-B2CA-A8962BCE0D5D}"/>
              </a:ext>
            </a:extLst>
          </p:cNvPr>
          <p:cNvSpPr>
            <a:spLocks noGrp="1"/>
          </p:cNvSpPr>
          <p:nvPr>
            <p:ph type="dt" sz="half" idx="10"/>
          </p:nvPr>
        </p:nvSpPr>
        <p:spPr/>
        <p:txBody>
          <a:bodyPr/>
          <a:lstStyle/>
          <a:p>
            <a:fld id="{3CADBD16-5BFB-4D9F-9646-C75D1B53BBB6}" type="datetimeFigureOut">
              <a:rPr lang="en-US" smtClean="0"/>
              <a:t>3/21/2023</a:t>
            </a:fld>
            <a:endParaRPr lang="en-US"/>
          </a:p>
        </p:txBody>
      </p:sp>
      <p:sp>
        <p:nvSpPr>
          <p:cNvPr id="5" name="Footer Placeholder 4">
            <a:extLst>
              <a:ext uri="{FF2B5EF4-FFF2-40B4-BE49-F238E27FC236}">
                <a16:creationId xmlns:a16="http://schemas.microsoft.com/office/drawing/2014/main" id="{08DF96F2-D6BE-49AC-A605-5AE87C3F2F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17FC50-B13C-4B63-AE64-F71A6EDE63B6}"/>
              </a:ext>
            </a:extLst>
          </p:cNvPr>
          <p:cNvSpPr>
            <a:spLocks noGrp="1"/>
          </p:cNvSpPr>
          <p:nvPr>
            <p:ph type="sldNum" sz="quarter" idx="12"/>
          </p:nvPr>
        </p:nvSpPr>
        <p:spPr/>
        <p:txBody>
          <a:bodyPr/>
          <a:lstStyle/>
          <a:p>
            <a:fld id="{C0722274-0FAA-4649-AA4E-4210F4F32167}" type="slidenum">
              <a:rPr lang="en-US" smtClean="0"/>
              <a:t>‹#›</a:t>
            </a:fld>
            <a:endParaRPr lang="en-US"/>
          </a:p>
        </p:txBody>
      </p:sp>
      <p:cxnSp>
        <p:nvCxnSpPr>
          <p:cNvPr id="12" name="Straight Connector 11">
            <a:extLst>
              <a:ext uri="{FF2B5EF4-FFF2-40B4-BE49-F238E27FC236}">
                <a16:creationId xmlns:a16="http://schemas.microsoft.com/office/drawing/2014/main" id="{4C75A547-BCD1-42BE-966E-53CA0AB93165}"/>
              </a:ext>
            </a:extLst>
          </p:cNvPr>
          <p:cNvCxnSpPr>
            <a:cxnSpLocks/>
          </p:cNvCxnSpPr>
          <p:nvPr/>
        </p:nvCxnSpPr>
        <p:spPr>
          <a:xfrm>
            <a:off x="1188357" y="5151666"/>
            <a:ext cx="982254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78026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A3BF2-BCE9-47D7-B1C0-1F0E4936B6B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92722E9-C3E4-48AF-996A-495AE659FA6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C9E516-382B-4845-93BF-20C16EE0DB05}"/>
              </a:ext>
            </a:extLst>
          </p:cNvPr>
          <p:cNvSpPr>
            <a:spLocks noGrp="1"/>
          </p:cNvSpPr>
          <p:nvPr>
            <p:ph type="dt" sz="half" idx="10"/>
          </p:nvPr>
        </p:nvSpPr>
        <p:spPr/>
        <p:txBody>
          <a:bodyPr/>
          <a:lstStyle/>
          <a:p>
            <a:fld id="{3CADBD16-5BFB-4D9F-9646-C75D1B53BBB6}" type="datetimeFigureOut">
              <a:rPr lang="en-US" smtClean="0"/>
              <a:t>3/21/2023</a:t>
            </a:fld>
            <a:endParaRPr lang="en-US"/>
          </a:p>
        </p:txBody>
      </p:sp>
      <p:sp>
        <p:nvSpPr>
          <p:cNvPr id="5" name="Footer Placeholder 4">
            <a:extLst>
              <a:ext uri="{FF2B5EF4-FFF2-40B4-BE49-F238E27FC236}">
                <a16:creationId xmlns:a16="http://schemas.microsoft.com/office/drawing/2014/main" id="{EAB96E16-F168-442A-843C-5D490D54B0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A61BEA-A969-437A-BD8B-CB1B709AD430}"/>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3647988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528449-3E11-45FF-BF3A-651867603E75}"/>
              </a:ext>
            </a:extLst>
          </p:cNvPr>
          <p:cNvSpPr>
            <a:spLocks noGrp="1"/>
          </p:cNvSpPr>
          <p:nvPr>
            <p:ph type="title" orient="vert"/>
          </p:nvPr>
        </p:nvSpPr>
        <p:spPr>
          <a:xfrm>
            <a:off x="8572500" y="870625"/>
            <a:ext cx="2476499" cy="5029201"/>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C0EAB0-2DFA-4CBA-86B1-1826EF523D4D}"/>
              </a:ext>
            </a:extLst>
          </p:cNvPr>
          <p:cNvSpPr>
            <a:spLocks noGrp="1"/>
          </p:cNvSpPr>
          <p:nvPr>
            <p:ph type="body" orient="vert" idx="1"/>
          </p:nvPr>
        </p:nvSpPr>
        <p:spPr>
          <a:xfrm>
            <a:off x="1143000" y="870625"/>
            <a:ext cx="7324928" cy="50292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A22F89-E1F5-45D7-945A-8A2886C4BA59}"/>
              </a:ext>
            </a:extLst>
          </p:cNvPr>
          <p:cNvSpPr>
            <a:spLocks noGrp="1"/>
          </p:cNvSpPr>
          <p:nvPr>
            <p:ph type="dt" sz="half" idx="10"/>
          </p:nvPr>
        </p:nvSpPr>
        <p:spPr/>
        <p:txBody>
          <a:bodyPr/>
          <a:lstStyle/>
          <a:p>
            <a:fld id="{3CADBD16-5BFB-4D9F-9646-C75D1B53BBB6}" type="datetimeFigureOut">
              <a:rPr lang="en-US" smtClean="0"/>
              <a:t>3/21/2023</a:t>
            </a:fld>
            <a:endParaRPr lang="en-US"/>
          </a:p>
        </p:txBody>
      </p:sp>
      <p:sp>
        <p:nvSpPr>
          <p:cNvPr id="5" name="Footer Placeholder 4">
            <a:extLst>
              <a:ext uri="{FF2B5EF4-FFF2-40B4-BE49-F238E27FC236}">
                <a16:creationId xmlns:a16="http://schemas.microsoft.com/office/drawing/2014/main" id="{637E7E82-5FB8-4289-AD0C-0BA788E147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5A4046-1A2C-41F5-A177-1C3919C20569}"/>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1228248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CD6F3-88F1-4195-8395-57AA096BB3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D8D06C-EB08-40B3-AFB3-A62F441122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03962F-B413-4C4C-A490-724DDB9E7DB9}"/>
              </a:ext>
            </a:extLst>
          </p:cNvPr>
          <p:cNvSpPr>
            <a:spLocks noGrp="1"/>
          </p:cNvSpPr>
          <p:nvPr>
            <p:ph type="dt" sz="half" idx="10"/>
          </p:nvPr>
        </p:nvSpPr>
        <p:spPr/>
        <p:txBody>
          <a:bodyPr/>
          <a:lstStyle/>
          <a:p>
            <a:fld id="{3CADBD16-5BFB-4D9F-9646-C75D1B53BBB6}" type="datetimeFigureOut">
              <a:rPr lang="en-US" smtClean="0"/>
              <a:t>3/21/2023</a:t>
            </a:fld>
            <a:endParaRPr lang="en-US"/>
          </a:p>
        </p:txBody>
      </p:sp>
      <p:sp>
        <p:nvSpPr>
          <p:cNvPr id="5" name="Footer Placeholder 4">
            <a:extLst>
              <a:ext uri="{FF2B5EF4-FFF2-40B4-BE49-F238E27FC236}">
                <a16:creationId xmlns:a16="http://schemas.microsoft.com/office/drawing/2014/main" id="{02871813-4E87-4C04-835D-76246010B0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922BA3-033C-491E-A045-F0052AC19A8C}"/>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3283409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E19AD-2EDD-4B4F-9F9E-46A4441847A6}"/>
              </a:ext>
            </a:extLst>
          </p:cNvPr>
          <p:cNvSpPr>
            <a:spLocks noGrp="1"/>
          </p:cNvSpPr>
          <p:nvPr>
            <p:ph type="title"/>
          </p:nvPr>
        </p:nvSpPr>
        <p:spPr>
          <a:xfrm>
            <a:off x="1143000" y="1709738"/>
            <a:ext cx="8520952" cy="2852737"/>
          </a:xfrm>
        </p:spPr>
        <p:txBody>
          <a:bodyPr anchor="b">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00EE5927-21D5-4EBA-A112-CAD1BD38BCB1}"/>
              </a:ext>
            </a:extLst>
          </p:cNvPr>
          <p:cNvSpPr>
            <a:spLocks noGrp="1"/>
          </p:cNvSpPr>
          <p:nvPr>
            <p:ph type="body" idx="1"/>
          </p:nvPr>
        </p:nvSpPr>
        <p:spPr>
          <a:xfrm>
            <a:off x="1143000" y="4589466"/>
            <a:ext cx="8520952" cy="813266"/>
          </a:xfrm>
        </p:spPr>
        <p:txBody>
          <a:bodyPr>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EF0D16-9D87-4D76-A5A5-534E24B7DD25}"/>
              </a:ext>
            </a:extLst>
          </p:cNvPr>
          <p:cNvSpPr>
            <a:spLocks noGrp="1"/>
          </p:cNvSpPr>
          <p:nvPr>
            <p:ph type="dt" sz="half" idx="10"/>
          </p:nvPr>
        </p:nvSpPr>
        <p:spPr/>
        <p:txBody>
          <a:bodyPr/>
          <a:lstStyle/>
          <a:p>
            <a:fld id="{3CADBD16-5BFB-4D9F-9646-C75D1B53BBB6}" type="datetimeFigureOut">
              <a:rPr lang="en-US" smtClean="0"/>
              <a:t>3/21/2023</a:t>
            </a:fld>
            <a:endParaRPr lang="en-US"/>
          </a:p>
        </p:txBody>
      </p:sp>
      <p:sp>
        <p:nvSpPr>
          <p:cNvPr id="5" name="Footer Placeholder 4">
            <a:extLst>
              <a:ext uri="{FF2B5EF4-FFF2-40B4-BE49-F238E27FC236}">
                <a16:creationId xmlns:a16="http://schemas.microsoft.com/office/drawing/2014/main" id="{5965F387-5AAC-45D0-ABCE-B1CF4BC7E0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8AF6FE-0006-4F40-A7FB-E0FDBADF7548}"/>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24069662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8AADE-587E-4574-B21B-7ABDE5A236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2F9DA5-4DFB-4211-A58A-FFD842C27A65}"/>
              </a:ext>
            </a:extLst>
          </p:cNvPr>
          <p:cNvSpPr>
            <a:spLocks noGrp="1"/>
          </p:cNvSpPr>
          <p:nvPr>
            <p:ph sz="half" idx="1"/>
          </p:nvPr>
        </p:nvSpPr>
        <p:spPr>
          <a:xfrm>
            <a:off x="1143000" y="2339501"/>
            <a:ext cx="4798979" cy="35505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A99F26-66AF-4614-91CE-C93A24BAC23A}"/>
              </a:ext>
            </a:extLst>
          </p:cNvPr>
          <p:cNvSpPr>
            <a:spLocks noGrp="1"/>
          </p:cNvSpPr>
          <p:nvPr>
            <p:ph sz="half" idx="2"/>
          </p:nvPr>
        </p:nvSpPr>
        <p:spPr>
          <a:xfrm>
            <a:off x="6250020" y="2339501"/>
            <a:ext cx="4798980" cy="35505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F8F678E-59B5-4DF9-ABCB-506B9CB701CC}"/>
              </a:ext>
            </a:extLst>
          </p:cNvPr>
          <p:cNvSpPr>
            <a:spLocks noGrp="1"/>
          </p:cNvSpPr>
          <p:nvPr>
            <p:ph type="dt" sz="half" idx="10"/>
          </p:nvPr>
        </p:nvSpPr>
        <p:spPr/>
        <p:txBody>
          <a:bodyPr/>
          <a:lstStyle/>
          <a:p>
            <a:fld id="{3CADBD16-5BFB-4D9F-9646-C75D1B53BBB6}" type="datetimeFigureOut">
              <a:rPr lang="en-US" smtClean="0"/>
              <a:t>3/21/2023</a:t>
            </a:fld>
            <a:endParaRPr lang="en-US"/>
          </a:p>
        </p:txBody>
      </p:sp>
      <p:sp>
        <p:nvSpPr>
          <p:cNvPr id="6" name="Footer Placeholder 5">
            <a:extLst>
              <a:ext uri="{FF2B5EF4-FFF2-40B4-BE49-F238E27FC236}">
                <a16:creationId xmlns:a16="http://schemas.microsoft.com/office/drawing/2014/main" id="{18B50A53-317B-444A-9BA2-F69CDBF5DA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B269A1-B0FB-4C8F-B6AA-0718C92D3D22}"/>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3733675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2BBBF-42B2-4A5D-B145-46983A530170}"/>
              </a:ext>
            </a:extLst>
          </p:cNvPr>
          <p:cNvSpPr>
            <a:spLocks noGrp="1"/>
          </p:cNvSpPr>
          <p:nvPr>
            <p:ph type="title"/>
          </p:nvPr>
        </p:nvSpPr>
        <p:spPr>
          <a:xfrm>
            <a:off x="1143000" y="1133272"/>
            <a:ext cx="9905999" cy="846307"/>
          </a:xfrm>
        </p:spPr>
        <p:txBody>
          <a:bodyPr/>
          <a:lstStyle/>
          <a:p>
            <a:r>
              <a:rPr lang="en-US"/>
              <a:t>Click to edit Master title style</a:t>
            </a:r>
          </a:p>
        </p:txBody>
      </p:sp>
      <p:sp>
        <p:nvSpPr>
          <p:cNvPr id="3" name="Text Placeholder 2">
            <a:extLst>
              <a:ext uri="{FF2B5EF4-FFF2-40B4-BE49-F238E27FC236}">
                <a16:creationId xmlns:a16="http://schemas.microsoft.com/office/drawing/2014/main" id="{E804BE44-5271-4B5D-B649-35E3AF20B48F}"/>
              </a:ext>
            </a:extLst>
          </p:cNvPr>
          <p:cNvSpPr>
            <a:spLocks noGrp="1"/>
          </p:cNvSpPr>
          <p:nvPr>
            <p:ph type="body" idx="1"/>
          </p:nvPr>
        </p:nvSpPr>
        <p:spPr>
          <a:xfrm>
            <a:off x="1142999" y="2067127"/>
            <a:ext cx="4798980" cy="710119"/>
          </a:xfrm>
        </p:spPr>
        <p:txBody>
          <a:bodyPr anchor="b">
            <a:normAutofit/>
          </a:bodyPr>
          <a:lstStyle>
            <a:lvl1pPr marL="0" indent="0">
              <a:buNone/>
              <a:defRPr sz="20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4D7891E-0C0A-4688-97DD-C0715E322194}"/>
              </a:ext>
            </a:extLst>
          </p:cNvPr>
          <p:cNvSpPr>
            <a:spLocks noGrp="1"/>
          </p:cNvSpPr>
          <p:nvPr>
            <p:ph sz="half" idx="2"/>
          </p:nvPr>
        </p:nvSpPr>
        <p:spPr>
          <a:xfrm>
            <a:off x="1143001" y="2864795"/>
            <a:ext cx="4798978" cy="30253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5EAF30-3412-49B0-93D1-596CC2695B26}"/>
              </a:ext>
            </a:extLst>
          </p:cNvPr>
          <p:cNvSpPr>
            <a:spLocks noGrp="1"/>
          </p:cNvSpPr>
          <p:nvPr>
            <p:ph type="body" sz="quarter" idx="3"/>
          </p:nvPr>
        </p:nvSpPr>
        <p:spPr>
          <a:xfrm>
            <a:off x="6250018" y="2067127"/>
            <a:ext cx="4798981" cy="710119"/>
          </a:xfrm>
        </p:spPr>
        <p:txBody>
          <a:bodyPr anchor="b">
            <a:normAutofit/>
          </a:bodyPr>
          <a:lstStyle>
            <a:lvl1pPr marL="0" indent="0">
              <a:buNone/>
              <a:defRPr sz="20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07B9B7-F41C-4314-9F0C-BB84547FB8CA}"/>
              </a:ext>
            </a:extLst>
          </p:cNvPr>
          <p:cNvSpPr>
            <a:spLocks noGrp="1"/>
          </p:cNvSpPr>
          <p:nvPr>
            <p:ph sz="quarter" idx="4"/>
          </p:nvPr>
        </p:nvSpPr>
        <p:spPr>
          <a:xfrm>
            <a:off x="6250019" y="2864795"/>
            <a:ext cx="4798982" cy="30253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421587F-6AFC-4906-86EB-6B0A86EEF300}"/>
              </a:ext>
            </a:extLst>
          </p:cNvPr>
          <p:cNvSpPr>
            <a:spLocks noGrp="1"/>
          </p:cNvSpPr>
          <p:nvPr>
            <p:ph type="dt" sz="half" idx="10"/>
          </p:nvPr>
        </p:nvSpPr>
        <p:spPr/>
        <p:txBody>
          <a:bodyPr/>
          <a:lstStyle/>
          <a:p>
            <a:fld id="{3CADBD16-5BFB-4D9F-9646-C75D1B53BBB6}" type="datetimeFigureOut">
              <a:rPr lang="en-US" smtClean="0"/>
              <a:t>3/21/2023</a:t>
            </a:fld>
            <a:endParaRPr lang="en-US"/>
          </a:p>
        </p:txBody>
      </p:sp>
      <p:sp>
        <p:nvSpPr>
          <p:cNvPr id="8" name="Footer Placeholder 7">
            <a:extLst>
              <a:ext uri="{FF2B5EF4-FFF2-40B4-BE49-F238E27FC236}">
                <a16:creationId xmlns:a16="http://schemas.microsoft.com/office/drawing/2014/main" id="{354BE2C5-583B-49BC-9864-B01EEF79874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B39B236-45F5-4CC6-8D53-A6903A1CC8B3}"/>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1314127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6B206-0678-4577-B79F-760526A5FD76}"/>
              </a:ext>
            </a:extLst>
          </p:cNvPr>
          <p:cNvSpPr>
            <a:spLocks noGrp="1"/>
          </p:cNvSpPr>
          <p:nvPr>
            <p:ph type="title"/>
          </p:nvPr>
        </p:nvSpPr>
        <p:spPr>
          <a:xfrm>
            <a:off x="2019300" y="1322615"/>
            <a:ext cx="8175171" cy="4212771"/>
          </a:xfrm>
        </p:spPr>
        <p:txBody>
          <a:bodyPr/>
          <a:lstStyle>
            <a:lvl1pPr algn="ctr">
              <a:defRPr/>
            </a:lvl1pPr>
          </a:lstStyle>
          <a:p>
            <a:r>
              <a:rPr lang="en-US"/>
              <a:t>Click to edit Master title style</a:t>
            </a:r>
          </a:p>
        </p:txBody>
      </p:sp>
      <p:sp>
        <p:nvSpPr>
          <p:cNvPr id="3" name="Date Placeholder 2">
            <a:extLst>
              <a:ext uri="{FF2B5EF4-FFF2-40B4-BE49-F238E27FC236}">
                <a16:creationId xmlns:a16="http://schemas.microsoft.com/office/drawing/2014/main" id="{E6D5FCB8-AFD3-4801-BBD6-9548F4CF7C86}"/>
              </a:ext>
            </a:extLst>
          </p:cNvPr>
          <p:cNvSpPr>
            <a:spLocks noGrp="1"/>
          </p:cNvSpPr>
          <p:nvPr>
            <p:ph type="dt" sz="half" idx="10"/>
          </p:nvPr>
        </p:nvSpPr>
        <p:spPr/>
        <p:txBody>
          <a:bodyPr/>
          <a:lstStyle/>
          <a:p>
            <a:fld id="{3CADBD16-5BFB-4D9F-9646-C75D1B53BBB6}" type="datetimeFigureOut">
              <a:rPr lang="en-US" smtClean="0"/>
              <a:t>3/21/2023</a:t>
            </a:fld>
            <a:endParaRPr lang="en-US"/>
          </a:p>
        </p:txBody>
      </p:sp>
      <p:sp>
        <p:nvSpPr>
          <p:cNvPr id="4" name="Footer Placeholder 3">
            <a:extLst>
              <a:ext uri="{FF2B5EF4-FFF2-40B4-BE49-F238E27FC236}">
                <a16:creationId xmlns:a16="http://schemas.microsoft.com/office/drawing/2014/main" id="{0F6DACF8-CBC0-416B-B28E-EE18C42383B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0C7421-FF49-4CE9-87D0-2B4FFE0E3DC4}"/>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1074582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19CBFE-15AA-4447-9F9C-D8B0BEB242DA}"/>
              </a:ext>
            </a:extLst>
          </p:cNvPr>
          <p:cNvSpPr>
            <a:spLocks noGrp="1"/>
          </p:cNvSpPr>
          <p:nvPr>
            <p:ph type="dt" sz="half" idx="10"/>
          </p:nvPr>
        </p:nvSpPr>
        <p:spPr/>
        <p:txBody>
          <a:bodyPr/>
          <a:lstStyle/>
          <a:p>
            <a:fld id="{3CADBD16-5BFB-4D9F-9646-C75D1B53BBB6}" type="datetimeFigureOut">
              <a:rPr lang="en-US" smtClean="0"/>
              <a:t>3/21/2023</a:t>
            </a:fld>
            <a:endParaRPr lang="en-US"/>
          </a:p>
        </p:txBody>
      </p:sp>
      <p:sp>
        <p:nvSpPr>
          <p:cNvPr id="3" name="Footer Placeholder 2">
            <a:extLst>
              <a:ext uri="{FF2B5EF4-FFF2-40B4-BE49-F238E27FC236}">
                <a16:creationId xmlns:a16="http://schemas.microsoft.com/office/drawing/2014/main" id="{C6B48227-EC1E-4063-9682-891A2DB1A84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22C6A63-C3F4-4563-A542-9A41AC946C32}"/>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1247144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900C1-FE18-461C-801C-8626C7759861}"/>
              </a:ext>
            </a:extLst>
          </p:cNvPr>
          <p:cNvSpPr>
            <a:spLocks noGrp="1"/>
          </p:cNvSpPr>
          <p:nvPr>
            <p:ph type="title"/>
          </p:nvPr>
        </p:nvSpPr>
        <p:spPr>
          <a:xfrm>
            <a:off x="1143000" y="1600200"/>
            <a:ext cx="3932237" cy="1964986"/>
          </a:xfrm>
        </p:spPr>
        <p:txBody>
          <a:bodyPr anchor="b">
            <a:normAutofit/>
          </a:bodyPr>
          <a:lstStyle>
            <a:lvl1pPr>
              <a:lnSpc>
                <a:spcPct val="110000"/>
              </a:lnSpc>
              <a:defRPr sz="2400" cap="all" spc="300" baseline="0"/>
            </a:lvl1pPr>
          </a:lstStyle>
          <a:p>
            <a:r>
              <a:rPr lang="en-US"/>
              <a:t>Click to edit Master title style</a:t>
            </a:r>
          </a:p>
        </p:txBody>
      </p:sp>
      <p:sp>
        <p:nvSpPr>
          <p:cNvPr id="3" name="Content Placeholder 2">
            <a:extLst>
              <a:ext uri="{FF2B5EF4-FFF2-40B4-BE49-F238E27FC236}">
                <a16:creationId xmlns:a16="http://schemas.microsoft.com/office/drawing/2014/main" id="{AB14CFF3-3406-49E3-9D5A-1BE90FFA508E}"/>
              </a:ext>
            </a:extLst>
          </p:cNvPr>
          <p:cNvSpPr>
            <a:spLocks noGrp="1"/>
          </p:cNvSpPr>
          <p:nvPr>
            <p:ph idx="1"/>
          </p:nvPr>
        </p:nvSpPr>
        <p:spPr>
          <a:xfrm>
            <a:off x="5627451" y="987425"/>
            <a:ext cx="5421548"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33D14FF-9082-4BBA-BC7A-F4C5B78599C5}"/>
              </a:ext>
            </a:extLst>
          </p:cNvPr>
          <p:cNvSpPr>
            <a:spLocks noGrp="1"/>
          </p:cNvSpPr>
          <p:nvPr>
            <p:ph type="body" sz="half" idx="2"/>
          </p:nvPr>
        </p:nvSpPr>
        <p:spPr>
          <a:xfrm>
            <a:off x="1143000" y="3662464"/>
            <a:ext cx="3932237" cy="2206523"/>
          </a:xfrm>
        </p:spPr>
        <p:txBody>
          <a:bodyPr/>
          <a:lstStyle>
            <a:lvl1pPr marL="0" indent="0">
              <a:buNone/>
              <a:defRPr sz="16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5A2726-EB8E-4DF7-9A1B-F03BD8C7179E}"/>
              </a:ext>
            </a:extLst>
          </p:cNvPr>
          <p:cNvSpPr>
            <a:spLocks noGrp="1"/>
          </p:cNvSpPr>
          <p:nvPr>
            <p:ph type="dt" sz="half" idx="10"/>
          </p:nvPr>
        </p:nvSpPr>
        <p:spPr/>
        <p:txBody>
          <a:bodyPr/>
          <a:lstStyle/>
          <a:p>
            <a:fld id="{3CADBD16-5BFB-4D9F-9646-C75D1B53BBB6}" type="datetimeFigureOut">
              <a:rPr lang="en-US" smtClean="0"/>
              <a:t>3/21/2023</a:t>
            </a:fld>
            <a:endParaRPr lang="en-US"/>
          </a:p>
        </p:txBody>
      </p:sp>
      <p:sp>
        <p:nvSpPr>
          <p:cNvPr id="6" name="Footer Placeholder 5">
            <a:extLst>
              <a:ext uri="{FF2B5EF4-FFF2-40B4-BE49-F238E27FC236}">
                <a16:creationId xmlns:a16="http://schemas.microsoft.com/office/drawing/2014/main" id="{8D9929BE-611C-4FE6-B0A5-E0FF9DF969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B90B32-1D0E-4BCD-8850-59EA235F7EB4}"/>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2322357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CA1460E-1069-4FCA-B04E-28F77C861046}"/>
              </a:ext>
            </a:extLst>
          </p:cNvPr>
          <p:cNvSpPr>
            <a:spLocks noGrp="1"/>
          </p:cNvSpPr>
          <p:nvPr>
            <p:ph type="pic" idx="1"/>
          </p:nvPr>
        </p:nvSpPr>
        <p:spPr>
          <a:xfrm>
            <a:off x="5513614" y="987425"/>
            <a:ext cx="5535386"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6138C1E-867B-4FE9-8783-9B1246AEB797}"/>
              </a:ext>
            </a:extLst>
          </p:cNvPr>
          <p:cNvSpPr>
            <a:spLocks noGrp="1"/>
          </p:cNvSpPr>
          <p:nvPr>
            <p:ph type="body" sz="half" idx="2"/>
          </p:nvPr>
        </p:nvSpPr>
        <p:spPr>
          <a:xfrm>
            <a:off x="1143000" y="3657601"/>
            <a:ext cx="3932236" cy="2211388"/>
          </a:xfrm>
        </p:spPr>
        <p:txBody>
          <a:bodyPr/>
          <a:lstStyle>
            <a:lvl1pPr marL="0" indent="0">
              <a:buNone/>
              <a:defRPr sz="16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721568-4870-46F2-9F7E-F410702012D9}"/>
              </a:ext>
            </a:extLst>
          </p:cNvPr>
          <p:cNvSpPr>
            <a:spLocks noGrp="1"/>
          </p:cNvSpPr>
          <p:nvPr>
            <p:ph type="dt" sz="half" idx="10"/>
          </p:nvPr>
        </p:nvSpPr>
        <p:spPr/>
        <p:txBody>
          <a:bodyPr/>
          <a:lstStyle/>
          <a:p>
            <a:fld id="{3CADBD16-5BFB-4D9F-9646-C75D1B53BBB6}" type="datetimeFigureOut">
              <a:rPr lang="en-US" smtClean="0"/>
              <a:t>3/21/2023</a:t>
            </a:fld>
            <a:endParaRPr lang="en-US"/>
          </a:p>
        </p:txBody>
      </p:sp>
      <p:sp>
        <p:nvSpPr>
          <p:cNvPr id="6" name="Footer Placeholder 5">
            <a:extLst>
              <a:ext uri="{FF2B5EF4-FFF2-40B4-BE49-F238E27FC236}">
                <a16:creationId xmlns:a16="http://schemas.microsoft.com/office/drawing/2014/main" id="{0BB3CC65-0E73-45A1-9D4F-3F4559B3B6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8C58CD-9BC3-431E-A7B4-D596A7F06C5E}"/>
              </a:ext>
            </a:extLst>
          </p:cNvPr>
          <p:cNvSpPr>
            <a:spLocks noGrp="1"/>
          </p:cNvSpPr>
          <p:nvPr>
            <p:ph type="sldNum" sz="quarter" idx="12"/>
          </p:nvPr>
        </p:nvSpPr>
        <p:spPr/>
        <p:txBody>
          <a:bodyPr/>
          <a:lstStyle/>
          <a:p>
            <a:fld id="{C0722274-0FAA-4649-AA4E-4210F4F32167}" type="slidenum">
              <a:rPr lang="en-US" smtClean="0"/>
              <a:t>‹#›</a:t>
            </a:fld>
            <a:endParaRPr lang="en-US"/>
          </a:p>
        </p:txBody>
      </p:sp>
      <p:sp>
        <p:nvSpPr>
          <p:cNvPr id="2" name="Title 1">
            <a:extLst>
              <a:ext uri="{FF2B5EF4-FFF2-40B4-BE49-F238E27FC236}">
                <a16:creationId xmlns:a16="http://schemas.microsoft.com/office/drawing/2014/main" id="{2368F756-D171-474C-8B1A-C818032F6F78}"/>
              </a:ext>
            </a:extLst>
          </p:cNvPr>
          <p:cNvSpPr>
            <a:spLocks noGrp="1"/>
          </p:cNvSpPr>
          <p:nvPr>
            <p:ph type="title"/>
          </p:nvPr>
        </p:nvSpPr>
        <p:spPr>
          <a:xfrm>
            <a:off x="1143000" y="1600201"/>
            <a:ext cx="3932236" cy="1959428"/>
          </a:xfrm>
        </p:spPr>
        <p:txBody>
          <a:bodyPr anchor="b">
            <a:normAutofit/>
          </a:bodyPr>
          <a:lstStyle>
            <a:lvl1pPr>
              <a:lnSpc>
                <a:spcPct val="110000"/>
              </a:lnSpc>
              <a:defRPr sz="2400" cap="all" spc="300" baseline="0"/>
            </a:lvl1pPr>
          </a:lstStyle>
          <a:p>
            <a:r>
              <a:rPr lang="en-US"/>
              <a:t>Click to edit Master title style</a:t>
            </a:r>
          </a:p>
        </p:txBody>
      </p:sp>
    </p:spTree>
    <p:extLst>
      <p:ext uri="{BB962C8B-B14F-4D97-AF65-F5344CB8AC3E}">
        <p14:creationId xmlns:p14="http://schemas.microsoft.com/office/powerpoint/2010/main" val="19613964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91C2F78B-DEE8-4195-A196-DFC51BDADFF9}"/>
              </a:ext>
            </a:extLst>
          </p:cNvPr>
          <p:cNvSpPr/>
          <p:nvPr/>
        </p:nvSpPr>
        <p:spPr>
          <a:xfrm>
            <a:off x="9749268" y="4070878"/>
            <a:ext cx="2442733" cy="2787123"/>
          </a:xfrm>
          <a:custGeom>
            <a:avLst/>
            <a:gdLst>
              <a:gd name="connsiteX0" fmla="*/ 2442733 w 2442733"/>
              <a:gd name="connsiteY0" fmla="*/ 0 h 2787123"/>
              <a:gd name="connsiteX1" fmla="*/ 2442733 w 2442733"/>
              <a:gd name="connsiteY1" fmla="*/ 2787123 h 2787123"/>
              <a:gd name="connsiteX2" fmla="*/ 0 w 2442733"/>
              <a:gd name="connsiteY2" fmla="*/ 2787123 h 2787123"/>
            </a:gdLst>
            <a:ahLst/>
            <a:cxnLst>
              <a:cxn ang="0">
                <a:pos x="connsiteX0" y="connsiteY0"/>
              </a:cxn>
              <a:cxn ang="0">
                <a:pos x="connsiteX1" y="connsiteY1"/>
              </a:cxn>
              <a:cxn ang="0">
                <a:pos x="connsiteX2" y="connsiteY2"/>
              </a:cxn>
            </a:cxnLst>
            <a:rect l="l" t="t" r="r" b="b"/>
            <a:pathLst>
              <a:path w="2442733" h="2787123">
                <a:moveTo>
                  <a:pt x="2442733" y="0"/>
                </a:moveTo>
                <a:lnTo>
                  <a:pt x="2442733" y="2787123"/>
                </a:lnTo>
                <a:lnTo>
                  <a:pt x="0" y="2787123"/>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A1D79D08-4BE8-4799-BE09-5078DFEE2256}"/>
              </a:ext>
            </a:extLst>
          </p:cNvPr>
          <p:cNvSpPr/>
          <p:nvPr/>
        </p:nvSpPr>
        <p:spPr>
          <a:xfrm rot="10800000">
            <a:off x="0" y="0"/>
            <a:ext cx="2442733" cy="2787123"/>
          </a:xfrm>
          <a:custGeom>
            <a:avLst/>
            <a:gdLst>
              <a:gd name="connsiteX0" fmla="*/ 2442733 w 2442733"/>
              <a:gd name="connsiteY0" fmla="*/ 0 h 2787123"/>
              <a:gd name="connsiteX1" fmla="*/ 2442733 w 2442733"/>
              <a:gd name="connsiteY1" fmla="*/ 2787123 h 2787123"/>
              <a:gd name="connsiteX2" fmla="*/ 0 w 2442733"/>
              <a:gd name="connsiteY2" fmla="*/ 2787123 h 2787123"/>
            </a:gdLst>
            <a:ahLst/>
            <a:cxnLst>
              <a:cxn ang="0">
                <a:pos x="connsiteX0" y="connsiteY0"/>
              </a:cxn>
              <a:cxn ang="0">
                <a:pos x="connsiteX1" y="connsiteY1"/>
              </a:cxn>
              <a:cxn ang="0">
                <a:pos x="connsiteX2" y="connsiteY2"/>
              </a:cxn>
            </a:cxnLst>
            <a:rect l="l" t="t" r="r" b="b"/>
            <a:pathLst>
              <a:path w="2442733" h="2787123">
                <a:moveTo>
                  <a:pt x="2442733" y="0"/>
                </a:moveTo>
                <a:lnTo>
                  <a:pt x="2442733" y="2787123"/>
                </a:lnTo>
                <a:lnTo>
                  <a:pt x="0" y="2787123"/>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2" name="Straight Connector 11">
            <a:extLst>
              <a:ext uri="{FF2B5EF4-FFF2-40B4-BE49-F238E27FC236}">
                <a16:creationId xmlns:a16="http://schemas.microsoft.com/office/drawing/2014/main" id="{C95D65A1-16CB-407F-993F-2A6D59BCC0C8}"/>
              </a:ext>
            </a:extLst>
          </p:cNvPr>
          <p:cNvCxnSpPr>
            <a:cxnSpLocks/>
          </p:cNvCxnSpPr>
          <p:nvPr/>
        </p:nvCxnSpPr>
        <p:spPr>
          <a:xfrm>
            <a:off x="1233837" y="6172200"/>
            <a:ext cx="9760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0BA018A2-815D-41B0-A189-FDF7A5E88891}"/>
              </a:ext>
            </a:extLst>
          </p:cNvPr>
          <p:cNvSpPr>
            <a:spLocks noGrp="1"/>
          </p:cNvSpPr>
          <p:nvPr>
            <p:ph type="title"/>
          </p:nvPr>
        </p:nvSpPr>
        <p:spPr>
          <a:xfrm>
            <a:off x="1143000" y="872935"/>
            <a:ext cx="9905999" cy="136089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6DFAE63-1276-4C7C-BFF5-F5DF1CDB23E5}"/>
              </a:ext>
            </a:extLst>
          </p:cNvPr>
          <p:cNvSpPr>
            <a:spLocks noGrp="1"/>
          </p:cNvSpPr>
          <p:nvPr>
            <p:ph type="body" idx="1"/>
          </p:nvPr>
        </p:nvSpPr>
        <p:spPr>
          <a:xfrm>
            <a:off x="1143000" y="2332026"/>
            <a:ext cx="9905999" cy="356711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380268-2D73-487C-843B-51648AE18194}"/>
              </a:ext>
            </a:extLst>
          </p:cNvPr>
          <p:cNvSpPr>
            <a:spLocks noGrp="1"/>
          </p:cNvSpPr>
          <p:nvPr>
            <p:ph type="dt" sz="half" idx="2"/>
          </p:nvPr>
        </p:nvSpPr>
        <p:spPr>
          <a:xfrm>
            <a:off x="7388157" y="6356350"/>
            <a:ext cx="3093395" cy="365125"/>
          </a:xfrm>
          <a:prstGeom prst="rect">
            <a:avLst/>
          </a:prstGeom>
        </p:spPr>
        <p:txBody>
          <a:bodyPr vert="horz" lIns="91440" tIns="45720" rIns="91440" bIns="45720" rtlCol="0" anchor="ctr"/>
          <a:lstStyle>
            <a:lvl1pPr algn="r">
              <a:defRPr sz="1050">
                <a:solidFill>
                  <a:schemeClr val="tx1"/>
                </a:solidFill>
              </a:defRPr>
            </a:lvl1pPr>
          </a:lstStyle>
          <a:p>
            <a:fld id="{3CADBD16-5BFB-4D9F-9646-C75D1B53BBB6}" type="datetimeFigureOut">
              <a:rPr lang="en-US" smtClean="0"/>
              <a:pPr/>
              <a:t>3/21/2023</a:t>
            </a:fld>
            <a:endParaRPr lang="en-US"/>
          </a:p>
        </p:txBody>
      </p:sp>
      <p:sp>
        <p:nvSpPr>
          <p:cNvPr id="5" name="Footer Placeholder 4">
            <a:extLst>
              <a:ext uri="{FF2B5EF4-FFF2-40B4-BE49-F238E27FC236}">
                <a16:creationId xmlns:a16="http://schemas.microsoft.com/office/drawing/2014/main" id="{99F61E6D-D51F-4BD7-B59D-19AF179177B8}"/>
              </a:ext>
            </a:extLst>
          </p:cNvPr>
          <p:cNvSpPr>
            <a:spLocks noGrp="1"/>
          </p:cNvSpPr>
          <p:nvPr>
            <p:ph type="ftr" sz="quarter" idx="3"/>
          </p:nvPr>
        </p:nvSpPr>
        <p:spPr>
          <a:xfrm>
            <a:off x="1143000" y="6356350"/>
            <a:ext cx="3959157" cy="365125"/>
          </a:xfrm>
          <a:prstGeom prst="rect">
            <a:avLst/>
          </a:prstGeom>
        </p:spPr>
        <p:txBody>
          <a:bodyPr vert="horz" lIns="91440" tIns="45720" rIns="91440" bIns="45720" rtlCol="0" anchor="ctr"/>
          <a:lstStyle>
            <a:lvl1pPr algn="l">
              <a:defRPr sz="105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127701B1-1C93-41C2-AEE1-815DEA51B962}"/>
              </a:ext>
            </a:extLst>
          </p:cNvPr>
          <p:cNvSpPr>
            <a:spLocks noGrp="1"/>
          </p:cNvSpPr>
          <p:nvPr>
            <p:ph type="sldNum" sz="quarter" idx="4"/>
          </p:nvPr>
        </p:nvSpPr>
        <p:spPr>
          <a:xfrm>
            <a:off x="10423186" y="6356350"/>
            <a:ext cx="625813" cy="365125"/>
          </a:xfrm>
          <a:prstGeom prst="rect">
            <a:avLst/>
          </a:prstGeom>
        </p:spPr>
        <p:txBody>
          <a:bodyPr vert="horz" lIns="91440" tIns="45720" rIns="91440" bIns="45720" rtlCol="0" anchor="ctr"/>
          <a:lstStyle>
            <a:lvl1pPr algn="r">
              <a:defRPr sz="1050">
                <a:solidFill>
                  <a:schemeClr val="tx1"/>
                </a:solidFill>
              </a:defRPr>
            </a:lvl1pPr>
          </a:lstStyle>
          <a:p>
            <a:fld id="{C0722274-0FAA-4649-AA4E-4210F4F32167}" type="slidenum">
              <a:rPr lang="en-US" smtClean="0"/>
              <a:pPr/>
              <a:t>‹#›</a:t>
            </a:fld>
            <a:endParaRPr lang="en-US"/>
          </a:p>
        </p:txBody>
      </p:sp>
    </p:spTree>
    <p:extLst>
      <p:ext uri="{BB962C8B-B14F-4D97-AF65-F5344CB8AC3E}">
        <p14:creationId xmlns:p14="http://schemas.microsoft.com/office/powerpoint/2010/main" val="119868103"/>
      </p:ext>
    </p:extLst>
  </p:cSld>
  <p:clrMap bg1="dk1" tx1="lt1" bg2="dk2" tx2="lt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2" r:id="rId6"/>
    <p:sldLayoutId id="2147483928" r:id="rId7"/>
    <p:sldLayoutId id="2147483929" r:id="rId8"/>
    <p:sldLayoutId id="2147483930" r:id="rId9"/>
    <p:sldLayoutId id="2147483931" r:id="rId10"/>
    <p:sldLayoutId id="2147483933" r:id="rId11"/>
  </p:sldLayoutIdLst>
  <p:txStyles>
    <p:title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228600" indent="0" algn="l" defTabSz="914400" rtl="0" eaLnBrk="1" latinLnBrk="0" hangingPunct="1">
        <a:lnSpc>
          <a:spcPct val="120000"/>
        </a:lnSpc>
        <a:spcBef>
          <a:spcPts val="500"/>
        </a:spcBef>
        <a:buFontTx/>
        <a:buNone/>
        <a:defRPr sz="1800" i="1" kern="1200">
          <a:solidFill>
            <a:schemeClr val="tx1"/>
          </a:solidFill>
          <a:latin typeface="+mn-lt"/>
          <a:ea typeface="+mn-ea"/>
          <a:cs typeface="+mn-cs"/>
        </a:defRPr>
      </a:lvl2pPr>
      <a:lvl3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502920" indent="0" algn="l" defTabSz="914400" rtl="0" eaLnBrk="1" latinLnBrk="0" hangingPunct="1">
        <a:lnSpc>
          <a:spcPct val="120000"/>
        </a:lnSpc>
        <a:spcBef>
          <a:spcPts val="500"/>
        </a:spcBef>
        <a:buFontTx/>
        <a:buNone/>
        <a:defRPr sz="1400" i="1" kern="1200">
          <a:solidFill>
            <a:schemeClr val="tx1"/>
          </a:solidFill>
          <a:latin typeface="+mn-lt"/>
          <a:ea typeface="+mn-ea"/>
          <a:cs typeface="+mn-cs"/>
        </a:defRPr>
      </a:lvl4pPr>
      <a:lvl5pPr marL="73152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hyperlink" Target="https://researchleap.com/student-research-cooperation/" TargetMode="External"/><Relationship Id="rId18" Type="http://schemas.openxmlformats.org/officeDocument/2006/relationships/diagramColors" Target="../diagrams/colors4.xml"/><Relationship Id="rId3" Type="http://schemas.openxmlformats.org/officeDocument/2006/relationships/image" Target="../media/image26.jpeg"/><Relationship Id="rId7" Type="http://schemas.openxmlformats.org/officeDocument/2006/relationships/image" Target="../media/image28.jpeg"/><Relationship Id="rId12" Type="http://schemas.openxmlformats.org/officeDocument/2006/relationships/image" Target="../media/image31.jpeg"/><Relationship Id="rId17" Type="http://schemas.openxmlformats.org/officeDocument/2006/relationships/diagramQuickStyle" Target="../diagrams/quickStyle4.xml"/><Relationship Id="rId2" Type="http://schemas.openxmlformats.org/officeDocument/2006/relationships/notesSlide" Target="../notesSlides/notesSlide9.xml"/><Relationship Id="rId16" Type="http://schemas.openxmlformats.org/officeDocument/2006/relationships/diagramLayout" Target="../diagrams/layout4.xml"/><Relationship Id="rId1" Type="http://schemas.openxmlformats.org/officeDocument/2006/relationships/slideLayout" Target="../slideLayouts/slideLayout2.xml"/><Relationship Id="rId6" Type="http://schemas.openxmlformats.org/officeDocument/2006/relationships/hyperlink" Target="https://tetrahymenaasset.vet.cornell.edu/apply-for-an-independent-biology-research-project/" TargetMode="External"/><Relationship Id="rId11" Type="http://schemas.openxmlformats.org/officeDocument/2006/relationships/hyperlink" Target="http://www.catalhoyuk.com/files/img4248jpg" TargetMode="External"/><Relationship Id="rId5" Type="http://schemas.openxmlformats.org/officeDocument/2006/relationships/image" Target="../media/image27.jpeg"/><Relationship Id="rId15" Type="http://schemas.openxmlformats.org/officeDocument/2006/relationships/diagramData" Target="../diagrams/data4.xml"/><Relationship Id="rId10" Type="http://schemas.openxmlformats.org/officeDocument/2006/relationships/image" Target="../media/image30.jpeg"/><Relationship Id="rId19" Type="http://schemas.microsoft.com/office/2007/relationships/diagramDrawing" Target="../diagrams/drawing4.xml"/><Relationship Id="rId4" Type="http://schemas.openxmlformats.org/officeDocument/2006/relationships/hyperlink" Target="http://blogs.getty.edu/iris/simple-ux-research-techniques-for-digital-art-history-projects/" TargetMode="External"/><Relationship Id="rId9" Type="http://schemas.openxmlformats.org/officeDocument/2006/relationships/hyperlink" Target="https://human.libretexts.org/Bookshelves/Composition/Introductory_Composition/Book:_Composing_Ourselves_and_our_World_(Burrows_Fowler_and_Locklear)/02:_Part_II-_Research_Writing/20:_Revising_Your_Research_Project" TargetMode="External"/><Relationship Id="rId14" Type="http://schemas.openxmlformats.org/officeDocument/2006/relationships/hyperlink" Target="https://www.forbes.com/advisor/business/what-is-project-management/"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diagramQuickStyle" Target="../diagrams/quickStyle6.xml"/><Relationship Id="rId18" Type="http://schemas.openxmlformats.org/officeDocument/2006/relationships/diagramQuickStyle" Target="../diagrams/quickStyle7.xml"/><Relationship Id="rId3" Type="http://schemas.openxmlformats.org/officeDocument/2006/relationships/diagramData" Target="../diagrams/data5.xml"/><Relationship Id="rId21" Type="http://schemas.openxmlformats.org/officeDocument/2006/relationships/image" Target="../media/image33.png"/><Relationship Id="rId7" Type="http://schemas.microsoft.com/office/2007/relationships/diagramDrawing" Target="../diagrams/drawing5.xml"/><Relationship Id="rId12" Type="http://schemas.openxmlformats.org/officeDocument/2006/relationships/diagramLayout" Target="../diagrams/layout6.xml"/><Relationship Id="rId17" Type="http://schemas.openxmlformats.org/officeDocument/2006/relationships/diagramLayout" Target="../diagrams/layout7.xml"/><Relationship Id="rId2" Type="http://schemas.openxmlformats.org/officeDocument/2006/relationships/notesSlide" Target="../notesSlides/notesSlide10.xml"/><Relationship Id="rId16" Type="http://schemas.openxmlformats.org/officeDocument/2006/relationships/diagramData" Target="../diagrams/data7.xml"/><Relationship Id="rId20" Type="http://schemas.microsoft.com/office/2007/relationships/diagramDrawing" Target="../diagrams/drawing7.xml"/><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diagramData" Target="../diagrams/data6.xml"/><Relationship Id="rId5" Type="http://schemas.openxmlformats.org/officeDocument/2006/relationships/diagramQuickStyle" Target="../diagrams/quickStyle5.xml"/><Relationship Id="rId15" Type="http://schemas.microsoft.com/office/2007/relationships/diagramDrawing" Target="../diagrams/drawing6.xml"/><Relationship Id="rId10" Type="http://schemas.openxmlformats.org/officeDocument/2006/relationships/hyperlink" Target="https://hr.mit.edu/learning-topics/teams/articles/new-team#forms" TargetMode="External"/><Relationship Id="rId19" Type="http://schemas.openxmlformats.org/officeDocument/2006/relationships/diagramColors" Target="../diagrams/colors7.xml"/><Relationship Id="rId4" Type="http://schemas.openxmlformats.org/officeDocument/2006/relationships/diagramLayout" Target="../diagrams/layout5.xml"/><Relationship Id="rId9" Type="http://schemas.openxmlformats.org/officeDocument/2006/relationships/hyperlink" Target="http://dap.cooper.edu/doku.php?id=start:projects:cnclasercutter" TargetMode="External"/><Relationship Id="rId14" Type="http://schemas.openxmlformats.org/officeDocument/2006/relationships/diagramColors" Target="../diagrams/colors6.xml"/><Relationship Id="rId22" Type="http://schemas.openxmlformats.org/officeDocument/2006/relationships/hyperlink" Target="https://wisc.pb.unizin.org/technicalpm/chapter/project-initiation-scope-and-structure/"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2.png"/><Relationship Id="rId3" Type="http://schemas.openxmlformats.org/officeDocument/2006/relationships/diagramData" Target="../diagrams/data8.xml"/><Relationship Id="rId7" Type="http://schemas.microsoft.com/office/2007/relationships/diagramDrawing" Target="../diagrams/drawing8.xml"/><Relationship Id="rId12" Type="http://schemas.openxmlformats.org/officeDocument/2006/relationships/image" Target="../media/image37.png"/><Relationship Id="rId2" Type="http://schemas.openxmlformats.org/officeDocument/2006/relationships/notesSlide" Target="../notesSlides/notesSlide11.xml"/><Relationship Id="rId16" Type="http://schemas.openxmlformats.org/officeDocument/2006/relationships/hyperlink" Target="https://www.pmi.org/about/learn-about-pmi/what-is-project-management" TargetMode="External"/><Relationship Id="rId1" Type="http://schemas.openxmlformats.org/officeDocument/2006/relationships/slideLayout" Target="../slideLayouts/slideLayout7.xml"/><Relationship Id="rId6" Type="http://schemas.openxmlformats.org/officeDocument/2006/relationships/diagramColors" Target="../diagrams/colors8.xml"/><Relationship Id="rId11" Type="http://schemas.openxmlformats.org/officeDocument/2006/relationships/image" Target="../media/image36.jpeg"/><Relationship Id="rId5" Type="http://schemas.openxmlformats.org/officeDocument/2006/relationships/diagramQuickStyle" Target="../diagrams/quickStyle8.xml"/><Relationship Id="rId15" Type="http://schemas.openxmlformats.org/officeDocument/2006/relationships/image" Target="../media/image38.png"/><Relationship Id="rId10" Type="http://schemas.openxmlformats.org/officeDocument/2006/relationships/hyperlink" Target="http://www.scielo.org.za/scielo.php?script=sci_arttext&amp;pid=S2071-29362014000100021" TargetMode="External"/><Relationship Id="rId4" Type="http://schemas.openxmlformats.org/officeDocument/2006/relationships/diagramLayout" Target="../diagrams/layout8.xml"/><Relationship Id="rId9" Type="http://schemas.openxmlformats.org/officeDocument/2006/relationships/image" Target="../media/image35.jpeg"/><Relationship Id="rId14" Type="http://schemas.openxmlformats.org/officeDocument/2006/relationships/hyperlink" Target="http://dap.cooper.edu/doku.php?id=start:projects:cnclasercutter"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hyperlink" Target="https://www.apm.org.uk/resources/find-a-resource/research-fund/understanding-leadership-in-the-context-of-transformation-projects/" TargetMode="External"/><Relationship Id="rId5" Type="http://schemas.openxmlformats.org/officeDocument/2006/relationships/hyperlink" Target="https://creativecommons.org/licenses/by/3.0/" TargetMode="External"/><Relationship Id="rId4" Type="http://schemas.openxmlformats.org/officeDocument/2006/relationships/hyperlink" Target="https://www.flickr.com/photos/vfsdigitaldesign/5396095193/"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bettergovprojects.com/"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www.pomsmeetings.org/confpapers/043/043-0683.pdf" TargetMode="External"/><Relationship Id="rId5" Type="http://schemas.openxmlformats.org/officeDocument/2006/relationships/hyperlink" Target="https://www.pmi.org/" TargetMode="External"/><Relationship Id="rId4" Type="http://schemas.openxmlformats.org/officeDocument/2006/relationships/hyperlink" Target="https://www.apm.org.uk/"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canvas.bham.ac.uk/enroll/M7WCDE" TargetMode="External"/><Relationship Id="rId5" Type="http://schemas.openxmlformats.org/officeDocument/2006/relationships/hyperlink" Target="https://canvas.bham.ac.uk/enroll/4AMG6T" TargetMode="External"/><Relationship Id="rId4" Type="http://schemas.openxmlformats.org/officeDocument/2006/relationships/hyperlink" Target="mailto:careersenquiries@contacts.bham.ac.uk"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intranet.birmingham.ac.uk/as/employability/careers/postgraduate/pgt/mcc.aspx" TargetMode="External"/><Relationship Id="rId4" Type="http://schemas.openxmlformats.org/officeDocument/2006/relationships/hyperlink" Target="https://bham.targetconnect.net/leap/event.html?id=16749&amp;service=Careers+Service"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mailto:careersenquiries@contacts.bham.ac.uk" TargetMode="Externa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http://www.intranet.birmingham.ac.uk/careers/p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hyperlink" Target="mailto:DrNicholds@outlook.com"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creativecommons.org/licenses/by-nc-nd/3.0/" TargetMode="External"/><Relationship Id="rId3" Type="http://schemas.openxmlformats.org/officeDocument/2006/relationships/notesSlide" Target="../notesSlides/notesSlide5.xml"/><Relationship Id="rId7" Type="http://schemas.openxmlformats.org/officeDocument/2006/relationships/hyperlink" Target="https://www.actuaries.digital/2015/06/04/project-management-skills-your-career/" TargetMode="External"/><Relationship Id="rId2" Type="http://schemas.openxmlformats.org/officeDocument/2006/relationships/slideLayout" Target="../slideLayouts/slideLayout2.xml"/><Relationship Id="rId1" Type="http://schemas.openxmlformats.org/officeDocument/2006/relationships/video" Target="https://www.youtube.com/embed/Jk-JwtScIlw?feature=oembed" TargetMode="External"/><Relationship Id="rId6" Type="http://schemas.openxmlformats.org/officeDocument/2006/relationships/image" Target="../media/image8.jpeg"/><Relationship Id="rId5" Type="http://schemas.openxmlformats.org/officeDocument/2006/relationships/hyperlink" Target="https://www.apm.org.uk/" TargetMode="Externa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jpeg"/><Relationship Id="rId3" Type="http://schemas.openxmlformats.org/officeDocument/2006/relationships/image" Target="../media/image9.jpeg"/><Relationship Id="rId7" Type="http://schemas.openxmlformats.org/officeDocument/2006/relationships/image" Target="../media/image13.jpeg"/><Relationship Id="rId12"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 Id="rId14" Type="http://schemas.openxmlformats.org/officeDocument/2006/relationships/hyperlink" Target="https://www.bettergovprojects.com/" TargetMode="Externa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hyperlink" Target="https://www.youtube.com/watch?v=7NF79g8OgMU" TargetMode="External"/><Relationship Id="rId3" Type="http://schemas.openxmlformats.org/officeDocument/2006/relationships/notesSlide" Target="../notesSlides/notesSlide7.xml"/><Relationship Id="rId7" Type="http://schemas.openxmlformats.org/officeDocument/2006/relationships/diagramColors" Target="../diagrams/colors1.xml"/><Relationship Id="rId12" Type="http://schemas.openxmlformats.org/officeDocument/2006/relationships/image" Target="../media/image22.jpeg"/><Relationship Id="rId2" Type="http://schemas.openxmlformats.org/officeDocument/2006/relationships/slideLayout" Target="../slideLayouts/slideLayout7.xml"/><Relationship Id="rId1" Type="http://schemas.openxmlformats.org/officeDocument/2006/relationships/video" Target="https://www.youtube.com/embed/7NF79g8OgMU?feature=oembed" TargetMode="External"/><Relationship Id="rId6" Type="http://schemas.openxmlformats.org/officeDocument/2006/relationships/diagramQuickStyle" Target="../diagrams/quickStyle1.xml"/><Relationship Id="rId11" Type="http://schemas.openxmlformats.org/officeDocument/2006/relationships/image" Target="../media/image21.png"/><Relationship Id="rId5" Type="http://schemas.openxmlformats.org/officeDocument/2006/relationships/diagramLayout" Target="../diagrams/layout1.xml"/><Relationship Id="rId10" Type="http://schemas.openxmlformats.org/officeDocument/2006/relationships/hyperlink" Target="https://www.pmi.org/learning/library/strategy-ongoing-project-evaluation-1798" TargetMode="External"/><Relationship Id="rId4" Type="http://schemas.openxmlformats.org/officeDocument/2006/relationships/diagramData" Target="../diagrams/data1.xml"/><Relationship Id="rId9" Type="http://schemas.openxmlformats.org/officeDocument/2006/relationships/hyperlink" Target="https://www.pomsmeetings.org/confpapers/043/043-0683.pdf" TargetMode="External"/><Relationship Id="rId14" Type="http://schemas.openxmlformats.org/officeDocument/2006/relationships/hyperlink" Target="https://experientiallearninginstitute.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F3740-07F7-41E0-BF7B-C8C648D80FC7}"/>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68F3BA43-8A7A-4B0E-9B8A-E1D70A57C42D}"/>
              </a:ext>
            </a:extLst>
          </p:cNvPr>
          <p:cNvSpPr>
            <a:spLocks noGrp="1"/>
          </p:cNvSpPr>
          <p:nvPr>
            <p:ph type="subTitle" idx="1"/>
          </p:nvPr>
        </p:nvSpPr>
        <p:spPr/>
        <p:txBody>
          <a:bodyPr/>
          <a:lstStyle/>
          <a:p>
            <a:endParaRPr lang="en-GB"/>
          </a:p>
        </p:txBody>
      </p:sp>
      <p:pic>
        <p:nvPicPr>
          <p:cNvPr id="8" name="Picture 7" descr="A close up of text on a white background&#10;&#10;Description automatically generated">
            <a:extLst>
              <a:ext uri="{FF2B5EF4-FFF2-40B4-BE49-F238E27FC236}">
                <a16:creationId xmlns:a16="http://schemas.microsoft.com/office/drawing/2014/main" id="{1232822D-346C-46BF-A94E-3713195C30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C46CF00B-ABD8-46D9-A66B-98B20097E0DF}"/>
              </a:ext>
            </a:extLst>
          </p:cNvPr>
          <p:cNvSpPr txBox="1"/>
          <p:nvPr/>
        </p:nvSpPr>
        <p:spPr>
          <a:xfrm>
            <a:off x="922615" y="1929310"/>
            <a:ext cx="9845406" cy="369331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B10170"/>
                </a:solidFill>
                <a:effectLst/>
                <a:uLnTx/>
                <a:uFillTx/>
                <a:latin typeface="Arial"/>
                <a:ea typeface="+mn-ea"/>
                <a:cs typeface="Arial"/>
              </a:rPr>
              <a:t>PG Skills: How Project Management skills are used in industry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1" dirty="0">
              <a:solidFill>
                <a:srgbClr val="B10170"/>
              </a:solidFill>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B10170"/>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Calibri"/>
              </a:rPr>
              <a:t>Dr Alyson Nicholds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Calibri"/>
              </a:rPr>
              <a:t>Director, Leadership Learning Ltd©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54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25782907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7" name="Rectangle 96">
            <a:extLst>
              <a:ext uri="{FF2B5EF4-FFF2-40B4-BE49-F238E27FC236}">
                <a16:creationId xmlns:a16="http://schemas.microsoft.com/office/drawing/2014/main" id="{5D3B97D3-3894-4963-90C5-4EAA66131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B69300-8527-42EA-BC3A-52F271ACFD49}"/>
              </a:ext>
            </a:extLst>
          </p:cNvPr>
          <p:cNvSpPr>
            <a:spLocks noGrp="1"/>
          </p:cNvSpPr>
          <p:nvPr>
            <p:ph type="title"/>
          </p:nvPr>
        </p:nvSpPr>
        <p:spPr>
          <a:xfrm>
            <a:off x="479643" y="358036"/>
            <a:ext cx="11430129" cy="362595"/>
          </a:xfrm>
        </p:spPr>
        <p:txBody>
          <a:bodyPr vert="horz" lIns="91440" tIns="45720" rIns="91440" bIns="45720" rtlCol="0" anchor="ctr">
            <a:noAutofit/>
          </a:bodyPr>
          <a:lstStyle/>
          <a:p>
            <a:pPr algn="ctr">
              <a:lnSpc>
                <a:spcPct val="90000"/>
              </a:lnSpc>
            </a:pPr>
            <a:r>
              <a:rPr lang="en-US" sz="3200" cap="all" spc="300" dirty="0"/>
              <a:t>Bringing ideas to life in a project</a:t>
            </a:r>
          </a:p>
        </p:txBody>
      </p:sp>
      <p:sp>
        <p:nvSpPr>
          <p:cNvPr id="45" name="TextBox 44">
            <a:extLst>
              <a:ext uri="{FF2B5EF4-FFF2-40B4-BE49-F238E27FC236}">
                <a16:creationId xmlns:a16="http://schemas.microsoft.com/office/drawing/2014/main" id="{9D59AFCF-E8DA-45CE-9EF8-42F59915C5B6}"/>
              </a:ext>
            </a:extLst>
          </p:cNvPr>
          <p:cNvSpPr txBox="1"/>
          <p:nvPr/>
        </p:nvSpPr>
        <p:spPr>
          <a:xfrm>
            <a:off x="4753239" y="2227798"/>
            <a:ext cx="184731" cy="200055"/>
          </a:xfrm>
          <a:prstGeom prst="rect">
            <a:avLst/>
          </a:prstGeom>
          <a:solidFill>
            <a:srgbClr val="000000"/>
          </a:solidFill>
        </p:spPr>
        <p:txBody>
          <a:bodyPr wrap="none" rtlCol="0">
            <a:spAutoFit/>
          </a:bodyPr>
          <a:lstStyle/>
          <a:p>
            <a:pPr algn="r">
              <a:spcAft>
                <a:spcPts val="600"/>
              </a:spcAft>
            </a:pPr>
            <a:endParaRPr lang="en-GB" sz="700" dirty="0">
              <a:solidFill>
                <a:srgbClr val="FFFFFF"/>
              </a:solidFill>
            </a:endParaRPr>
          </a:p>
        </p:txBody>
      </p:sp>
      <p:sp>
        <p:nvSpPr>
          <p:cNvPr id="18" name="TextBox 17">
            <a:extLst>
              <a:ext uri="{FF2B5EF4-FFF2-40B4-BE49-F238E27FC236}">
                <a16:creationId xmlns:a16="http://schemas.microsoft.com/office/drawing/2014/main" id="{AE8B9D33-9C90-47D2-828D-C5E706C13EEE}"/>
              </a:ext>
            </a:extLst>
          </p:cNvPr>
          <p:cNvSpPr txBox="1"/>
          <p:nvPr/>
        </p:nvSpPr>
        <p:spPr>
          <a:xfrm>
            <a:off x="34196" y="6581684"/>
            <a:ext cx="4434056" cy="231538"/>
          </a:xfrm>
          <a:prstGeom prst="rect">
            <a:avLst/>
          </a:prstGeom>
          <a:noFill/>
        </p:spPr>
        <p:txBody>
          <a:bodyPr wrap="square" rtlCol="0">
            <a:spAutoFit/>
          </a:bodyPr>
          <a:lstStyle/>
          <a:p>
            <a:pPr>
              <a:lnSpc>
                <a:spcPct val="90000"/>
              </a:lnSpc>
            </a:pPr>
            <a:r>
              <a:rPr lang="en-GB" sz="1000">
                <a:solidFill>
                  <a:srgbClr val="FFFFFF"/>
                </a:solidFill>
              </a:rPr>
              <a:t>©Leadership Learning All Rights Reserved</a:t>
            </a:r>
          </a:p>
        </p:txBody>
      </p:sp>
      <p:sp>
        <p:nvSpPr>
          <p:cNvPr id="11" name="TextBox 10">
            <a:extLst>
              <a:ext uri="{FF2B5EF4-FFF2-40B4-BE49-F238E27FC236}">
                <a16:creationId xmlns:a16="http://schemas.microsoft.com/office/drawing/2014/main" id="{B0DF0B3B-C452-2AC6-4E3B-15C4DF97E802}"/>
              </a:ext>
            </a:extLst>
          </p:cNvPr>
          <p:cNvSpPr txBox="1"/>
          <p:nvPr/>
        </p:nvSpPr>
        <p:spPr>
          <a:xfrm>
            <a:off x="8693088" y="3398667"/>
            <a:ext cx="783369" cy="553998"/>
          </a:xfrm>
          <a:prstGeom prst="rect">
            <a:avLst/>
          </a:prstGeom>
          <a:noFill/>
        </p:spPr>
        <p:txBody>
          <a:bodyPr wrap="square" rtlCol="0">
            <a:spAutoFit/>
          </a:bodyPr>
          <a:lstStyle/>
          <a:p>
            <a:r>
              <a:rPr lang="en-GB" sz="1000" dirty="0">
                <a:solidFill>
                  <a:schemeClr val="bg1"/>
                </a:solidFill>
              </a:rPr>
              <a:t>What made it a project?</a:t>
            </a:r>
          </a:p>
        </p:txBody>
      </p:sp>
      <p:sp>
        <p:nvSpPr>
          <p:cNvPr id="13" name="TextBox 12">
            <a:extLst>
              <a:ext uri="{FF2B5EF4-FFF2-40B4-BE49-F238E27FC236}">
                <a16:creationId xmlns:a16="http://schemas.microsoft.com/office/drawing/2014/main" id="{5833CA82-432E-D2EC-0D71-DDFB37F4448C}"/>
              </a:ext>
            </a:extLst>
          </p:cNvPr>
          <p:cNvSpPr txBox="1"/>
          <p:nvPr/>
        </p:nvSpPr>
        <p:spPr>
          <a:xfrm>
            <a:off x="8650453" y="4408889"/>
            <a:ext cx="783369" cy="553998"/>
          </a:xfrm>
          <a:prstGeom prst="rect">
            <a:avLst/>
          </a:prstGeom>
          <a:noFill/>
        </p:spPr>
        <p:txBody>
          <a:bodyPr wrap="square" rtlCol="0">
            <a:spAutoFit/>
          </a:bodyPr>
          <a:lstStyle/>
          <a:p>
            <a:r>
              <a:rPr lang="en-GB" sz="1000" dirty="0">
                <a:solidFill>
                  <a:schemeClr val="bg1"/>
                </a:solidFill>
              </a:rPr>
              <a:t>What made it a project?</a:t>
            </a:r>
          </a:p>
        </p:txBody>
      </p:sp>
      <p:graphicFrame>
        <p:nvGraphicFramePr>
          <p:cNvPr id="19" name="Diagram 18">
            <a:extLst>
              <a:ext uri="{FF2B5EF4-FFF2-40B4-BE49-F238E27FC236}">
                <a16:creationId xmlns:a16="http://schemas.microsoft.com/office/drawing/2014/main" id="{E8259E10-2B80-A50D-6A01-7054AF0652C8}"/>
              </a:ext>
            </a:extLst>
          </p:cNvPr>
          <p:cNvGraphicFramePr/>
          <p:nvPr>
            <p:extLst>
              <p:ext uri="{D42A27DB-BD31-4B8C-83A1-F6EECF244321}">
                <p14:modId xmlns:p14="http://schemas.microsoft.com/office/powerpoint/2010/main" val="2582599791"/>
              </p:ext>
            </p:extLst>
          </p:nvPr>
        </p:nvGraphicFramePr>
        <p:xfrm>
          <a:off x="316155" y="962866"/>
          <a:ext cx="5576119" cy="54255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8" name="TextBox 53">
            <a:extLst>
              <a:ext uri="{FF2B5EF4-FFF2-40B4-BE49-F238E27FC236}">
                <a16:creationId xmlns:a16="http://schemas.microsoft.com/office/drawing/2014/main" id="{CF33618D-503F-26C7-8F5F-A9076768BD9B}"/>
              </a:ext>
            </a:extLst>
          </p:cNvPr>
          <p:cNvGraphicFramePr/>
          <p:nvPr>
            <p:extLst>
              <p:ext uri="{D42A27DB-BD31-4B8C-83A1-F6EECF244321}">
                <p14:modId xmlns:p14="http://schemas.microsoft.com/office/powerpoint/2010/main" val="450867515"/>
              </p:ext>
            </p:extLst>
          </p:nvPr>
        </p:nvGraphicFramePr>
        <p:xfrm>
          <a:off x="6524716" y="2979268"/>
          <a:ext cx="5034842" cy="396723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4" name="Scroll: Horizontal 33">
            <a:extLst>
              <a:ext uri="{FF2B5EF4-FFF2-40B4-BE49-F238E27FC236}">
                <a16:creationId xmlns:a16="http://schemas.microsoft.com/office/drawing/2014/main" id="{61189D1A-062C-E587-47AD-3F9D5F01DCA7}"/>
              </a:ext>
            </a:extLst>
          </p:cNvPr>
          <p:cNvSpPr/>
          <p:nvPr/>
        </p:nvSpPr>
        <p:spPr>
          <a:xfrm>
            <a:off x="6431008" y="610623"/>
            <a:ext cx="5034842" cy="3125351"/>
          </a:xfrm>
          <a:prstGeom prst="horizontalScroll">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GB" sz="1200" i="1" dirty="0"/>
              <a:t>KNOW-HOW</a:t>
            </a:r>
          </a:p>
          <a:p>
            <a:r>
              <a:rPr lang="en-GB" sz="1200" i="1" dirty="0"/>
              <a:t>“It’s often a problem or issue that comes up naturally at work which needs some boundaries putting around it (i.e. to form a project)! In my own case, I began</a:t>
            </a:r>
            <a:r>
              <a:rPr lang="en-GB" sz="1200" i="1" dirty="0">
                <a:ea typeface="Calibri" panose="020F0502020204030204"/>
                <a:cs typeface="Calibri" panose="020F0502020204030204"/>
              </a:rPr>
              <a:t> leading projects as a Public Health Practitioner in the 2000's using PM techniques without realising it (needs analysis, stakeholders). In each case, I had to work out the best way of analysing the problem (what was going wrong), identify who was affected by it (stakeholders) and decide how to resolve it (activities)! Only now, since leading multiple projects as Researcher (PM), that I realise I used agile techniques (post-it’s) (to make sense of issues before mapping activities)” Dr Alyson Nicholds</a:t>
            </a:r>
          </a:p>
        </p:txBody>
      </p:sp>
    </p:spTree>
    <p:extLst>
      <p:ext uri="{BB962C8B-B14F-4D97-AF65-F5344CB8AC3E}">
        <p14:creationId xmlns:p14="http://schemas.microsoft.com/office/powerpoint/2010/main" val="15699336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8" name="Rectangle 97">
            <a:extLst>
              <a:ext uri="{FF2B5EF4-FFF2-40B4-BE49-F238E27FC236}">
                <a16:creationId xmlns:a16="http://schemas.microsoft.com/office/drawing/2014/main" id="{AB20E7A4-EC2C-47C8-BE55-65771E3F2E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B69300-8527-42EA-BC3A-52F271ACFD49}"/>
              </a:ext>
            </a:extLst>
          </p:cNvPr>
          <p:cNvSpPr>
            <a:spLocks noGrp="1"/>
          </p:cNvSpPr>
          <p:nvPr>
            <p:ph type="title"/>
          </p:nvPr>
        </p:nvSpPr>
        <p:spPr>
          <a:xfrm>
            <a:off x="-855872" y="44511"/>
            <a:ext cx="13940056" cy="756831"/>
          </a:xfrm>
        </p:spPr>
        <p:txBody>
          <a:bodyPr vert="horz" lIns="91440" tIns="45720" rIns="91440" bIns="45720" rtlCol="0" anchor="b">
            <a:normAutofit/>
          </a:bodyPr>
          <a:lstStyle/>
          <a:p>
            <a:pPr algn="ctr"/>
            <a:r>
              <a:rPr lang="en-US" sz="2800" cap="all" spc="300" dirty="0"/>
              <a:t>Reflecting on the skills that are used in projects</a:t>
            </a:r>
          </a:p>
        </p:txBody>
      </p:sp>
      <p:cxnSp>
        <p:nvCxnSpPr>
          <p:cNvPr id="100" name="Straight Connector 99">
            <a:extLst>
              <a:ext uri="{FF2B5EF4-FFF2-40B4-BE49-F238E27FC236}">
                <a16:creationId xmlns:a16="http://schemas.microsoft.com/office/drawing/2014/main" id="{1766FD2F-248A-4AA1-8078-E26D6E690B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33837" y="6172200"/>
            <a:ext cx="9760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text, table, worktable, desk&#10;&#10;Description automatically generated">
            <a:extLst>
              <a:ext uri="{FF2B5EF4-FFF2-40B4-BE49-F238E27FC236}">
                <a16:creationId xmlns:a16="http://schemas.microsoft.com/office/drawing/2014/main" id="{FFC9E6FE-6C31-4E3C-BF9C-4C227C6994C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48520" y="4820743"/>
            <a:ext cx="1721789" cy="919289"/>
          </a:xfrm>
          <a:prstGeom prst="rect">
            <a:avLst/>
          </a:prstGeom>
        </p:spPr>
      </p:pic>
      <p:pic>
        <p:nvPicPr>
          <p:cNvPr id="7" name="Picture 6" descr="A group of people in a room&#10;&#10;Description automatically generated with low confidence">
            <a:extLst>
              <a:ext uri="{FF2B5EF4-FFF2-40B4-BE49-F238E27FC236}">
                <a16:creationId xmlns:a16="http://schemas.microsoft.com/office/drawing/2014/main" id="{D74820B0-F63D-4E52-8C25-4516372B5368}"/>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338419" y="3148709"/>
            <a:ext cx="1731890" cy="919908"/>
          </a:xfrm>
          <a:prstGeom prst="rect">
            <a:avLst/>
          </a:prstGeom>
        </p:spPr>
      </p:pic>
      <p:pic>
        <p:nvPicPr>
          <p:cNvPr id="11" name="Picture 10" descr="A picture containing water, aquarium, outdoor, vessel&#10;&#10;Description automatically generated">
            <a:extLst>
              <a:ext uri="{FF2B5EF4-FFF2-40B4-BE49-F238E27FC236}">
                <a16:creationId xmlns:a16="http://schemas.microsoft.com/office/drawing/2014/main" id="{A95D0BDE-4E92-466C-985A-4D035B6BE3D8}"/>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4160316" y="4716563"/>
            <a:ext cx="1857042" cy="959032"/>
          </a:xfrm>
          <a:prstGeom prst="rect">
            <a:avLst/>
          </a:prstGeom>
        </p:spPr>
      </p:pic>
      <p:pic>
        <p:nvPicPr>
          <p:cNvPr id="15" name="Picture 14" descr="A group of men sitting on the floor&#10;&#10;Description automatically generated with medium confidence">
            <a:extLst>
              <a:ext uri="{FF2B5EF4-FFF2-40B4-BE49-F238E27FC236}">
                <a16:creationId xmlns:a16="http://schemas.microsoft.com/office/drawing/2014/main" id="{3CC1EEB1-74F3-41F9-AECE-511BB7549569}"/>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338420" y="1428060"/>
            <a:ext cx="1731890" cy="988446"/>
          </a:xfrm>
          <a:prstGeom prst="rect">
            <a:avLst/>
          </a:prstGeom>
        </p:spPr>
      </p:pic>
      <p:pic>
        <p:nvPicPr>
          <p:cNvPr id="18" name="Picture 17" descr="A picture containing person, outdoor&#10;&#10;Description automatically generated">
            <a:extLst>
              <a:ext uri="{FF2B5EF4-FFF2-40B4-BE49-F238E27FC236}">
                <a16:creationId xmlns:a16="http://schemas.microsoft.com/office/drawing/2014/main" id="{B8112CB7-87DB-405F-A0D2-4DABC148FF9F}"/>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3990219" y="1436080"/>
            <a:ext cx="1957502" cy="1093763"/>
          </a:xfrm>
          <a:prstGeom prst="rect">
            <a:avLst/>
          </a:prstGeom>
        </p:spPr>
      </p:pic>
      <p:pic>
        <p:nvPicPr>
          <p:cNvPr id="21" name="Picture 20" descr="A picture containing person, indoor, automaton&#10;&#10;Description automatically generated">
            <a:extLst>
              <a:ext uri="{FF2B5EF4-FFF2-40B4-BE49-F238E27FC236}">
                <a16:creationId xmlns:a16="http://schemas.microsoft.com/office/drawing/2014/main" id="{AB1E0D69-6B91-40D9-8201-9A32004F62D8}"/>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4110086" y="3178259"/>
            <a:ext cx="1802529" cy="865214"/>
          </a:xfrm>
          <a:prstGeom prst="rect">
            <a:avLst/>
          </a:prstGeom>
        </p:spPr>
      </p:pic>
      <p:sp>
        <p:nvSpPr>
          <p:cNvPr id="22" name="TextBox 21">
            <a:extLst>
              <a:ext uri="{FF2B5EF4-FFF2-40B4-BE49-F238E27FC236}">
                <a16:creationId xmlns:a16="http://schemas.microsoft.com/office/drawing/2014/main" id="{30AE94A9-C0B0-43C1-A1CE-F19158FB83DE}"/>
              </a:ext>
            </a:extLst>
          </p:cNvPr>
          <p:cNvSpPr txBox="1"/>
          <p:nvPr/>
        </p:nvSpPr>
        <p:spPr>
          <a:xfrm>
            <a:off x="34196" y="6581684"/>
            <a:ext cx="4434056" cy="231538"/>
          </a:xfrm>
          <a:prstGeom prst="rect">
            <a:avLst/>
          </a:prstGeom>
          <a:noFill/>
        </p:spPr>
        <p:txBody>
          <a:bodyPr wrap="square" rtlCol="0">
            <a:spAutoFit/>
          </a:bodyPr>
          <a:lstStyle/>
          <a:p>
            <a:pPr>
              <a:lnSpc>
                <a:spcPct val="90000"/>
              </a:lnSpc>
            </a:pPr>
            <a:r>
              <a:rPr lang="en-GB" sz="1000" dirty="0">
                <a:solidFill>
                  <a:srgbClr val="FFFFFF"/>
                </a:solidFill>
              </a:rPr>
              <a:t>©Leadership Learning All Rights Reserved</a:t>
            </a:r>
          </a:p>
        </p:txBody>
      </p:sp>
      <p:sp>
        <p:nvSpPr>
          <p:cNvPr id="5" name="TextBox 4">
            <a:extLst>
              <a:ext uri="{FF2B5EF4-FFF2-40B4-BE49-F238E27FC236}">
                <a16:creationId xmlns:a16="http://schemas.microsoft.com/office/drawing/2014/main" id="{05FEAB04-C3C9-59DC-1D80-3997AC929455}"/>
              </a:ext>
            </a:extLst>
          </p:cNvPr>
          <p:cNvSpPr txBox="1"/>
          <p:nvPr/>
        </p:nvSpPr>
        <p:spPr>
          <a:xfrm>
            <a:off x="781673" y="3815418"/>
            <a:ext cx="3093652" cy="369332"/>
          </a:xfrm>
          <a:prstGeom prst="rect">
            <a:avLst/>
          </a:prstGeom>
          <a:noFill/>
        </p:spPr>
        <p:txBody>
          <a:bodyPr wrap="square" lIns="91440" tIns="45720" rIns="91440" bIns="45720" rtlCol="0" anchor="t">
            <a:spAutoFit/>
          </a:bodyPr>
          <a:lstStyle/>
          <a:p>
            <a:r>
              <a:rPr lang="en-GB" dirty="0"/>
              <a:t> </a:t>
            </a:r>
          </a:p>
        </p:txBody>
      </p:sp>
      <p:sp>
        <p:nvSpPr>
          <p:cNvPr id="6" name="TextBox 5">
            <a:extLst>
              <a:ext uri="{FF2B5EF4-FFF2-40B4-BE49-F238E27FC236}">
                <a16:creationId xmlns:a16="http://schemas.microsoft.com/office/drawing/2014/main" id="{256C5DB7-F51D-9D8B-3305-6E6EBD3BEBB8}"/>
              </a:ext>
            </a:extLst>
          </p:cNvPr>
          <p:cNvSpPr txBox="1"/>
          <p:nvPr/>
        </p:nvSpPr>
        <p:spPr>
          <a:xfrm>
            <a:off x="143711" y="2667749"/>
            <a:ext cx="3093652" cy="369332"/>
          </a:xfrm>
          <a:prstGeom prst="rect">
            <a:avLst/>
          </a:prstGeom>
          <a:noFill/>
        </p:spPr>
        <p:txBody>
          <a:bodyPr wrap="square" lIns="91440" tIns="45720" rIns="91440" bIns="45720" rtlCol="0" anchor="t">
            <a:spAutoFit/>
          </a:bodyPr>
          <a:lstStyle/>
          <a:p>
            <a:r>
              <a:rPr lang="en-GB" dirty="0"/>
              <a:t> 2. Negotiation</a:t>
            </a:r>
          </a:p>
        </p:txBody>
      </p:sp>
      <p:sp>
        <p:nvSpPr>
          <p:cNvPr id="9" name="TextBox 8">
            <a:extLst>
              <a:ext uri="{FF2B5EF4-FFF2-40B4-BE49-F238E27FC236}">
                <a16:creationId xmlns:a16="http://schemas.microsoft.com/office/drawing/2014/main" id="{BFF57194-11BB-E2C1-773D-DF9C57F74F98}"/>
              </a:ext>
            </a:extLst>
          </p:cNvPr>
          <p:cNvSpPr txBox="1"/>
          <p:nvPr/>
        </p:nvSpPr>
        <p:spPr>
          <a:xfrm>
            <a:off x="123149" y="1016301"/>
            <a:ext cx="3894320" cy="369332"/>
          </a:xfrm>
          <a:prstGeom prst="rect">
            <a:avLst/>
          </a:prstGeom>
          <a:noFill/>
        </p:spPr>
        <p:txBody>
          <a:bodyPr wrap="square" lIns="91440" tIns="45720" rIns="91440" bIns="45720" rtlCol="0" anchor="t">
            <a:spAutoFit/>
          </a:bodyPr>
          <a:lstStyle/>
          <a:p>
            <a:r>
              <a:rPr lang="en-GB" dirty="0"/>
              <a:t> 1. Communication</a:t>
            </a:r>
          </a:p>
        </p:txBody>
      </p:sp>
      <p:sp>
        <p:nvSpPr>
          <p:cNvPr id="25" name="TextBox 24">
            <a:extLst>
              <a:ext uri="{FF2B5EF4-FFF2-40B4-BE49-F238E27FC236}">
                <a16:creationId xmlns:a16="http://schemas.microsoft.com/office/drawing/2014/main" id="{C21DC2A2-0FD9-3274-1C2F-F93C22445738}"/>
              </a:ext>
            </a:extLst>
          </p:cNvPr>
          <p:cNvSpPr txBox="1"/>
          <p:nvPr/>
        </p:nvSpPr>
        <p:spPr>
          <a:xfrm>
            <a:off x="4479836" y="4393658"/>
            <a:ext cx="3093652" cy="369332"/>
          </a:xfrm>
          <a:prstGeom prst="rect">
            <a:avLst/>
          </a:prstGeom>
          <a:noFill/>
        </p:spPr>
        <p:txBody>
          <a:bodyPr wrap="square" lIns="91440" tIns="45720" rIns="91440" bIns="45720" rtlCol="0" anchor="t">
            <a:spAutoFit/>
          </a:bodyPr>
          <a:lstStyle/>
          <a:p>
            <a:r>
              <a:rPr lang="en-GB" dirty="0"/>
              <a:t> </a:t>
            </a:r>
          </a:p>
        </p:txBody>
      </p:sp>
      <p:sp>
        <p:nvSpPr>
          <p:cNvPr id="26" name="TextBox 25">
            <a:extLst>
              <a:ext uri="{FF2B5EF4-FFF2-40B4-BE49-F238E27FC236}">
                <a16:creationId xmlns:a16="http://schemas.microsoft.com/office/drawing/2014/main" id="{73BCFC0C-C484-EFC3-421F-5DBF552EF477}"/>
              </a:ext>
            </a:extLst>
          </p:cNvPr>
          <p:cNvSpPr txBox="1"/>
          <p:nvPr/>
        </p:nvSpPr>
        <p:spPr>
          <a:xfrm>
            <a:off x="4850429" y="4395524"/>
            <a:ext cx="3093652" cy="369332"/>
          </a:xfrm>
          <a:prstGeom prst="rect">
            <a:avLst/>
          </a:prstGeom>
          <a:noFill/>
        </p:spPr>
        <p:txBody>
          <a:bodyPr wrap="square" rtlCol="0">
            <a:spAutoFit/>
          </a:bodyPr>
          <a:lstStyle/>
          <a:p>
            <a:r>
              <a:rPr lang="en-GB" dirty="0"/>
              <a:t> </a:t>
            </a:r>
          </a:p>
        </p:txBody>
      </p:sp>
      <p:sp>
        <p:nvSpPr>
          <p:cNvPr id="27" name="TextBox 26">
            <a:extLst>
              <a:ext uri="{FF2B5EF4-FFF2-40B4-BE49-F238E27FC236}">
                <a16:creationId xmlns:a16="http://schemas.microsoft.com/office/drawing/2014/main" id="{466484F8-16D4-E7E9-C280-9FF6B197CDB1}"/>
              </a:ext>
            </a:extLst>
          </p:cNvPr>
          <p:cNvSpPr txBox="1"/>
          <p:nvPr/>
        </p:nvSpPr>
        <p:spPr>
          <a:xfrm>
            <a:off x="234820" y="4315867"/>
            <a:ext cx="3909588" cy="369332"/>
          </a:xfrm>
          <a:prstGeom prst="rect">
            <a:avLst/>
          </a:prstGeom>
          <a:noFill/>
        </p:spPr>
        <p:txBody>
          <a:bodyPr wrap="square" lIns="91440" tIns="45720" rIns="91440" bIns="45720" rtlCol="0" anchor="t">
            <a:spAutoFit/>
          </a:bodyPr>
          <a:lstStyle/>
          <a:p>
            <a:r>
              <a:rPr lang="en-GB" dirty="0"/>
              <a:t> 3. Scheduling </a:t>
            </a:r>
          </a:p>
        </p:txBody>
      </p:sp>
      <p:sp>
        <p:nvSpPr>
          <p:cNvPr id="29" name="TextBox 28">
            <a:extLst>
              <a:ext uri="{FF2B5EF4-FFF2-40B4-BE49-F238E27FC236}">
                <a16:creationId xmlns:a16="http://schemas.microsoft.com/office/drawing/2014/main" id="{EACE2854-A39B-BEB4-0790-782665DF2941}"/>
              </a:ext>
            </a:extLst>
          </p:cNvPr>
          <p:cNvSpPr txBox="1"/>
          <p:nvPr/>
        </p:nvSpPr>
        <p:spPr>
          <a:xfrm>
            <a:off x="4029729" y="2747568"/>
            <a:ext cx="3894320" cy="369332"/>
          </a:xfrm>
          <a:prstGeom prst="rect">
            <a:avLst/>
          </a:prstGeom>
          <a:noFill/>
        </p:spPr>
        <p:txBody>
          <a:bodyPr wrap="square" lIns="91440" tIns="45720" rIns="91440" bIns="45720" rtlCol="0" anchor="t">
            <a:spAutoFit/>
          </a:bodyPr>
          <a:lstStyle/>
          <a:p>
            <a:r>
              <a:rPr lang="en-GB" dirty="0"/>
              <a:t>5. Technical expertise </a:t>
            </a:r>
          </a:p>
        </p:txBody>
      </p:sp>
      <p:sp>
        <p:nvSpPr>
          <p:cNvPr id="30" name="TextBox 29">
            <a:extLst>
              <a:ext uri="{FF2B5EF4-FFF2-40B4-BE49-F238E27FC236}">
                <a16:creationId xmlns:a16="http://schemas.microsoft.com/office/drawing/2014/main" id="{744E4AA4-D9C6-C5AD-D02E-85C6D2BA9934}"/>
              </a:ext>
            </a:extLst>
          </p:cNvPr>
          <p:cNvSpPr txBox="1"/>
          <p:nvPr/>
        </p:nvSpPr>
        <p:spPr>
          <a:xfrm>
            <a:off x="4017469" y="969461"/>
            <a:ext cx="3894320" cy="369332"/>
          </a:xfrm>
          <a:prstGeom prst="rect">
            <a:avLst/>
          </a:prstGeom>
          <a:noFill/>
        </p:spPr>
        <p:txBody>
          <a:bodyPr wrap="square" lIns="91440" tIns="45720" rIns="91440" bIns="45720" rtlCol="0" anchor="t">
            <a:spAutoFit/>
          </a:bodyPr>
          <a:lstStyle/>
          <a:p>
            <a:r>
              <a:rPr lang="en-GB" dirty="0"/>
              <a:t> 4. Leadership</a:t>
            </a:r>
          </a:p>
        </p:txBody>
      </p:sp>
      <p:sp>
        <p:nvSpPr>
          <p:cNvPr id="31" name="TextBox 30">
            <a:extLst>
              <a:ext uri="{FF2B5EF4-FFF2-40B4-BE49-F238E27FC236}">
                <a16:creationId xmlns:a16="http://schemas.microsoft.com/office/drawing/2014/main" id="{9C3811CE-1F17-CBA8-3462-FBD1765205B2}"/>
              </a:ext>
            </a:extLst>
          </p:cNvPr>
          <p:cNvSpPr txBox="1"/>
          <p:nvPr/>
        </p:nvSpPr>
        <p:spPr>
          <a:xfrm>
            <a:off x="3951061" y="4246543"/>
            <a:ext cx="3894320" cy="369332"/>
          </a:xfrm>
          <a:prstGeom prst="rect">
            <a:avLst/>
          </a:prstGeom>
          <a:noFill/>
        </p:spPr>
        <p:txBody>
          <a:bodyPr wrap="square" lIns="91440" tIns="45720" rIns="91440" bIns="45720" rtlCol="0" anchor="t">
            <a:spAutoFit/>
          </a:bodyPr>
          <a:lstStyle/>
          <a:p>
            <a:r>
              <a:rPr lang="en-GB" dirty="0"/>
              <a:t>  6. Risk Management</a:t>
            </a:r>
          </a:p>
        </p:txBody>
      </p:sp>
      <p:sp>
        <p:nvSpPr>
          <p:cNvPr id="32" name="TextBox 31">
            <a:extLst>
              <a:ext uri="{FF2B5EF4-FFF2-40B4-BE49-F238E27FC236}">
                <a16:creationId xmlns:a16="http://schemas.microsoft.com/office/drawing/2014/main" id="{65A5F86B-25DE-5AA8-D633-B2B016ECCFCD}"/>
              </a:ext>
            </a:extLst>
          </p:cNvPr>
          <p:cNvSpPr txBox="1"/>
          <p:nvPr/>
        </p:nvSpPr>
        <p:spPr>
          <a:xfrm>
            <a:off x="3847427" y="6370791"/>
            <a:ext cx="831037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hlinkClick r:id="rId14"/>
              </a:rPr>
              <a:t>What Is Project Management? Definitions, Examples &amp; More – Forbes Advisor</a:t>
            </a:r>
            <a:endParaRPr lang="en-US" dirty="0"/>
          </a:p>
        </p:txBody>
      </p:sp>
      <p:graphicFrame>
        <p:nvGraphicFramePr>
          <p:cNvPr id="8" name="TextBox 53">
            <a:extLst>
              <a:ext uri="{FF2B5EF4-FFF2-40B4-BE49-F238E27FC236}">
                <a16:creationId xmlns:a16="http://schemas.microsoft.com/office/drawing/2014/main" id="{E548C8B7-35B1-2612-F14B-20F6554896C7}"/>
              </a:ext>
            </a:extLst>
          </p:cNvPr>
          <p:cNvGraphicFramePr/>
          <p:nvPr>
            <p:extLst>
              <p:ext uri="{D42A27DB-BD31-4B8C-83A1-F6EECF244321}">
                <p14:modId xmlns:p14="http://schemas.microsoft.com/office/powerpoint/2010/main" val="3683199233"/>
              </p:ext>
            </p:extLst>
          </p:nvPr>
        </p:nvGraphicFramePr>
        <p:xfrm>
          <a:off x="8023072" y="3438658"/>
          <a:ext cx="3925602" cy="2859034"/>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
        <p:nvSpPr>
          <p:cNvPr id="23" name="TextBox 22">
            <a:extLst>
              <a:ext uri="{FF2B5EF4-FFF2-40B4-BE49-F238E27FC236}">
                <a16:creationId xmlns:a16="http://schemas.microsoft.com/office/drawing/2014/main" id="{1CBAE3EF-BF41-847A-1428-C280C5C61D0E}"/>
              </a:ext>
            </a:extLst>
          </p:cNvPr>
          <p:cNvSpPr txBox="1"/>
          <p:nvPr/>
        </p:nvSpPr>
        <p:spPr>
          <a:xfrm>
            <a:off x="2137294" y="1375530"/>
            <a:ext cx="1656908" cy="1323439"/>
          </a:xfrm>
          <a:prstGeom prst="rect">
            <a:avLst/>
          </a:prstGeom>
          <a:noFill/>
        </p:spPr>
        <p:txBody>
          <a:bodyPr wrap="square" rtlCol="0">
            <a:spAutoFit/>
          </a:bodyPr>
          <a:lstStyle/>
          <a:p>
            <a:r>
              <a:rPr lang="en-GB" sz="1000" dirty="0"/>
              <a:t>PM’s are constantly communicating with key stakeholders to check progress and keep people informed.  I had to decide how I’d keep in touch  (email/text/ meetings?) and how I’d record it all!</a:t>
            </a:r>
          </a:p>
        </p:txBody>
      </p:sp>
      <p:sp>
        <p:nvSpPr>
          <p:cNvPr id="24" name="TextBox 23">
            <a:extLst>
              <a:ext uri="{FF2B5EF4-FFF2-40B4-BE49-F238E27FC236}">
                <a16:creationId xmlns:a16="http://schemas.microsoft.com/office/drawing/2014/main" id="{DDEEA7DD-FA81-92FF-F91A-D4AEAB4F2014}"/>
              </a:ext>
            </a:extLst>
          </p:cNvPr>
          <p:cNvSpPr txBox="1"/>
          <p:nvPr/>
        </p:nvSpPr>
        <p:spPr>
          <a:xfrm>
            <a:off x="6100341" y="4714379"/>
            <a:ext cx="1462853" cy="1015663"/>
          </a:xfrm>
          <a:prstGeom prst="rect">
            <a:avLst/>
          </a:prstGeom>
          <a:noFill/>
        </p:spPr>
        <p:txBody>
          <a:bodyPr wrap="square" rtlCol="0">
            <a:spAutoFit/>
          </a:bodyPr>
          <a:lstStyle/>
          <a:p>
            <a:r>
              <a:rPr lang="en-GB" sz="1000" dirty="0"/>
              <a:t>PM’s need to keep abreast of potential threats on the horizon and plan with mitigation in mind (ethics/ overspend)</a:t>
            </a:r>
          </a:p>
        </p:txBody>
      </p:sp>
      <p:sp>
        <p:nvSpPr>
          <p:cNvPr id="28" name="TextBox 27">
            <a:extLst>
              <a:ext uri="{FF2B5EF4-FFF2-40B4-BE49-F238E27FC236}">
                <a16:creationId xmlns:a16="http://schemas.microsoft.com/office/drawing/2014/main" id="{677B804F-C55C-B3FB-E087-3A89747686CB}"/>
              </a:ext>
            </a:extLst>
          </p:cNvPr>
          <p:cNvSpPr txBox="1"/>
          <p:nvPr/>
        </p:nvSpPr>
        <p:spPr>
          <a:xfrm>
            <a:off x="6006255" y="3025517"/>
            <a:ext cx="1996360" cy="1169551"/>
          </a:xfrm>
          <a:prstGeom prst="rect">
            <a:avLst/>
          </a:prstGeom>
          <a:noFill/>
        </p:spPr>
        <p:txBody>
          <a:bodyPr wrap="square" rtlCol="0">
            <a:spAutoFit/>
          </a:bodyPr>
          <a:lstStyle/>
          <a:p>
            <a:r>
              <a:rPr lang="en-GB" sz="1000" dirty="0"/>
              <a:t>PM’s need technical know-how to move projects to completion, they need to ‘speak the language of the subject-matter experts (respect) may involve using project management software to plan, organise and communicate</a:t>
            </a:r>
          </a:p>
        </p:txBody>
      </p:sp>
      <p:sp>
        <p:nvSpPr>
          <p:cNvPr id="34" name="TextBox 33">
            <a:extLst>
              <a:ext uri="{FF2B5EF4-FFF2-40B4-BE49-F238E27FC236}">
                <a16:creationId xmlns:a16="http://schemas.microsoft.com/office/drawing/2014/main" id="{FDB8F9D3-D12F-806F-56C1-C34DC9D8BFC7}"/>
              </a:ext>
            </a:extLst>
          </p:cNvPr>
          <p:cNvSpPr txBox="1"/>
          <p:nvPr/>
        </p:nvSpPr>
        <p:spPr>
          <a:xfrm>
            <a:off x="2125638" y="4704849"/>
            <a:ext cx="1721789" cy="1323439"/>
          </a:xfrm>
          <a:prstGeom prst="rect">
            <a:avLst/>
          </a:prstGeom>
          <a:noFill/>
        </p:spPr>
        <p:txBody>
          <a:bodyPr wrap="square" rtlCol="0">
            <a:spAutoFit/>
          </a:bodyPr>
          <a:lstStyle/>
          <a:p>
            <a:r>
              <a:rPr lang="en-GB" sz="1000" dirty="0"/>
              <a:t>PM’s need to be adept at juggling schedules, anticipating roadblocks and changing priorities, requirements, create a well-defined project plan to capture requirements and scope</a:t>
            </a:r>
          </a:p>
        </p:txBody>
      </p:sp>
      <p:sp>
        <p:nvSpPr>
          <p:cNvPr id="35" name="TextBox 34">
            <a:extLst>
              <a:ext uri="{FF2B5EF4-FFF2-40B4-BE49-F238E27FC236}">
                <a16:creationId xmlns:a16="http://schemas.microsoft.com/office/drawing/2014/main" id="{A87FBCCB-A0F8-63D7-B626-4123C0537D95}"/>
              </a:ext>
            </a:extLst>
          </p:cNvPr>
          <p:cNvSpPr txBox="1"/>
          <p:nvPr/>
        </p:nvSpPr>
        <p:spPr>
          <a:xfrm>
            <a:off x="2070309" y="3130192"/>
            <a:ext cx="1803313" cy="1169551"/>
          </a:xfrm>
          <a:prstGeom prst="rect">
            <a:avLst/>
          </a:prstGeom>
          <a:noFill/>
        </p:spPr>
        <p:txBody>
          <a:bodyPr wrap="square" rtlCol="0">
            <a:spAutoFit/>
          </a:bodyPr>
          <a:lstStyle/>
          <a:p>
            <a:r>
              <a:rPr lang="en-GB" sz="1000" dirty="0"/>
              <a:t>PM’s job to deal with conflict that arose from managing resources, stakeholders. I tried to pre-empting problems by persuading, brokering and compromise to unify goals</a:t>
            </a:r>
          </a:p>
        </p:txBody>
      </p:sp>
      <p:sp>
        <p:nvSpPr>
          <p:cNvPr id="36" name="TextBox 35">
            <a:extLst>
              <a:ext uri="{FF2B5EF4-FFF2-40B4-BE49-F238E27FC236}">
                <a16:creationId xmlns:a16="http://schemas.microsoft.com/office/drawing/2014/main" id="{4618CD2B-273C-EFC7-F51B-273E7F67BE1E}"/>
              </a:ext>
            </a:extLst>
          </p:cNvPr>
          <p:cNvSpPr txBox="1"/>
          <p:nvPr/>
        </p:nvSpPr>
        <p:spPr>
          <a:xfrm>
            <a:off x="5947721" y="1438522"/>
            <a:ext cx="1761139" cy="1169551"/>
          </a:xfrm>
          <a:prstGeom prst="rect">
            <a:avLst/>
          </a:prstGeom>
          <a:noFill/>
        </p:spPr>
        <p:txBody>
          <a:bodyPr wrap="square" rtlCol="0">
            <a:spAutoFit/>
          </a:bodyPr>
          <a:lstStyle/>
          <a:p>
            <a:r>
              <a:rPr lang="en-GB" sz="1000" dirty="0" err="1"/>
              <a:t>PM’sneed</a:t>
            </a:r>
            <a:r>
              <a:rPr lang="en-GB" sz="1000" dirty="0"/>
              <a:t> soft skills to keep  a project moving forward requires coaching, guiding, motivating, to foster a positive work environment and ensure team are trained and up-to-speed</a:t>
            </a:r>
          </a:p>
        </p:txBody>
      </p:sp>
      <p:sp>
        <p:nvSpPr>
          <p:cNvPr id="39" name="Scroll: Horizontal 38">
            <a:extLst>
              <a:ext uri="{FF2B5EF4-FFF2-40B4-BE49-F238E27FC236}">
                <a16:creationId xmlns:a16="http://schemas.microsoft.com/office/drawing/2014/main" id="{F2B687AE-DFF2-B5BB-9A9B-AE23CC1A153C}"/>
              </a:ext>
            </a:extLst>
          </p:cNvPr>
          <p:cNvSpPr/>
          <p:nvPr/>
        </p:nvSpPr>
        <p:spPr>
          <a:xfrm>
            <a:off x="8338380" y="1036609"/>
            <a:ext cx="3532530" cy="2852970"/>
          </a:xfrm>
          <a:prstGeom prst="horizontalScroll">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GB" sz="1200" i="1" dirty="0"/>
              <a:t>KNOW-HOW</a:t>
            </a:r>
          </a:p>
          <a:p>
            <a:endParaRPr lang="en-GB" sz="1200" i="1" dirty="0"/>
          </a:p>
          <a:p>
            <a:r>
              <a:rPr lang="en-GB" sz="1000" i="1" dirty="0"/>
              <a:t>When I was a project manager it was my responsibility to oversee and manage the day-to-day operations of the project. This required a range of skills, some of which I already had and some I learned on the job! Dr Alyson Nicholds</a:t>
            </a:r>
          </a:p>
        </p:txBody>
      </p:sp>
    </p:spTree>
    <p:extLst>
      <p:ext uri="{BB962C8B-B14F-4D97-AF65-F5344CB8AC3E}">
        <p14:creationId xmlns:p14="http://schemas.microsoft.com/office/powerpoint/2010/main" val="18985973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8" name="Rectangle 97">
            <a:extLst>
              <a:ext uri="{FF2B5EF4-FFF2-40B4-BE49-F238E27FC236}">
                <a16:creationId xmlns:a16="http://schemas.microsoft.com/office/drawing/2014/main" id="{AB20E7A4-EC2C-47C8-BE55-65771E3F2E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B69300-8527-42EA-BC3A-52F271ACFD49}"/>
              </a:ext>
            </a:extLst>
          </p:cNvPr>
          <p:cNvSpPr>
            <a:spLocks noGrp="1"/>
          </p:cNvSpPr>
          <p:nvPr>
            <p:ph type="title"/>
          </p:nvPr>
        </p:nvSpPr>
        <p:spPr>
          <a:xfrm>
            <a:off x="405180" y="-15374"/>
            <a:ext cx="11787759" cy="638479"/>
          </a:xfrm>
        </p:spPr>
        <p:txBody>
          <a:bodyPr vert="horz" lIns="91440" tIns="45720" rIns="91440" bIns="45720" rtlCol="0" anchor="b">
            <a:normAutofit fontScale="90000"/>
          </a:bodyPr>
          <a:lstStyle/>
          <a:p>
            <a:r>
              <a:rPr lang="en-US" cap="all" spc="300" dirty="0" err="1"/>
              <a:t>Conceptualising</a:t>
            </a:r>
            <a:r>
              <a:rPr lang="en-US" cap="all" spc="300" dirty="0"/>
              <a:t> project management</a:t>
            </a:r>
            <a:endParaRPr lang="en-US" kern="1200" cap="all" spc="300" dirty="0">
              <a:solidFill>
                <a:schemeClr val="tx1"/>
              </a:solidFill>
              <a:latin typeface="+mj-lt"/>
              <a:ea typeface="+mj-ea"/>
              <a:cs typeface="+mj-cs"/>
            </a:endParaRPr>
          </a:p>
        </p:txBody>
      </p:sp>
      <p:cxnSp>
        <p:nvCxnSpPr>
          <p:cNvPr id="100" name="Straight Connector 99">
            <a:extLst>
              <a:ext uri="{FF2B5EF4-FFF2-40B4-BE49-F238E27FC236}">
                <a16:creationId xmlns:a16="http://schemas.microsoft.com/office/drawing/2014/main" id="{1766FD2F-248A-4AA1-8078-E26D6E690B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33837" y="6172200"/>
            <a:ext cx="9760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86AB200-BD36-4A93-BF77-40E35D30E5C1}"/>
              </a:ext>
            </a:extLst>
          </p:cNvPr>
          <p:cNvSpPr txBox="1"/>
          <p:nvPr/>
        </p:nvSpPr>
        <p:spPr>
          <a:xfrm>
            <a:off x="34195" y="6600806"/>
            <a:ext cx="4434056" cy="231538"/>
          </a:xfrm>
          <a:prstGeom prst="rect">
            <a:avLst/>
          </a:prstGeom>
          <a:noFill/>
        </p:spPr>
        <p:txBody>
          <a:bodyPr wrap="square" rtlCol="0">
            <a:spAutoFit/>
          </a:bodyPr>
          <a:lstStyle/>
          <a:p>
            <a:pPr>
              <a:lnSpc>
                <a:spcPct val="90000"/>
              </a:lnSpc>
            </a:pPr>
            <a:r>
              <a:rPr lang="en-GB" sz="1000" dirty="0">
                <a:solidFill>
                  <a:srgbClr val="FFFFFF"/>
                </a:solidFill>
              </a:rPr>
              <a:t>©Leadership Learning All Rights Reserved</a:t>
            </a:r>
          </a:p>
        </p:txBody>
      </p:sp>
      <p:graphicFrame>
        <p:nvGraphicFramePr>
          <p:cNvPr id="6" name="TextBox 53">
            <a:extLst>
              <a:ext uri="{FF2B5EF4-FFF2-40B4-BE49-F238E27FC236}">
                <a16:creationId xmlns:a16="http://schemas.microsoft.com/office/drawing/2014/main" id="{20FBD422-2929-1FAF-3112-03AC5E5C8142}"/>
              </a:ext>
            </a:extLst>
          </p:cNvPr>
          <p:cNvGraphicFramePr/>
          <p:nvPr>
            <p:extLst>
              <p:ext uri="{D42A27DB-BD31-4B8C-83A1-F6EECF244321}">
                <p14:modId xmlns:p14="http://schemas.microsoft.com/office/powerpoint/2010/main" val="2223465369"/>
              </p:ext>
            </p:extLst>
          </p:nvPr>
        </p:nvGraphicFramePr>
        <p:xfrm>
          <a:off x="8460434" y="2348803"/>
          <a:ext cx="3501070" cy="38233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2" name="Picture 21" descr="A picture containing timeline&#10;&#10;Description automatically generated">
            <a:extLst>
              <a:ext uri="{FF2B5EF4-FFF2-40B4-BE49-F238E27FC236}">
                <a16:creationId xmlns:a16="http://schemas.microsoft.com/office/drawing/2014/main" id="{1C4C723B-FD1A-B8C9-4A57-6E77C4977143}"/>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13014879" y="8200386"/>
            <a:ext cx="1728327" cy="1267526"/>
          </a:xfrm>
          <a:prstGeom prst="rect">
            <a:avLst/>
          </a:prstGeom>
        </p:spPr>
      </p:pic>
      <p:sp>
        <p:nvSpPr>
          <p:cNvPr id="31" name="TextBox 30">
            <a:extLst>
              <a:ext uri="{FF2B5EF4-FFF2-40B4-BE49-F238E27FC236}">
                <a16:creationId xmlns:a16="http://schemas.microsoft.com/office/drawing/2014/main" id="{F72D3987-9957-FAA5-9FAB-F0850C0AEA9B}"/>
              </a:ext>
            </a:extLst>
          </p:cNvPr>
          <p:cNvSpPr txBox="1"/>
          <p:nvPr/>
        </p:nvSpPr>
        <p:spPr>
          <a:xfrm>
            <a:off x="5153088" y="6387058"/>
            <a:ext cx="7254825" cy="369332"/>
          </a:xfrm>
          <a:prstGeom prst="rect">
            <a:avLst/>
          </a:prstGeom>
          <a:noFill/>
        </p:spPr>
        <p:txBody>
          <a:bodyPr wrap="square">
            <a:spAutoFit/>
          </a:bodyPr>
          <a:lstStyle/>
          <a:p>
            <a:r>
              <a:rPr lang="en-US" dirty="0">
                <a:hlinkClick r:id="rId10"/>
              </a:rPr>
              <a:t>Important Steps when Building a new Team | MIT Human Resources</a:t>
            </a:r>
            <a:endParaRPr lang="en-UG" dirty="0"/>
          </a:p>
        </p:txBody>
      </p:sp>
      <p:sp>
        <p:nvSpPr>
          <p:cNvPr id="11" name="Scroll: Horizontal 10">
            <a:extLst>
              <a:ext uri="{FF2B5EF4-FFF2-40B4-BE49-F238E27FC236}">
                <a16:creationId xmlns:a16="http://schemas.microsoft.com/office/drawing/2014/main" id="{70BEF0B1-DBB2-AADD-234B-556566053C91}"/>
              </a:ext>
            </a:extLst>
          </p:cNvPr>
          <p:cNvSpPr/>
          <p:nvPr/>
        </p:nvSpPr>
        <p:spPr>
          <a:xfrm>
            <a:off x="8475676" y="925693"/>
            <a:ext cx="3326386" cy="2168059"/>
          </a:xfrm>
          <a:prstGeom prst="horizontalScroll">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GB" sz="1200" i="1" dirty="0"/>
              <a:t>KNOW-HOW</a:t>
            </a:r>
          </a:p>
          <a:p>
            <a:endParaRPr lang="en-GB" sz="1200" i="1" dirty="0"/>
          </a:p>
          <a:p>
            <a:r>
              <a:rPr lang="en-GB" sz="1000" dirty="0">
                <a:solidFill>
                  <a:srgbClr val="333333"/>
                </a:solidFill>
                <a:latin typeface="HelveticaNeue Regular"/>
              </a:rPr>
              <a:t>P</a:t>
            </a:r>
            <a:r>
              <a:rPr lang="en-GB" sz="1000" b="0" i="0" dirty="0">
                <a:solidFill>
                  <a:srgbClr val="333333"/>
                </a:solidFill>
                <a:effectLst/>
                <a:latin typeface="HelveticaNeue Regular"/>
              </a:rPr>
              <a:t>rojects are created by assigning a project lead to take responsibility, then documenting what the project is about (Goals, scope, roles and responsibilities and stakeholders).  The it’s just about breaking down the tasks into their constituent parts and turning them into timebound deliverables!  Easy!</a:t>
            </a:r>
            <a:endParaRPr lang="en-GB" sz="1200" i="1" dirty="0">
              <a:ea typeface="Calibri" panose="020F0502020204030204"/>
              <a:cs typeface="Calibri" panose="020F0502020204030204"/>
            </a:endParaRPr>
          </a:p>
        </p:txBody>
      </p:sp>
      <p:graphicFrame>
        <p:nvGraphicFramePr>
          <p:cNvPr id="5" name="Diagram 4">
            <a:extLst>
              <a:ext uri="{FF2B5EF4-FFF2-40B4-BE49-F238E27FC236}">
                <a16:creationId xmlns:a16="http://schemas.microsoft.com/office/drawing/2014/main" id="{ADFD9A58-2640-4DCE-FBF2-5717B781EFD5}"/>
              </a:ext>
            </a:extLst>
          </p:cNvPr>
          <p:cNvGraphicFramePr/>
          <p:nvPr>
            <p:extLst>
              <p:ext uri="{D42A27DB-BD31-4B8C-83A1-F6EECF244321}">
                <p14:modId xmlns:p14="http://schemas.microsoft.com/office/powerpoint/2010/main" val="4196706116"/>
              </p:ext>
            </p:extLst>
          </p:nvPr>
        </p:nvGraphicFramePr>
        <p:xfrm>
          <a:off x="3928439" y="-76486"/>
          <a:ext cx="4782662" cy="6730732"/>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graphicFrame>
        <p:nvGraphicFramePr>
          <p:cNvPr id="7" name="Diagram 6">
            <a:extLst>
              <a:ext uri="{FF2B5EF4-FFF2-40B4-BE49-F238E27FC236}">
                <a16:creationId xmlns:a16="http://schemas.microsoft.com/office/drawing/2014/main" id="{530A2563-5CBF-4E59-932F-EE1D82035A51}"/>
              </a:ext>
            </a:extLst>
          </p:cNvPr>
          <p:cNvGraphicFramePr/>
          <p:nvPr>
            <p:extLst>
              <p:ext uri="{D42A27DB-BD31-4B8C-83A1-F6EECF244321}">
                <p14:modId xmlns:p14="http://schemas.microsoft.com/office/powerpoint/2010/main" val="977721859"/>
              </p:ext>
            </p:extLst>
          </p:nvPr>
        </p:nvGraphicFramePr>
        <p:xfrm>
          <a:off x="14583" y="203754"/>
          <a:ext cx="4922592" cy="7553492"/>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pic>
        <p:nvPicPr>
          <p:cNvPr id="8" name="Picture 7" descr="A screenshot of a computer&#10;&#10;Description automatically generated with low confidence">
            <a:extLst>
              <a:ext uri="{FF2B5EF4-FFF2-40B4-BE49-F238E27FC236}">
                <a16:creationId xmlns:a16="http://schemas.microsoft.com/office/drawing/2014/main" id="{40802183-7AE1-E7AC-791D-B2B7FC951AE1}"/>
              </a:ext>
            </a:extLst>
          </p:cNvPr>
          <p:cNvPicPr>
            <a:picLocks noChangeAspect="1"/>
          </p:cNvPicPr>
          <p:nvPr/>
        </p:nvPicPr>
        <p:blipFill>
          <a:blip r:embed="rId21">
            <a:extLst>
              <a:ext uri="{28A0092B-C50C-407E-A947-70E740481C1C}">
                <a14:useLocalDpi xmlns:a14="http://schemas.microsoft.com/office/drawing/2010/main" val="0"/>
              </a:ext>
              <a:ext uri="{837473B0-CC2E-450A-ABE3-18F120FF3D39}">
                <a1611:picAttrSrcUrl xmlns:a1611="http://schemas.microsoft.com/office/drawing/2016/11/main" r:id="rId22"/>
              </a:ext>
            </a:extLst>
          </a:blip>
          <a:stretch>
            <a:fillRect/>
          </a:stretch>
        </p:blipFill>
        <p:spPr>
          <a:xfrm>
            <a:off x="230497" y="684217"/>
            <a:ext cx="4014126" cy="1707209"/>
          </a:xfrm>
          <a:prstGeom prst="rect">
            <a:avLst/>
          </a:prstGeom>
        </p:spPr>
      </p:pic>
    </p:spTree>
    <p:extLst>
      <p:ext uri="{BB962C8B-B14F-4D97-AF65-F5344CB8AC3E}">
        <p14:creationId xmlns:p14="http://schemas.microsoft.com/office/powerpoint/2010/main" val="17339881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74BCB-094E-9FC2-004A-44456C7CAC60}"/>
              </a:ext>
            </a:extLst>
          </p:cNvPr>
          <p:cNvSpPr>
            <a:spLocks noGrp="1"/>
          </p:cNvSpPr>
          <p:nvPr>
            <p:ph type="title" idx="4294967295"/>
          </p:nvPr>
        </p:nvSpPr>
        <p:spPr>
          <a:xfrm>
            <a:off x="262548" y="-302430"/>
            <a:ext cx="13151344" cy="1360488"/>
          </a:xfrm>
        </p:spPr>
        <p:txBody>
          <a:bodyPr>
            <a:normAutofit/>
          </a:bodyPr>
          <a:lstStyle/>
          <a:p>
            <a:r>
              <a:rPr lang="en-GB" sz="3600" dirty="0"/>
              <a:t>BUILDING YOUR IDENTITY AS A PROJECT MANAGER</a:t>
            </a:r>
          </a:p>
        </p:txBody>
      </p:sp>
      <p:sp>
        <p:nvSpPr>
          <p:cNvPr id="4" name="TextBox 3">
            <a:extLst>
              <a:ext uri="{FF2B5EF4-FFF2-40B4-BE49-F238E27FC236}">
                <a16:creationId xmlns:a16="http://schemas.microsoft.com/office/drawing/2014/main" id="{5D6748AB-32F8-7DD7-3D01-A357982AADD6}"/>
              </a:ext>
            </a:extLst>
          </p:cNvPr>
          <p:cNvSpPr txBox="1"/>
          <p:nvPr/>
        </p:nvSpPr>
        <p:spPr>
          <a:xfrm>
            <a:off x="34195" y="6600806"/>
            <a:ext cx="4434056" cy="231538"/>
          </a:xfrm>
          <a:prstGeom prst="rect">
            <a:avLst/>
          </a:prstGeom>
          <a:noFill/>
        </p:spPr>
        <p:txBody>
          <a:bodyPr wrap="square" rtlCol="0">
            <a:spAutoFit/>
          </a:bodyPr>
          <a:lstStyle/>
          <a:p>
            <a:pPr>
              <a:lnSpc>
                <a:spcPct val="90000"/>
              </a:lnSpc>
            </a:pPr>
            <a:r>
              <a:rPr lang="en-GB" sz="1000" dirty="0">
                <a:solidFill>
                  <a:srgbClr val="FFFFFF"/>
                </a:solidFill>
              </a:rPr>
              <a:t>©Leadership Learning All Rights Reserved</a:t>
            </a:r>
          </a:p>
        </p:txBody>
      </p:sp>
      <p:graphicFrame>
        <p:nvGraphicFramePr>
          <p:cNvPr id="6" name="TextBox 53">
            <a:extLst>
              <a:ext uri="{FF2B5EF4-FFF2-40B4-BE49-F238E27FC236}">
                <a16:creationId xmlns:a16="http://schemas.microsoft.com/office/drawing/2014/main" id="{D67F3320-F560-A1AF-D54A-2A509DF34987}"/>
              </a:ext>
            </a:extLst>
          </p:cNvPr>
          <p:cNvGraphicFramePr/>
          <p:nvPr>
            <p:extLst>
              <p:ext uri="{D42A27DB-BD31-4B8C-83A1-F6EECF244321}">
                <p14:modId xmlns:p14="http://schemas.microsoft.com/office/powerpoint/2010/main" val="3586393506"/>
              </p:ext>
            </p:extLst>
          </p:nvPr>
        </p:nvGraphicFramePr>
        <p:xfrm>
          <a:off x="7054648" y="3224184"/>
          <a:ext cx="4551762" cy="30840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2">
            <a:extLst>
              <a:ext uri="{FF2B5EF4-FFF2-40B4-BE49-F238E27FC236}">
                <a16:creationId xmlns:a16="http://schemas.microsoft.com/office/drawing/2014/main" id="{38D9262F-560A-0234-50ED-01613CEC82A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2744" y="1097096"/>
            <a:ext cx="2571133" cy="156016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Table&#10;&#10;Description automatically generated">
            <a:extLst>
              <a:ext uri="{FF2B5EF4-FFF2-40B4-BE49-F238E27FC236}">
                <a16:creationId xmlns:a16="http://schemas.microsoft.com/office/drawing/2014/main" id="{EF191FA4-373B-AB4E-B1FA-F252A79499B2}"/>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3523648" y="1091192"/>
            <a:ext cx="2576557" cy="1560170"/>
          </a:xfrm>
          <a:prstGeom prst="rect">
            <a:avLst/>
          </a:prstGeom>
        </p:spPr>
      </p:pic>
      <p:pic>
        <p:nvPicPr>
          <p:cNvPr id="11" name="Picture 4" descr="See the source image">
            <a:extLst>
              <a:ext uri="{FF2B5EF4-FFF2-40B4-BE49-F238E27FC236}">
                <a16:creationId xmlns:a16="http://schemas.microsoft.com/office/drawing/2014/main" id="{617ABE58-3C55-8E8D-120A-54947541255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8812" y="3083105"/>
            <a:ext cx="2552766" cy="168740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6438F24-B81A-7BC5-DE5A-6BD138F8DF8A}"/>
              </a:ext>
            </a:extLst>
          </p:cNvPr>
          <p:cNvSpPr txBox="1"/>
          <p:nvPr/>
        </p:nvSpPr>
        <p:spPr>
          <a:xfrm>
            <a:off x="364896" y="2785535"/>
            <a:ext cx="3002618" cy="307777"/>
          </a:xfrm>
          <a:prstGeom prst="rect">
            <a:avLst/>
          </a:prstGeom>
          <a:noFill/>
        </p:spPr>
        <p:txBody>
          <a:bodyPr wrap="square" rtlCol="0">
            <a:spAutoFit/>
          </a:bodyPr>
          <a:lstStyle/>
          <a:p>
            <a:r>
              <a:rPr lang="en-GB" sz="1400" dirty="0"/>
              <a:t>SA: Who needs to be involved?</a:t>
            </a:r>
          </a:p>
        </p:txBody>
      </p:sp>
      <p:sp>
        <p:nvSpPr>
          <p:cNvPr id="13" name="TextBox 12">
            <a:extLst>
              <a:ext uri="{FF2B5EF4-FFF2-40B4-BE49-F238E27FC236}">
                <a16:creationId xmlns:a16="http://schemas.microsoft.com/office/drawing/2014/main" id="{8D0C9CCA-D530-BF52-F1E4-7F774C94DB22}"/>
              </a:ext>
            </a:extLst>
          </p:cNvPr>
          <p:cNvSpPr txBox="1"/>
          <p:nvPr/>
        </p:nvSpPr>
        <p:spPr>
          <a:xfrm>
            <a:off x="181590" y="763891"/>
            <a:ext cx="3014230" cy="338554"/>
          </a:xfrm>
          <a:prstGeom prst="rect">
            <a:avLst/>
          </a:prstGeom>
          <a:noFill/>
        </p:spPr>
        <p:txBody>
          <a:bodyPr wrap="square" rtlCol="0">
            <a:spAutoFit/>
          </a:bodyPr>
          <a:lstStyle/>
          <a:p>
            <a:r>
              <a:rPr lang="en-GB" sz="1600" dirty="0"/>
              <a:t>Fishbone: What are the issues?</a:t>
            </a:r>
          </a:p>
        </p:txBody>
      </p:sp>
      <p:sp>
        <p:nvSpPr>
          <p:cNvPr id="14" name="TextBox 13">
            <a:extLst>
              <a:ext uri="{FF2B5EF4-FFF2-40B4-BE49-F238E27FC236}">
                <a16:creationId xmlns:a16="http://schemas.microsoft.com/office/drawing/2014/main" id="{19B47724-4A54-777A-0181-FC25C7938D14}"/>
              </a:ext>
            </a:extLst>
          </p:cNvPr>
          <p:cNvSpPr txBox="1"/>
          <p:nvPr/>
        </p:nvSpPr>
        <p:spPr>
          <a:xfrm>
            <a:off x="3493306" y="759299"/>
            <a:ext cx="3239479" cy="338554"/>
          </a:xfrm>
          <a:prstGeom prst="rect">
            <a:avLst/>
          </a:prstGeom>
          <a:noFill/>
        </p:spPr>
        <p:txBody>
          <a:bodyPr wrap="square" rtlCol="0">
            <a:spAutoFit/>
          </a:bodyPr>
          <a:lstStyle/>
          <a:p>
            <a:r>
              <a:rPr lang="en-GB" sz="1600" dirty="0"/>
              <a:t>But Why: What’s causing them?</a:t>
            </a:r>
          </a:p>
        </p:txBody>
      </p:sp>
      <p:sp>
        <p:nvSpPr>
          <p:cNvPr id="15" name="TextBox 14">
            <a:extLst>
              <a:ext uri="{FF2B5EF4-FFF2-40B4-BE49-F238E27FC236}">
                <a16:creationId xmlns:a16="http://schemas.microsoft.com/office/drawing/2014/main" id="{7CD361E3-5487-2212-B1BB-C431D00BCAD6}"/>
              </a:ext>
            </a:extLst>
          </p:cNvPr>
          <p:cNvSpPr txBox="1"/>
          <p:nvPr/>
        </p:nvSpPr>
        <p:spPr>
          <a:xfrm>
            <a:off x="3523648" y="2714668"/>
            <a:ext cx="3261099" cy="338554"/>
          </a:xfrm>
          <a:prstGeom prst="rect">
            <a:avLst/>
          </a:prstGeom>
          <a:noFill/>
        </p:spPr>
        <p:txBody>
          <a:bodyPr wrap="square" rtlCol="0">
            <a:spAutoFit/>
          </a:bodyPr>
          <a:lstStyle/>
          <a:p>
            <a:r>
              <a:rPr lang="en-GB" sz="1600" dirty="0"/>
              <a:t>SWOT: Who’s good at doing what?</a:t>
            </a:r>
          </a:p>
        </p:txBody>
      </p:sp>
      <p:pic>
        <p:nvPicPr>
          <p:cNvPr id="16" name="Picture 15">
            <a:extLst>
              <a:ext uri="{FF2B5EF4-FFF2-40B4-BE49-F238E27FC236}">
                <a16:creationId xmlns:a16="http://schemas.microsoft.com/office/drawing/2014/main" id="{67E52FAB-AC07-BB9E-C893-519707348331}"/>
              </a:ext>
            </a:extLst>
          </p:cNvPr>
          <p:cNvPicPr>
            <a:picLocks noChangeAspect="1"/>
          </p:cNvPicPr>
          <p:nvPr/>
        </p:nvPicPr>
        <p:blipFill rotWithShape="1">
          <a:blip r:embed="rId12"/>
          <a:srcRect l="26554" t="40000" r="31690" b="23784"/>
          <a:stretch/>
        </p:blipFill>
        <p:spPr>
          <a:xfrm>
            <a:off x="3565195" y="5044797"/>
            <a:ext cx="2501619" cy="1615961"/>
          </a:xfrm>
          <a:prstGeom prst="rect">
            <a:avLst/>
          </a:prstGeom>
        </p:spPr>
      </p:pic>
      <p:sp>
        <p:nvSpPr>
          <p:cNvPr id="17" name="TextBox 16">
            <a:extLst>
              <a:ext uri="{FF2B5EF4-FFF2-40B4-BE49-F238E27FC236}">
                <a16:creationId xmlns:a16="http://schemas.microsoft.com/office/drawing/2014/main" id="{B03A6030-B864-339A-CEEC-46B7778F8B36}"/>
              </a:ext>
            </a:extLst>
          </p:cNvPr>
          <p:cNvSpPr txBox="1"/>
          <p:nvPr/>
        </p:nvSpPr>
        <p:spPr>
          <a:xfrm>
            <a:off x="3523648" y="4753570"/>
            <a:ext cx="2783713" cy="338554"/>
          </a:xfrm>
          <a:prstGeom prst="rect">
            <a:avLst/>
          </a:prstGeom>
          <a:noFill/>
        </p:spPr>
        <p:txBody>
          <a:bodyPr wrap="square" rtlCol="0">
            <a:spAutoFit/>
          </a:bodyPr>
          <a:lstStyle/>
          <a:p>
            <a:r>
              <a:rPr lang="en-GB" sz="1600" dirty="0"/>
              <a:t>RACI: Who will do what?</a:t>
            </a:r>
          </a:p>
        </p:txBody>
      </p:sp>
      <p:pic>
        <p:nvPicPr>
          <p:cNvPr id="18" name="Picture 17" descr="A picture containing timeline&#10;&#10;Description automatically generated">
            <a:extLst>
              <a:ext uri="{FF2B5EF4-FFF2-40B4-BE49-F238E27FC236}">
                <a16:creationId xmlns:a16="http://schemas.microsoft.com/office/drawing/2014/main" id="{C335B0F8-4ACD-85AA-275B-C5BAA48A023A}"/>
              </a:ext>
            </a:extLst>
          </p:cNvPr>
          <p:cNvPicPr>
            <a:picLocks noChangeAspect="1"/>
          </p:cNvPicPr>
          <p:nvPr/>
        </p:nvPicPr>
        <p:blipFill>
          <a:blip r:embed="rId13">
            <a:extLs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338812" y="5104749"/>
            <a:ext cx="2552766" cy="1413243"/>
          </a:xfrm>
          <a:prstGeom prst="rect">
            <a:avLst/>
          </a:prstGeom>
        </p:spPr>
      </p:pic>
      <p:sp>
        <p:nvSpPr>
          <p:cNvPr id="19" name="TextBox 18">
            <a:extLst>
              <a:ext uri="{FF2B5EF4-FFF2-40B4-BE49-F238E27FC236}">
                <a16:creationId xmlns:a16="http://schemas.microsoft.com/office/drawing/2014/main" id="{15886E64-56F3-2ED1-FC55-F607F3B078F0}"/>
              </a:ext>
            </a:extLst>
          </p:cNvPr>
          <p:cNvSpPr txBox="1"/>
          <p:nvPr/>
        </p:nvSpPr>
        <p:spPr>
          <a:xfrm>
            <a:off x="262548" y="4766195"/>
            <a:ext cx="3261100" cy="338554"/>
          </a:xfrm>
          <a:prstGeom prst="rect">
            <a:avLst/>
          </a:prstGeom>
          <a:noFill/>
        </p:spPr>
        <p:txBody>
          <a:bodyPr wrap="square" rtlCol="0">
            <a:spAutoFit/>
          </a:bodyPr>
          <a:lstStyle/>
          <a:p>
            <a:r>
              <a:rPr lang="en-GB" sz="1600" dirty="0"/>
              <a:t>Gant: What needs doing by when?</a:t>
            </a:r>
          </a:p>
        </p:txBody>
      </p:sp>
      <p:sp>
        <p:nvSpPr>
          <p:cNvPr id="20" name="Scroll: Horizontal 19">
            <a:extLst>
              <a:ext uri="{FF2B5EF4-FFF2-40B4-BE49-F238E27FC236}">
                <a16:creationId xmlns:a16="http://schemas.microsoft.com/office/drawing/2014/main" id="{BE6C776D-853F-CB7C-E1C7-D4330902E9E4}"/>
              </a:ext>
            </a:extLst>
          </p:cNvPr>
          <p:cNvSpPr/>
          <p:nvPr/>
        </p:nvSpPr>
        <p:spPr>
          <a:xfrm>
            <a:off x="7601302" y="759299"/>
            <a:ext cx="3507577" cy="2582212"/>
          </a:xfrm>
          <a:prstGeom prst="horizontalScroll">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GB" sz="1200" i="1" dirty="0"/>
              <a:t>KNOW-HOW</a:t>
            </a:r>
          </a:p>
          <a:p>
            <a:endParaRPr lang="en-GB" sz="1200" i="1" dirty="0"/>
          </a:p>
          <a:p>
            <a:r>
              <a:rPr lang="en-GB" sz="1000" i="1" dirty="0">
                <a:solidFill>
                  <a:srgbClr val="333333"/>
                </a:solidFill>
                <a:latin typeface="HelveticaNeue Regular"/>
                <a:ea typeface="Calibri" panose="020F0502020204030204"/>
                <a:cs typeface="Calibri" panose="020F0502020204030204"/>
              </a:rPr>
              <a:t>Whenever I work with senior leaders, they tell me that all the theory scares them, but they’ve often done it all before without realising! So, the best way to feel like a project manager to is to identify where you might have used these PM techniques in your studies so far and be able to talk about them as examples of your practice! </a:t>
            </a:r>
            <a:endParaRPr lang="en-GB" sz="1200" i="1" dirty="0">
              <a:ea typeface="Calibri" panose="020F0502020204030204"/>
              <a:cs typeface="Calibri" panose="020F0502020204030204"/>
            </a:endParaRPr>
          </a:p>
        </p:txBody>
      </p:sp>
      <p:pic>
        <p:nvPicPr>
          <p:cNvPr id="3" name="Picture 2">
            <a:extLst>
              <a:ext uri="{FF2B5EF4-FFF2-40B4-BE49-F238E27FC236}">
                <a16:creationId xmlns:a16="http://schemas.microsoft.com/office/drawing/2014/main" id="{3CC11111-E27E-E750-6728-C5026DBD8F09}"/>
              </a:ext>
            </a:extLst>
          </p:cNvPr>
          <p:cNvPicPr>
            <a:picLocks noChangeAspect="1"/>
          </p:cNvPicPr>
          <p:nvPr/>
        </p:nvPicPr>
        <p:blipFill rotWithShape="1">
          <a:blip r:embed="rId15"/>
          <a:srcRect l="34257" t="56674" r="55608" b="27110"/>
          <a:stretch/>
        </p:blipFill>
        <p:spPr>
          <a:xfrm>
            <a:off x="3576301" y="3070891"/>
            <a:ext cx="2519699" cy="1672277"/>
          </a:xfrm>
          <a:prstGeom prst="rect">
            <a:avLst/>
          </a:prstGeom>
        </p:spPr>
      </p:pic>
      <p:sp>
        <p:nvSpPr>
          <p:cNvPr id="7" name="TextBox 6">
            <a:extLst>
              <a:ext uri="{FF2B5EF4-FFF2-40B4-BE49-F238E27FC236}">
                <a16:creationId xmlns:a16="http://schemas.microsoft.com/office/drawing/2014/main" id="{FE42B616-24DC-49FC-A574-8CFE7ED269BA}"/>
              </a:ext>
            </a:extLst>
          </p:cNvPr>
          <p:cNvSpPr txBox="1"/>
          <p:nvPr/>
        </p:nvSpPr>
        <p:spPr>
          <a:xfrm>
            <a:off x="7179858" y="6347243"/>
            <a:ext cx="667173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1" kern="1200" dirty="0">
                <a:solidFill>
                  <a:srgbClr val="FFFFFF"/>
                </a:solidFill>
                <a:latin typeface="Walbaum Display"/>
                <a:ea typeface="+mn-ea"/>
                <a:cs typeface="+mn-cs"/>
                <a:hlinkClick r:id="rId16">
                  <a:extLst>
                    <a:ext uri="{A12FA001-AC4F-418D-AE19-62706E023703}">
                      <ahyp:hlinkClr xmlns:ahyp="http://schemas.microsoft.com/office/drawing/2018/hyperlinkcolor" val="tx"/>
                    </a:ext>
                  </a:extLst>
                </a:hlinkClick>
              </a:rPr>
              <a:t>What is Project Management | PMI</a:t>
            </a:r>
            <a:endParaRPr lang="en-GB" sz="1800" b="1" i="1" kern="1200" dirty="0">
              <a:solidFill>
                <a:srgbClr val="FFFFFF"/>
              </a:solidFill>
              <a:latin typeface="Walbaum Display"/>
              <a:ea typeface="+mn-ea"/>
              <a:cs typeface="+mn-cs"/>
            </a:endParaRPr>
          </a:p>
        </p:txBody>
      </p:sp>
    </p:spTree>
    <p:extLst>
      <p:ext uri="{BB962C8B-B14F-4D97-AF65-F5344CB8AC3E}">
        <p14:creationId xmlns:p14="http://schemas.microsoft.com/office/powerpoint/2010/main" val="1703815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6AD0B-077C-CA45-65A6-D7A6F8646668}"/>
              </a:ext>
            </a:extLst>
          </p:cNvPr>
          <p:cNvSpPr>
            <a:spLocks noGrp="1"/>
          </p:cNvSpPr>
          <p:nvPr>
            <p:ph type="title"/>
          </p:nvPr>
        </p:nvSpPr>
        <p:spPr>
          <a:xfrm>
            <a:off x="1142998" y="191348"/>
            <a:ext cx="9905999" cy="1360898"/>
          </a:xfrm>
        </p:spPr>
        <p:txBody>
          <a:bodyPr/>
          <a:lstStyle/>
          <a:p>
            <a:r>
              <a:rPr lang="en-GB" dirty="0"/>
              <a:t>Exercise: Talk about yourself as a real PM!</a:t>
            </a:r>
          </a:p>
        </p:txBody>
      </p:sp>
      <p:sp>
        <p:nvSpPr>
          <p:cNvPr id="3" name="Content Placeholder 2">
            <a:extLst>
              <a:ext uri="{FF2B5EF4-FFF2-40B4-BE49-F238E27FC236}">
                <a16:creationId xmlns:a16="http://schemas.microsoft.com/office/drawing/2014/main" id="{C60CF189-4E1E-8FD9-FDCE-AAC9D529F2E0}"/>
              </a:ext>
            </a:extLst>
          </p:cNvPr>
          <p:cNvSpPr>
            <a:spLocks noGrp="1"/>
          </p:cNvSpPr>
          <p:nvPr>
            <p:ph sz="half" idx="1"/>
          </p:nvPr>
        </p:nvSpPr>
        <p:spPr>
          <a:xfrm>
            <a:off x="830846" y="1387611"/>
            <a:ext cx="2351860" cy="4424799"/>
          </a:xfrm>
        </p:spPr>
        <p:txBody>
          <a:bodyPr>
            <a:normAutofit fontScale="85000" lnSpcReduction="10000"/>
          </a:bodyPr>
          <a:lstStyle/>
          <a:p>
            <a:pPr marL="0" indent="0">
              <a:buNone/>
            </a:pPr>
            <a:r>
              <a:rPr lang="en-GB" b="1" dirty="0"/>
              <a:t>Job Description</a:t>
            </a:r>
          </a:p>
          <a:p>
            <a:pPr marL="0" indent="0">
              <a:buNone/>
            </a:pPr>
            <a:r>
              <a:rPr lang="en-GB" dirty="0"/>
              <a:t>We have amazing opportunity to join our team as a  Project Manager in your chosen industry!</a:t>
            </a:r>
          </a:p>
          <a:p>
            <a:pPr marL="0" indent="0">
              <a:buNone/>
            </a:pPr>
            <a:r>
              <a:rPr lang="en-GB" dirty="0"/>
              <a:t>Main duties</a:t>
            </a:r>
          </a:p>
          <a:p>
            <a:r>
              <a:rPr lang="en-GB" dirty="0"/>
              <a:t>Facilitate the change project</a:t>
            </a:r>
          </a:p>
          <a:p>
            <a:r>
              <a:rPr lang="en-GB" dirty="0"/>
              <a:t>Communicate with key stakeholders</a:t>
            </a:r>
          </a:p>
          <a:p>
            <a:r>
              <a:rPr lang="en-GB" dirty="0"/>
              <a:t>Coordinate the activities  </a:t>
            </a:r>
          </a:p>
        </p:txBody>
      </p:sp>
      <p:sp>
        <p:nvSpPr>
          <p:cNvPr id="4" name="Content Placeholder 3">
            <a:extLst>
              <a:ext uri="{FF2B5EF4-FFF2-40B4-BE49-F238E27FC236}">
                <a16:creationId xmlns:a16="http://schemas.microsoft.com/office/drawing/2014/main" id="{9A882A58-4B6C-6B09-3CA6-C09382602F15}"/>
              </a:ext>
            </a:extLst>
          </p:cNvPr>
          <p:cNvSpPr>
            <a:spLocks noGrp="1"/>
          </p:cNvSpPr>
          <p:nvPr>
            <p:ph sz="half" idx="2"/>
          </p:nvPr>
        </p:nvSpPr>
        <p:spPr>
          <a:xfrm>
            <a:off x="8500280" y="1384910"/>
            <a:ext cx="3261500" cy="4424799"/>
          </a:xfrm>
        </p:spPr>
        <p:txBody>
          <a:bodyPr>
            <a:normAutofit fontScale="85000" lnSpcReduction="10000"/>
          </a:bodyPr>
          <a:lstStyle/>
          <a:p>
            <a:pPr marL="0" indent="0">
              <a:buNone/>
            </a:pPr>
            <a:r>
              <a:rPr lang="en-GB" dirty="0"/>
              <a:t>How would you draw attention to:-</a:t>
            </a:r>
          </a:p>
          <a:p>
            <a:pPr marL="457200" indent="-457200">
              <a:buAutoNum type="arabicPeriod"/>
            </a:pPr>
            <a:r>
              <a:rPr lang="en-GB" dirty="0"/>
              <a:t>Your </a:t>
            </a:r>
            <a:r>
              <a:rPr lang="en-GB" i="1" dirty="0"/>
              <a:t>past experience </a:t>
            </a:r>
            <a:r>
              <a:rPr lang="en-GB" dirty="0"/>
              <a:t>of managing projects</a:t>
            </a:r>
          </a:p>
          <a:p>
            <a:pPr marL="457200" indent="-457200">
              <a:buAutoNum type="arabicPeriod"/>
            </a:pPr>
            <a:r>
              <a:rPr lang="en-GB" dirty="0"/>
              <a:t>Your </a:t>
            </a:r>
            <a:r>
              <a:rPr lang="en-GB" i="1" dirty="0"/>
              <a:t>reflections</a:t>
            </a:r>
            <a:r>
              <a:rPr lang="en-GB" dirty="0"/>
              <a:t> on the key skills that you have acquired </a:t>
            </a:r>
          </a:p>
          <a:p>
            <a:pPr marL="457200" indent="-457200">
              <a:buAutoNum type="arabicPeriod"/>
            </a:pPr>
            <a:r>
              <a:rPr lang="en-GB" dirty="0"/>
              <a:t>Your </a:t>
            </a:r>
            <a:r>
              <a:rPr lang="en-GB" i="1" dirty="0"/>
              <a:t>knowledge</a:t>
            </a:r>
            <a:r>
              <a:rPr lang="en-GB" dirty="0"/>
              <a:t> of PM processes (i.e. planning)</a:t>
            </a:r>
          </a:p>
          <a:p>
            <a:pPr marL="457200" indent="-457200">
              <a:buAutoNum type="arabicPeriod"/>
            </a:pPr>
            <a:r>
              <a:rPr lang="en-GB" dirty="0"/>
              <a:t>And how you’d go about </a:t>
            </a:r>
            <a:r>
              <a:rPr lang="en-GB" i="1" dirty="0"/>
              <a:t>leading</a:t>
            </a:r>
            <a:r>
              <a:rPr lang="en-GB" dirty="0"/>
              <a:t>/facilitating (i.e. what PM tools you’d use)</a:t>
            </a:r>
          </a:p>
        </p:txBody>
      </p:sp>
      <p:pic>
        <p:nvPicPr>
          <p:cNvPr id="6" name="Picture 5" descr="A group of people sitting at a table looking at a map&#10;&#10;Description automatically generated with low confidence">
            <a:extLst>
              <a:ext uri="{FF2B5EF4-FFF2-40B4-BE49-F238E27FC236}">
                <a16:creationId xmlns:a16="http://schemas.microsoft.com/office/drawing/2014/main" id="{0AAE7AF3-9E58-A18C-13A7-EFBA6321757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675356" y="1494844"/>
            <a:ext cx="4332272" cy="4082778"/>
          </a:xfrm>
          <a:prstGeom prst="rect">
            <a:avLst/>
          </a:prstGeom>
        </p:spPr>
      </p:pic>
      <p:sp>
        <p:nvSpPr>
          <p:cNvPr id="7" name="TextBox 6">
            <a:extLst>
              <a:ext uri="{FF2B5EF4-FFF2-40B4-BE49-F238E27FC236}">
                <a16:creationId xmlns:a16="http://schemas.microsoft.com/office/drawing/2014/main" id="{25AF6235-7A66-5F38-2F18-233048230A6F}"/>
              </a:ext>
            </a:extLst>
          </p:cNvPr>
          <p:cNvSpPr txBox="1"/>
          <p:nvPr/>
        </p:nvSpPr>
        <p:spPr>
          <a:xfrm>
            <a:off x="3895488" y="5577622"/>
            <a:ext cx="3892007" cy="230832"/>
          </a:xfrm>
          <a:prstGeom prst="rect">
            <a:avLst/>
          </a:prstGeom>
          <a:noFill/>
        </p:spPr>
        <p:txBody>
          <a:bodyPr wrap="square" rtlCol="0">
            <a:spAutoFit/>
          </a:bodyPr>
          <a:lstStyle/>
          <a:p>
            <a:r>
              <a:rPr lang="en-GB" sz="900" dirty="0">
                <a:hlinkClick r:id="rId4" tooltip="https://www.flickr.com/photos/vfsdigitaldesign/5396095193/"/>
              </a:rPr>
              <a:t>This Photo</a:t>
            </a:r>
            <a:r>
              <a:rPr lang="en-GB" sz="900" dirty="0"/>
              <a:t> by Unknown Author is licensed under </a:t>
            </a:r>
            <a:r>
              <a:rPr lang="en-GB" sz="900" dirty="0">
                <a:hlinkClick r:id="rId5" tooltip="https://creativecommons.org/licenses/by/3.0/"/>
              </a:rPr>
              <a:t>CC BY</a:t>
            </a:r>
            <a:endParaRPr lang="en-GB" sz="900" dirty="0"/>
          </a:p>
        </p:txBody>
      </p:sp>
      <p:sp>
        <p:nvSpPr>
          <p:cNvPr id="8" name="TextBox 7">
            <a:extLst>
              <a:ext uri="{FF2B5EF4-FFF2-40B4-BE49-F238E27FC236}">
                <a16:creationId xmlns:a16="http://schemas.microsoft.com/office/drawing/2014/main" id="{FBFBA606-1395-076F-86F5-A62411413300}"/>
              </a:ext>
            </a:extLst>
          </p:cNvPr>
          <p:cNvSpPr txBox="1"/>
          <p:nvPr/>
        </p:nvSpPr>
        <p:spPr>
          <a:xfrm>
            <a:off x="4346221" y="6377352"/>
            <a:ext cx="7732889" cy="369332"/>
          </a:xfrm>
          <a:prstGeom prst="rect">
            <a:avLst/>
          </a:prstGeom>
          <a:noFill/>
        </p:spPr>
        <p:txBody>
          <a:bodyPr wrap="square">
            <a:spAutoFit/>
          </a:bodyPr>
          <a:lstStyle/>
          <a:p>
            <a:r>
              <a:rPr lang="en-GB" dirty="0">
                <a:hlinkClick r:id="rId6"/>
              </a:rPr>
              <a:t>Understanding leadership in the context of transformation projects | APM</a:t>
            </a:r>
            <a:endParaRPr lang="en-GB" dirty="0"/>
          </a:p>
        </p:txBody>
      </p:sp>
    </p:spTree>
    <p:extLst>
      <p:ext uri="{BB962C8B-B14F-4D97-AF65-F5344CB8AC3E}">
        <p14:creationId xmlns:p14="http://schemas.microsoft.com/office/powerpoint/2010/main" val="22984056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1142C-E81B-EE9B-21FA-377816C0EBFF}"/>
              </a:ext>
            </a:extLst>
          </p:cNvPr>
          <p:cNvSpPr>
            <a:spLocks noGrp="1"/>
          </p:cNvSpPr>
          <p:nvPr>
            <p:ph type="title"/>
          </p:nvPr>
        </p:nvSpPr>
        <p:spPr>
          <a:xfrm>
            <a:off x="555533" y="1170662"/>
            <a:ext cx="5845267" cy="4798139"/>
          </a:xfrm>
        </p:spPr>
        <p:txBody>
          <a:bodyPr>
            <a:noAutofit/>
          </a:bodyPr>
          <a:lstStyle/>
          <a:p>
            <a:br>
              <a:rPr lang="en-GB" sz="1800" dirty="0">
                <a:latin typeface="Calibri" panose="020F0502020204030204" pitchFamily="34" charset="0"/>
                <a:ea typeface="Calibri" panose="020F0502020204030204" pitchFamily="34" charset="0"/>
                <a:cs typeface="Times New Roman" panose="02020603050405020304" pitchFamily="18" charset="0"/>
              </a:rPr>
            </a:br>
            <a:r>
              <a:rPr lang="en-GB" sz="1800" dirty="0">
                <a:latin typeface="Calibri" panose="020F0502020204030204" pitchFamily="34" charset="0"/>
                <a:ea typeface="Calibri" panose="020F0502020204030204" pitchFamily="34" charset="0"/>
                <a:cs typeface="Times New Roman" panose="02020603050405020304" pitchFamily="18" charset="0"/>
              </a:rPr>
              <a:t>Project X: Partnership between Government, Academia and Industry </a:t>
            </a:r>
            <a:r>
              <a:rPr lang="en-GB" sz="1800" dirty="0">
                <a:hlinkClick r:id="rId3"/>
              </a:rPr>
              <a:t>Project X (bettergovprojects.com)</a:t>
            </a:r>
            <a:r>
              <a:rPr lang="en-GB" sz="1800" dirty="0"/>
              <a:t> (Good for PM research/ evidence-base)</a:t>
            </a:r>
            <a:br>
              <a:rPr lang="en-GB" sz="1800" dirty="0"/>
            </a:br>
            <a:br>
              <a:rPr lang="en-US" sz="1800" b="1" i="1" dirty="0">
                <a:solidFill>
                  <a:srgbClr val="FFFFFF"/>
                </a:solidFill>
                <a:ea typeface="+mn-ea"/>
                <a:cs typeface="+mn-cs"/>
              </a:rPr>
            </a:br>
            <a:r>
              <a:rPr lang="en-GB" sz="1800" dirty="0">
                <a:effectLst/>
                <a:latin typeface="Calibri" panose="020F0502020204030204" pitchFamily="34" charset="0"/>
                <a:ea typeface="Calibri" panose="020F0502020204030204" pitchFamily="34" charset="0"/>
                <a:cs typeface="Times New Roman" panose="02020603050405020304" pitchFamily="18" charset="0"/>
              </a:rPr>
              <a:t>Association for Project Management: Professional Body </a:t>
            </a:r>
            <a:r>
              <a:rPr lang="en-GB" sz="1800" dirty="0">
                <a:hlinkClick r:id="rId4"/>
              </a:rPr>
              <a:t>APM | The Chartered Body For The Project Profession</a:t>
            </a:r>
            <a:r>
              <a:rPr lang="en-GB" sz="1800" dirty="0"/>
              <a:t> (Good for PM Competencies/ Skills)</a:t>
            </a:r>
            <a:br>
              <a:rPr lang="en-GB" sz="1800" dirty="0"/>
            </a:br>
            <a:br>
              <a:rPr lang="en-GB" sz="1800" dirty="0"/>
            </a:br>
            <a:r>
              <a:rPr lang="en-GB" sz="1800" dirty="0">
                <a:effectLst/>
                <a:latin typeface="Calibri" panose="020F0502020204030204" pitchFamily="34" charset="0"/>
                <a:ea typeface="Calibri" panose="020F0502020204030204" pitchFamily="34" charset="0"/>
                <a:cs typeface="Times New Roman" panose="02020603050405020304" pitchFamily="18" charset="0"/>
              </a:rPr>
              <a:t>Project Management Institute: </a:t>
            </a:r>
            <a:r>
              <a:rPr lang="en-GB" sz="1800" dirty="0">
                <a:hlinkClick r:id="rId5"/>
              </a:rPr>
              <a:t>Project Management Institute | PMI</a:t>
            </a:r>
            <a:r>
              <a:rPr lang="en-GB" sz="1800" dirty="0">
                <a:effectLst/>
                <a:latin typeface="Calibri" panose="020F0502020204030204" pitchFamily="34" charset="0"/>
                <a:ea typeface="Calibri" panose="020F0502020204030204" pitchFamily="34" charset="0"/>
                <a:cs typeface="Times New Roman" panose="02020603050405020304" pitchFamily="18" charset="0"/>
              </a:rPr>
              <a:t>  (Good for </a:t>
            </a:r>
            <a:r>
              <a:rPr lang="en-GB" sz="1800">
                <a:effectLst/>
                <a:latin typeface="Calibri" panose="020F0502020204030204" pitchFamily="34" charset="0"/>
                <a:ea typeface="Calibri" panose="020F0502020204030204" pitchFamily="34" charset="0"/>
                <a:cs typeface="Times New Roman" panose="02020603050405020304" pitchFamily="18" charset="0"/>
              </a:rPr>
              <a:t>PM Processes/ Tools</a:t>
            </a:r>
            <a:r>
              <a:rPr lang="en-GB" sz="1800" dirty="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3" name="Content Placeholder 2">
            <a:extLst>
              <a:ext uri="{FF2B5EF4-FFF2-40B4-BE49-F238E27FC236}">
                <a16:creationId xmlns:a16="http://schemas.microsoft.com/office/drawing/2014/main" id="{9DD888ED-F245-CD11-2789-32376F6F4A54}"/>
              </a:ext>
            </a:extLst>
          </p:cNvPr>
          <p:cNvSpPr>
            <a:spLocks noGrp="1"/>
          </p:cNvSpPr>
          <p:nvPr>
            <p:ph idx="1"/>
          </p:nvPr>
        </p:nvSpPr>
        <p:spPr>
          <a:xfrm>
            <a:off x="7355228" y="2169745"/>
            <a:ext cx="4188256" cy="3567118"/>
          </a:xfrm>
        </p:spPr>
        <p:txBody>
          <a:bodyPr>
            <a:normAutofit fontScale="92500" lnSpcReduction="10000"/>
          </a:bodyPr>
          <a:lstStyle/>
          <a:p>
            <a:pPr marL="0" indent="0">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Barret, F., &amp; Hatch, M.J. (2003) Planning on spontaneity: Lessons from jazz for a democratic theory of change. Academy of Management Best Conference Paper </a:t>
            </a:r>
          </a:p>
          <a:p>
            <a:pPr marL="0" indent="0">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Cunha, D. (?) Developing Project Management Competencies using Role-Playing Games: A case study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043-0683.pdf (pomsmeetings.org)</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1800" dirty="0">
                <a:latin typeface="Calibri" panose="020F0502020204030204" pitchFamily="34" charset="0"/>
                <a:cs typeface="Times New Roman" panose="02020603050405020304" pitchFamily="18" charset="0"/>
              </a:rPr>
              <a:t>Cleland, D. I. (1985) A strategy for ongoing project evaluation/ Project Management Journal 16 (3), 11-17.</a:t>
            </a:r>
          </a:p>
          <a:p>
            <a:endParaRPr lang="en-GB" dirty="0"/>
          </a:p>
        </p:txBody>
      </p:sp>
      <p:sp>
        <p:nvSpPr>
          <p:cNvPr id="4" name="TextBox 3">
            <a:extLst>
              <a:ext uri="{FF2B5EF4-FFF2-40B4-BE49-F238E27FC236}">
                <a16:creationId xmlns:a16="http://schemas.microsoft.com/office/drawing/2014/main" id="{B01490E2-EE6D-C5EA-4499-64DEC7AD3FD9}"/>
              </a:ext>
            </a:extLst>
          </p:cNvPr>
          <p:cNvSpPr txBox="1"/>
          <p:nvPr/>
        </p:nvSpPr>
        <p:spPr>
          <a:xfrm>
            <a:off x="0" y="6602552"/>
            <a:ext cx="5425045" cy="231538"/>
          </a:xfrm>
          <a:prstGeom prst="rect">
            <a:avLst/>
          </a:prstGeom>
          <a:noFill/>
        </p:spPr>
        <p:txBody>
          <a:bodyPr wrap="square" rtlCol="0">
            <a:spAutoFit/>
          </a:bodyPr>
          <a:lstStyle/>
          <a:p>
            <a:pPr>
              <a:lnSpc>
                <a:spcPct val="90000"/>
              </a:lnSpc>
            </a:pPr>
            <a:r>
              <a:rPr lang="en-GB" sz="1000">
                <a:solidFill>
                  <a:srgbClr val="FFFFFF"/>
                </a:solidFill>
              </a:rPr>
              <a:t>©Leadership Learning All Rights Reserved</a:t>
            </a:r>
          </a:p>
        </p:txBody>
      </p:sp>
      <p:sp>
        <p:nvSpPr>
          <p:cNvPr id="5" name="TextBox 4">
            <a:extLst>
              <a:ext uri="{FF2B5EF4-FFF2-40B4-BE49-F238E27FC236}">
                <a16:creationId xmlns:a16="http://schemas.microsoft.com/office/drawing/2014/main" id="{8C2411DA-B6EE-7226-A650-6622D88CDCB8}"/>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a:p>
        </p:txBody>
      </p:sp>
      <p:sp>
        <p:nvSpPr>
          <p:cNvPr id="6" name="TextBox 5">
            <a:extLst>
              <a:ext uri="{FF2B5EF4-FFF2-40B4-BE49-F238E27FC236}">
                <a16:creationId xmlns:a16="http://schemas.microsoft.com/office/drawing/2014/main" id="{5BFF30AF-B51F-16D1-6CD8-ACF6C8088DE9}"/>
              </a:ext>
            </a:extLst>
          </p:cNvPr>
          <p:cNvSpPr txBox="1"/>
          <p:nvPr/>
        </p:nvSpPr>
        <p:spPr>
          <a:xfrm>
            <a:off x="4724398" y="322539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a:p>
        </p:txBody>
      </p:sp>
      <p:sp>
        <p:nvSpPr>
          <p:cNvPr id="7" name="TextBox 6">
            <a:extLst>
              <a:ext uri="{FF2B5EF4-FFF2-40B4-BE49-F238E27FC236}">
                <a16:creationId xmlns:a16="http://schemas.microsoft.com/office/drawing/2014/main" id="{140BB526-34EC-9086-5110-C1F59D916FEA}"/>
              </a:ext>
            </a:extLst>
          </p:cNvPr>
          <p:cNvSpPr txBox="1"/>
          <p:nvPr/>
        </p:nvSpPr>
        <p:spPr>
          <a:xfrm>
            <a:off x="7355228" y="1559971"/>
            <a:ext cx="4281239" cy="584775"/>
          </a:xfrm>
          <a:prstGeom prst="rect">
            <a:avLst/>
          </a:prstGeom>
          <a:noFill/>
        </p:spPr>
        <p:txBody>
          <a:bodyPr wrap="square" rtlCol="0">
            <a:spAutoFit/>
          </a:bodyPr>
          <a:lstStyle/>
          <a:p>
            <a:r>
              <a:rPr lang="en-GB" sz="3200" dirty="0"/>
              <a:t>References </a:t>
            </a:r>
          </a:p>
        </p:txBody>
      </p:sp>
      <p:sp>
        <p:nvSpPr>
          <p:cNvPr id="8" name="TextBox 7">
            <a:extLst>
              <a:ext uri="{FF2B5EF4-FFF2-40B4-BE49-F238E27FC236}">
                <a16:creationId xmlns:a16="http://schemas.microsoft.com/office/drawing/2014/main" id="{F442B84D-FD71-966C-DAAF-2A91F38E69E6}"/>
              </a:ext>
            </a:extLst>
          </p:cNvPr>
          <p:cNvSpPr txBox="1"/>
          <p:nvPr/>
        </p:nvSpPr>
        <p:spPr>
          <a:xfrm>
            <a:off x="555533" y="1588256"/>
            <a:ext cx="4555958" cy="584775"/>
          </a:xfrm>
          <a:prstGeom prst="rect">
            <a:avLst/>
          </a:prstGeom>
          <a:noFill/>
        </p:spPr>
        <p:txBody>
          <a:bodyPr wrap="square" rtlCol="0">
            <a:spAutoFit/>
          </a:bodyPr>
          <a:lstStyle/>
          <a:p>
            <a:r>
              <a:rPr lang="en-GB" sz="3200" dirty="0"/>
              <a:t>Further Information</a:t>
            </a:r>
          </a:p>
        </p:txBody>
      </p:sp>
    </p:spTree>
    <p:extLst>
      <p:ext uri="{BB962C8B-B14F-4D97-AF65-F5344CB8AC3E}">
        <p14:creationId xmlns:p14="http://schemas.microsoft.com/office/powerpoint/2010/main" val="2651729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DACAA-8568-4991-8075-930D7CA2A205}"/>
              </a:ext>
            </a:extLst>
          </p:cNvPr>
          <p:cNvSpPr>
            <a:spLocks noGrp="1"/>
          </p:cNvSpPr>
          <p:nvPr>
            <p:ph type="title"/>
          </p:nvPr>
        </p:nvSpPr>
        <p:spPr/>
        <p:txBody>
          <a:bodyPr/>
          <a:lstStyle/>
          <a:p>
            <a:endParaRPr lang="en-GB"/>
          </a:p>
        </p:txBody>
      </p:sp>
      <p:pic>
        <p:nvPicPr>
          <p:cNvPr id="5" name="Content Placeholder 4" descr="A close up of a logo&#10;&#10;Description automatically generated">
            <a:extLst>
              <a:ext uri="{FF2B5EF4-FFF2-40B4-BE49-F238E27FC236}">
                <a16:creationId xmlns:a16="http://schemas.microsoft.com/office/drawing/2014/main" id="{7381DE6B-6135-4ABF-85F9-B97DBFF5A38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7" name="Picture 6" descr="A picture containing mirror&#10;&#10;Description automatically generated">
            <a:extLst>
              <a:ext uri="{FF2B5EF4-FFF2-40B4-BE49-F238E27FC236}">
                <a16:creationId xmlns:a16="http://schemas.microsoft.com/office/drawing/2014/main" id="{C2FD8A72-4995-4CC9-8CD3-FCE01A3B7F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9767" y="1954331"/>
            <a:ext cx="9186333" cy="5167312"/>
          </a:xfrm>
          <a:prstGeom prst="rect">
            <a:avLst/>
          </a:prstGeom>
        </p:spPr>
      </p:pic>
      <p:sp>
        <p:nvSpPr>
          <p:cNvPr id="9" name="TextBox 8">
            <a:extLst>
              <a:ext uri="{FF2B5EF4-FFF2-40B4-BE49-F238E27FC236}">
                <a16:creationId xmlns:a16="http://schemas.microsoft.com/office/drawing/2014/main" id="{B56409E8-A7F8-4B40-BA99-E5506A8D93F3}"/>
              </a:ext>
            </a:extLst>
          </p:cNvPr>
          <p:cNvSpPr txBox="1"/>
          <p:nvPr/>
        </p:nvSpPr>
        <p:spPr>
          <a:xfrm>
            <a:off x="637739" y="2092921"/>
            <a:ext cx="7603253" cy="3046988"/>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Attendance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800" dirty="0">
                <a:solidFill>
                  <a:prstClr val="white"/>
                </a:solidFill>
                <a:latin typeface="Arial" panose="020B0604020202020204" pitchFamily="34" charset="0"/>
                <a:cs typeface="Arial" panose="020B0604020202020204" pitchFamily="34" charset="0"/>
              </a:rPr>
              <a:t>Webcams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800" dirty="0">
                <a:solidFill>
                  <a:prstClr val="white"/>
                </a:solidFill>
                <a:latin typeface="Arial" panose="020B0604020202020204" pitchFamily="34" charset="0"/>
                <a:cs typeface="Arial" panose="020B0604020202020204" pitchFamily="34" charset="0"/>
              </a:rPr>
              <a:t>Audio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You can use the public chat box to ask any questions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PG Skills Canvas course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A6BB29CA-9C2F-44BD-8665-92681D73E780}"/>
              </a:ext>
            </a:extLst>
          </p:cNvPr>
          <p:cNvSpPr txBox="1"/>
          <p:nvPr/>
        </p:nvSpPr>
        <p:spPr>
          <a:xfrm>
            <a:off x="654622" y="767358"/>
            <a:ext cx="729744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B10170"/>
                </a:solidFill>
                <a:effectLst/>
                <a:uLnTx/>
                <a:uFillTx/>
                <a:latin typeface="Arial" panose="020B0604020202020204" pitchFamily="34" charset="0"/>
                <a:ea typeface="+mn-ea"/>
                <a:cs typeface="Arial" panose="020B0604020202020204" pitchFamily="34" charset="0"/>
              </a:rPr>
              <a:t>HOUSEKEEPING</a:t>
            </a:r>
          </a:p>
        </p:txBody>
      </p:sp>
      <p:sp>
        <p:nvSpPr>
          <p:cNvPr id="13" name="TextBox 12">
            <a:extLst>
              <a:ext uri="{FF2B5EF4-FFF2-40B4-BE49-F238E27FC236}">
                <a16:creationId xmlns:a16="http://schemas.microsoft.com/office/drawing/2014/main" id="{1398810B-68F1-496A-9994-C91A8810BB64}"/>
              </a:ext>
            </a:extLst>
          </p:cNvPr>
          <p:cNvSpPr txBox="1"/>
          <p:nvPr/>
        </p:nvSpPr>
        <p:spPr>
          <a:xfrm>
            <a:off x="8240992" y="3780700"/>
            <a:ext cx="282388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B10170"/>
                </a:solidFill>
                <a:effectLst/>
                <a:uLnTx/>
                <a:uFillTx/>
                <a:latin typeface="Arial" panose="020B0604020202020204" pitchFamily="34" charset="0"/>
                <a:ea typeface="+mn-ea"/>
                <a:cs typeface="Arial" panose="020B0604020202020204" pitchFamily="34" charset="0"/>
              </a:rPr>
              <a:t>PG Skills Canvas Course: https://canvas.bham.ac.uk/enroll/PKYPEA</a:t>
            </a:r>
          </a:p>
        </p:txBody>
      </p:sp>
    </p:spTree>
    <p:extLst>
      <p:ext uri="{BB962C8B-B14F-4D97-AF65-F5344CB8AC3E}">
        <p14:creationId xmlns:p14="http://schemas.microsoft.com/office/powerpoint/2010/main" val="24742111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8BBED-E06C-4A7F-B45D-B2820C5A5F35}"/>
              </a:ext>
            </a:extLst>
          </p:cNvPr>
          <p:cNvSpPr>
            <a:spLocks noGrp="1"/>
          </p:cNvSpPr>
          <p:nvPr>
            <p:ph type="title"/>
          </p:nvPr>
        </p:nvSpPr>
        <p:spPr/>
        <p:txBody>
          <a:bodyPr/>
          <a:lstStyle/>
          <a:p>
            <a:endParaRPr lang="en-GB"/>
          </a:p>
        </p:txBody>
      </p:sp>
      <p:pic>
        <p:nvPicPr>
          <p:cNvPr id="5" name="Content Placeholder 4" descr="A close up of a logo&#10;&#10;Description automatically generated">
            <a:extLst>
              <a:ext uri="{FF2B5EF4-FFF2-40B4-BE49-F238E27FC236}">
                <a16:creationId xmlns:a16="http://schemas.microsoft.com/office/drawing/2014/main" id="{B476044D-3FBB-48EC-9530-E2480500AFA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0886"/>
            <a:ext cx="12192000" cy="6858000"/>
          </a:xfrm>
        </p:spPr>
      </p:pic>
      <p:sp>
        <p:nvSpPr>
          <p:cNvPr id="6" name="TextBox 5">
            <a:extLst>
              <a:ext uri="{FF2B5EF4-FFF2-40B4-BE49-F238E27FC236}">
                <a16:creationId xmlns:a16="http://schemas.microsoft.com/office/drawing/2014/main" id="{A6BB29CA-9C2F-44BD-8665-92681D73E780}"/>
              </a:ext>
            </a:extLst>
          </p:cNvPr>
          <p:cNvSpPr txBox="1"/>
          <p:nvPr/>
        </p:nvSpPr>
        <p:spPr>
          <a:xfrm>
            <a:off x="457200" y="1115705"/>
            <a:ext cx="115824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B10170"/>
                </a:solidFill>
                <a:effectLst/>
                <a:uLnTx/>
                <a:uFillTx/>
                <a:latin typeface="Arial" panose="020B0604020202020204" pitchFamily="34" charset="0"/>
                <a:ea typeface="+mn-ea"/>
                <a:cs typeface="Arial" panose="020B0604020202020204" pitchFamily="34" charset="0"/>
              </a:rPr>
              <a:t>CAREERS NETWORK IS HERE FOR YOU</a:t>
            </a:r>
          </a:p>
        </p:txBody>
      </p:sp>
      <p:sp>
        <p:nvSpPr>
          <p:cNvPr id="7" name="TextBox 6">
            <a:extLst>
              <a:ext uri="{FF2B5EF4-FFF2-40B4-BE49-F238E27FC236}">
                <a16:creationId xmlns:a16="http://schemas.microsoft.com/office/drawing/2014/main" id="{B56409E8-A7F8-4B40-BA99-E5506A8D93F3}"/>
              </a:ext>
            </a:extLst>
          </p:cNvPr>
          <p:cNvSpPr txBox="1"/>
          <p:nvPr/>
        </p:nvSpPr>
        <p:spPr>
          <a:xfrm>
            <a:off x="277792" y="2106729"/>
            <a:ext cx="11620294" cy="3416320"/>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white"/>
                </a:solidFill>
                <a:effectLst/>
                <a:uLnTx/>
                <a:uFillTx/>
                <a:latin typeface="Arial"/>
                <a:ea typeface="+mn-ea"/>
                <a:cs typeface="Arial"/>
              </a:rPr>
              <a:t>1:1 guidance support:</a:t>
            </a:r>
            <a:endParaRPr kumimoji="0" lang="en-GB"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You don’t need to have career ideas or a plan to come and talk to us: we help people who have no idea where to start as well!</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To book an appointment, ask a question, have an application checked etc., please email </a:t>
            </a:r>
            <a:r>
              <a:rPr kumimoji="0" lang="en-GB"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careersenquiries@contacts.bham.ac.uk</a:t>
            </a:r>
            <a:r>
              <a:rPr kumimoji="0" lang="en-GB"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PGT-specific opportunities: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Professional Development Award </a:t>
            </a:r>
            <a:r>
              <a:rPr kumimoji="0" lang="en-GB"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hlinkClick r:id="rId5">
                  <a:extLst>
                    <a:ext uri="{A12FA001-AC4F-418D-AE19-62706E023703}">
                      <ahyp:hlinkClr xmlns:ahyp="http://schemas.microsoft.com/office/drawing/2018/hyperlinkcolor" val="tx"/>
                    </a:ext>
                  </a:extLst>
                </a:hlinkClick>
              </a:rPr>
              <a:t>https://canvas.bham.ac.uk/enroll/4AMG6T</a:t>
            </a:r>
            <a:r>
              <a:rPr kumimoji="0" lang="en-GB"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PGR-specific opportunities: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Career Mentor Beyond Academia </a:t>
            </a:r>
            <a:r>
              <a:rPr kumimoji="0" lang="en-GB"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hlinkClick r:id="rId6">
                  <a:extLst>
                    <a:ext uri="{A12FA001-AC4F-418D-AE19-62706E023703}">
                      <ahyp:hlinkClr xmlns:ahyp="http://schemas.microsoft.com/office/drawing/2018/hyperlinkcolor" val="tx"/>
                    </a:ext>
                  </a:extLst>
                </a:hlinkClick>
              </a:rPr>
              <a:t>https://canvas.bham.ac.uk/enroll/M7WCDE</a:t>
            </a:r>
            <a:r>
              <a:rPr kumimoji="0" lang="en-GB"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31520469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8BBED-E06C-4A7F-B45D-B2820C5A5F35}"/>
              </a:ext>
            </a:extLst>
          </p:cNvPr>
          <p:cNvSpPr>
            <a:spLocks noGrp="1"/>
          </p:cNvSpPr>
          <p:nvPr>
            <p:ph type="title"/>
          </p:nvPr>
        </p:nvSpPr>
        <p:spPr/>
        <p:txBody>
          <a:bodyPr/>
          <a:lstStyle/>
          <a:p>
            <a:endParaRPr lang="en-GB"/>
          </a:p>
        </p:txBody>
      </p:sp>
      <p:pic>
        <p:nvPicPr>
          <p:cNvPr id="5" name="Content Placeholder 4" descr="A close up of a logo&#10;&#10;Description automatically generated">
            <a:extLst>
              <a:ext uri="{FF2B5EF4-FFF2-40B4-BE49-F238E27FC236}">
                <a16:creationId xmlns:a16="http://schemas.microsoft.com/office/drawing/2014/main" id="{B476044D-3FBB-48EC-9530-E2480500AFA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0886"/>
            <a:ext cx="12192000" cy="6858000"/>
          </a:xfrm>
        </p:spPr>
      </p:pic>
      <p:sp>
        <p:nvSpPr>
          <p:cNvPr id="6" name="TextBox 5">
            <a:extLst>
              <a:ext uri="{FF2B5EF4-FFF2-40B4-BE49-F238E27FC236}">
                <a16:creationId xmlns:a16="http://schemas.microsoft.com/office/drawing/2014/main" id="{A6BB29CA-9C2F-44BD-8665-92681D73E780}"/>
              </a:ext>
            </a:extLst>
          </p:cNvPr>
          <p:cNvSpPr txBox="1"/>
          <p:nvPr/>
        </p:nvSpPr>
        <p:spPr>
          <a:xfrm>
            <a:off x="457200" y="1115705"/>
            <a:ext cx="115824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B10170"/>
                </a:solidFill>
                <a:effectLst/>
                <a:uLnTx/>
                <a:uFillTx/>
                <a:latin typeface="Arial" panose="020B0604020202020204" pitchFamily="34" charset="0"/>
                <a:ea typeface="+mn-ea"/>
                <a:cs typeface="Arial" panose="020B0604020202020204" pitchFamily="34" charset="0"/>
              </a:rPr>
              <a:t>Upcoming Opportunities</a:t>
            </a:r>
          </a:p>
        </p:txBody>
      </p:sp>
      <p:sp>
        <p:nvSpPr>
          <p:cNvPr id="7" name="TextBox 6">
            <a:extLst>
              <a:ext uri="{FF2B5EF4-FFF2-40B4-BE49-F238E27FC236}">
                <a16:creationId xmlns:a16="http://schemas.microsoft.com/office/drawing/2014/main" id="{B56409E8-A7F8-4B40-BA99-E5506A8D93F3}"/>
              </a:ext>
            </a:extLst>
          </p:cNvPr>
          <p:cNvSpPr txBox="1"/>
          <p:nvPr/>
        </p:nvSpPr>
        <p:spPr>
          <a:xfrm>
            <a:off x="277792" y="2106729"/>
            <a:ext cx="11620294" cy="4154984"/>
          </a:xfrm>
          <a:prstGeom prst="rect">
            <a:avLst/>
          </a:prstGeom>
          <a:noFill/>
        </p:spPr>
        <p:txBody>
          <a:bodyPr wrap="square" lIns="91440" tIns="45720" rIns="91440" bIns="45720" rtlCol="0" anchor="t">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PG Skills: What does it mean to have an entrepreneurial mindset? How can you apply the entrepreneurial mindset in a variety of settings? (</a:t>
            </a:r>
            <a:r>
              <a:rPr kumimoji="0" lang="fr-FR"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18 April 2023, 13:00 – 14:30) </a:t>
            </a:r>
            <a:r>
              <a:rPr kumimoji="0" lang="en-GB"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https://bham.targetconnect.net/leap/event.html?id=16749&amp;service=Careers+Service</a:t>
            </a:r>
            <a:endParaRPr kumimoji="0" lang="en-GB"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Masters Consultancy Challenge (12 – 23 June 2023) – All PGT students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hlinkClick r:id="rId5">
                  <a:extLst>
                    <a:ext uri="{A12FA001-AC4F-418D-AE19-62706E023703}">
                      <ahyp:hlinkClr xmlns:ahyp="http://schemas.microsoft.com/office/drawing/2018/hyperlinkcolor" val="tx"/>
                    </a:ext>
                  </a:extLst>
                </a:hlinkClick>
              </a:rPr>
              <a:t>https://intranet.birmingham.ac.uk/as/employability/careers/postgraduate/pgt/mcc.aspx</a:t>
            </a:r>
            <a:endParaRPr kumimoji="0" lang="en-GB" sz="240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971919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DACAA-8568-4991-8075-930D7CA2A205}"/>
              </a:ext>
            </a:extLst>
          </p:cNvPr>
          <p:cNvSpPr>
            <a:spLocks noGrp="1"/>
          </p:cNvSpPr>
          <p:nvPr>
            <p:ph type="title"/>
          </p:nvPr>
        </p:nvSpPr>
        <p:spPr/>
        <p:txBody>
          <a:bodyPr/>
          <a:lstStyle/>
          <a:p>
            <a:endParaRPr lang="en-GB"/>
          </a:p>
        </p:txBody>
      </p:sp>
      <p:pic>
        <p:nvPicPr>
          <p:cNvPr id="5" name="Content Placeholder 4" descr="A close up of a logo&#10;&#10;Description automatically generated">
            <a:extLst>
              <a:ext uri="{FF2B5EF4-FFF2-40B4-BE49-F238E27FC236}">
                <a16:creationId xmlns:a16="http://schemas.microsoft.com/office/drawing/2014/main" id="{7381DE6B-6135-4ABF-85F9-B97DBFF5A38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9" name="TextBox 8">
            <a:extLst>
              <a:ext uri="{FF2B5EF4-FFF2-40B4-BE49-F238E27FC236}">
                <a16:creationId xmlns:a16="http://schemas.microsoft.com/office/drawing/2014/main" id="{B56409E8-A7F8-4B40-BA99-E5506A8D93F3}"/>
              </a:ext>
            </a:extLst>
          </p:cNvPr>
          <p:cNvSpPr txBox="1"/>
          <p:nvPr/>
        </p:nvSpPr>
        <p:spPr>
          <a:xfrm>
            <a:off x="725642" y="2665531"/>
            <a:ext cx="1072171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Contact us via </a:t>
            </a:r>
            <a:r>
              <a:rPr kumimoji="0" lang="en-GB" sz="32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careersenquiries@contacts.bham.ac.uk</a:t>
            </a:r>
            <a:endParaRPr kumimoji="0" lang="en-GB" sz="32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32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www.intranet.birmingham.ac.uk/careers/pg</a:t>
            </a:r>
            <a:r>
              <a:rPr kumimoji="0" lang="en-GB" sz="32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p>
        </p:txBody>
      </p:sp>
      <p:sp>
        <p:nvSpPr>
          <p:cNvPr id="11" name="TextBox 10">
            <a:extLst>
              <a:ext uri="{FF2B5EF4-FFF2-40B4-BE49-F238E27FC236}">
                <a16:creationId xmlns:a16="http://schemas.microsoft.com/office/drawing/2014/main" id="{A6BB29CA-9C2F-44BD-8665-92681D73E780}"/>
              </a:ext>
            </a:extLst>
          </p:cNvPr>
          <p:cNvSpPr txBox="1"/>
          <p:nvPr/>
        </p:nvSpPr>
        <p:spPr>
          <a:xfrm>
            <a:off x="654622" y="767358"/>
            <a:ext cx="729744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B10170"/>
                </a:solidFill>
                <a:effectLst/>
                <a:uLnTx/>
                <a:uFillTx/>
                <a:latin typeface="Arial" panose="020B0604020202020204" pitchFamily="34" charset="0"/>
                <a:ea typeface="+mn-ea"/>
                <a:cs typeface="Arial" panose="020B0604020202020204" pitchFamily="34" charset="0"/>
              </a:rPr>
              <a:t>ANY QUESTIONS?</a:t>
            </a:r>
          </a:p>
        </p:txBody>
      </p:sp>
    </p:spTree>
    <p:extLst>
      <p:ext uri="{BB962C8B-B14F-4D97-AF65-F5344CB8AC3E}">
        <p14:creationId xmlns:p14="http://schemas.microsoft.com/office/powerpoint/2010/main" val="33686739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BF1DCD9-4684-4B84-AD73-6652C8BAC7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8677134-0874-42BD-9A2A-C2B9BD28474D}"/>
              </a:ext>
            </a:extLst>
          </p:cNvPr>
          <p:cNvPicPr>
            <a:picLocks noChangeAspect="1"/>
          </p:cNvPicPr>
          <p:nvPr/>
        </p:nvPicPr>
        <p:blipFill rotWithShape="1">
          <a:blip r:embed="rId3"/>
          <a:srcRect t="4806" b="7697"/>
          <a:stretch/>
        </p:blipFill>
        <p:spPr>
          <a:xfrm>
            <a:off x="20" y="10"/>
            <a:ext cx="12199237" cy="6857989"/>
          </a:xfrm>
          <a:prstGeom prst="rect">
            <a:avLst/>
          </a:prstGeom>
        </p:spPr>
      </p:pic>
      <p:sp>
        <p:nvSpPr>
          <p:cNvPr id="11" name="Freeform: Shape 10">
            <a:extLst>
              <a:ext uri="{FF2B5EF4-FFF2-40B4-BE49-F238E27FC236}">
                <a16:creationId xmlns:a16="http://schemas.microsoft.com/office/drawing/2014/main" id="{4BE6A732-8124-4A59-8EC9-BF4A1648A0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flipV="1">
            <a:off x="2226538" y="-2233466"/>
            <a:ext cx="6858000" cy="11324929"/>
          </a:xfrm>
          <a:custGeom>
            <a:avLst/>
            <a:gdLst>
              <a:gd name="connsiteX0" fmla="*/ 0 w 6858000"/>
              <a:gd name="connsiteY0" fmla="*/ 9303227 h 11262142"/>
              <a:gd name="connsiteX1" fmla="*/ 0 w 6858000"/>
              <a:gd name="connsiteY1" fmla="*/ 6495555 h 11262142"/>
              <a:gd name="connsiteX2" fmla="*/ 1 w 6858000"/>
              <a:gd name="connsiteY2" fmla="*/ 6495555 h 11262142"/>
              <a:gd name="connsiteX3" fmla="*/ 1 w 6858000"/>
              <a:gd name="connsiteY3" fmla="*/ 0 h 11262142"/>
              <a:gd name="connsiteX4" fmla="*/ 6858000 w 6858000"/>
              <a:gd name="connsiteY4" fmla="*/ 6015407 h 11262142"/>
              <a:gd name="connsiteX5" fmla="*/ 6858000 w 6858000"/>
              <a:gd name="connsiteY5" fmla="*/ 8999698 h 11262142"/>
              <a:gd name="connsiteX6" fmla="*/ 6858000 w 6858000"/>
              <a:gd name="connsiteY6" fmla="*/ 11262142 h 11262142"/>
              <a:gd name="connsiteX7" fmla="*/ 1 w 6858000"/>
              <a:gd name="connsiteY7" fmla="*/ 11262142 h 11262142"/>
              <a:gd name="connsiteX8" fmla="*/ 1 w 6858000"/>
              <a:gd name="connsiteY8" fmla="*/ 9303227 h 1126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8000" h="11262142">
                <a:moveTo>
                  <a:pt x="0" y="9303227"/>
                </a:moveTo>
                <a:lnTo>
                  <a:pt x="0" y="6495555"/>
                </a:lnTo>
                <a:lnTo>
                  <a:pt x="1" y="6495555"/>
                </a:lnTo>
                <a:lnTo>
                  <a:pt x="1" y="0"/>
                </a:lnTo>
                <a:lnTo>
                  <a:pt x="6858000" y="6015407"/>
                </a:lnTo>
                <a:lnTo>
                  <a:pt x="6858000" y="8999698"/>
                </a:lnTo>
                <a:lnTo>
                  <a:pt x="6858000" y="11262142"/>
                </a:lnTo>
                <a:lnTo>
                  <a:pt x="1" y="11262142"/>
                </a:lnTo>
                <a:lnTo>
                  <a:pt x="1" y="9303227"/>
                </a:lnTo>
                <a:close/>
              </a:path>
            </a:pathLst>
          </a:cu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4D96915-1DCA-4298-BC2B-654798F006FD}"/>
              </a:ext>
            </a:extLst>
          </p:cNvPr>
          <p:cNvSpPr>
            <a:spLocks noGrp="1"/>
          </p:cNvSpPr>
          <p:nvPr>
            <p:ph type="ctrTitle"/>
          </p:nvPr>
        </p:nvSpPr>
        <p:spPr>
          <a:xfrm>
            <a:off x="0" y="677885"/>
            <a:ext cx="10005413" cy="3793336"/>
          </a:xfrm>
        </p:spPr>
        <p:txBody>
          <a:bodyPr anchor="t">
            <a:normAutofit/>
          </a:bodyPr>
          <a:lstStyle/>
          <a:p>
            <a:r>
              <a:rPr lang="en-GB" sz="6600" dirty="0">
                <a:solidFill>
                  <a:srgbClr val="FFFFFF"/>
                </a:solidFill>
              </a:rPr>
              <a:t>	PG Skills: </a:t>
            </a:r>
            <a:br>
              <a:rPr lang="en-GB" sz="6600" dirty="0">
                <a:solidFill>
                  <a:srgbClr val="FFFFFF"/>
                </a:solidFill>
              </a:rPr>
            </a:br>
            <a:r>
              <a:rPr lang="en-GB" sz="6600" dirty="0">
                <a:solidFill>
                  <a:srgbClr val="FFFFFF"/>
                </a:solidFill>
              </a:rPr>
              <a:t>	Managing 	Projects well</a:t>
            </a:r>
          </a:p>
        </p:txBody>
      </p:sp>
      <p:sp>
        <p:nvSpPr>
          <p:cNvPr id="3" name="Subtitle 2">
            <a:extLst>
              <a:ext uri="{FF2B5EF4-FFF2-40B4-BE49-F238E27FC236}">
                <a16:creationId xmlns:a16="http://schemas.microsoft.com/office/drawing/2014/main" id="{66F1377E-BE7E-4932-8103-9A233A0FA4BF}"/>
              </a:ext>
            </a:extLst>
          </p:cNvPr>
          <p:cNvSpPr>
            <a:spLocks noGrp="1"/>
          </p:cNvSpPr>
          <p:nvPr>
            <p:ph type="subTitle" idx="1"/>
          </p:nvPr>
        </p:nvSpPr>
        <p:spPr>
          <a:xfrm>
            <a:off x="1160367" y="5154237"/>
            <a:ext cx="4264677" cy="1148086"/>
          </a:xfrm>
        </p:spPr>
        <p:txBody>
          <a:bodyPr anchor="t">
            <a:normAutofit fontScale="77500" lnSpcReduction="20000"/>
          </a:bodyPr>
          <a:lstStyle/>
          <a:p>
            <a:pPr>
              <a:lnSpc>
                <a:spcPct val="90000"/>
              </a:lnSpc>
            </a:pPr>
            <a:r>
              <a:rPr lang="en-GB" sz="2600">
                <a:solidFill>
                  <a:srgbClr val="FFFFFF"/>
                </a:solidFill>
              </a:rPr>
              <a:t>Dr Alyson Nicholds</a:t>
            </a:r>
          </a:p>
          <a:p>
            <a:pPr>
              <a:lnSpc>
                <a:spcPct val="90000"/>
              </a:lnSpc>
            </a:pPr>
            <a:r>
              <a:rPr lang="en-GB" sz="2600">
                <a:solidFill>
                  <a:srgbClr val="FFFFFF"/>
                </a:solidFill>
              </a:rPr>
              <a:t>Director, Leadership Learning Ltd©</a:t>
            </a:r>
          </a:p>
          <a:p>
            <a:pPr>
              <a:lnSpc>
                <a:spcPct val="90000"/>
              </a:lnSpc>
            </a:pPr>
            <a:r>
              <a:rPr lang="en-GB" sz="2600">
                <a:solidFill>
                  <a:srgbClr val="FFFFFF"/>
                </a:solidFill>
                <a:hlinkClick r:id="rId4"/>
              </a:rPr>
              <a:t>DrNicholds@outlook.com</a:t>
            </a:r>
            <a:endParaRPr lang="en-GB" sz="2600">
              <a:solidFill>
                <a:srgbClr val="FFFFFF"/>
              </a:solidFill>
            </a:endParaRPr>
          </a:p>
          <a:p>
            <a:pPr>
              <a:lnSpc>
                <a:spcPct val="90000"/>
              </a:lnSpc>
            </a:pPr>
            <a:endParaRPr lang="en-GB">
              <a:solidFill>
                <a:srgbClr val="FFFFFF"/>
              </a:solidFill>
            </a:endParaRPr>
          </a:p>
        </p:txBody>
      </p:sp>
      <p:cxnSp>
        <p:nvCxnSpPr>
          <p:cNvPr id="13" name="Straight Connector 12">
            <a:extLst>
              <a:ext uri="{FF2B5EF4-FFF2-40B4-BE49-F238E27FC236}">
                <a16:creationId xmlns:a16="http://schemas.microsoft.com/office/drawing/2014/main" id="{EFDAA6A4-1F42-460B-A500-921EEB4BC01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88357" y="5151666"/>
            <a:ext cx="986064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text, businesscard&#10;&#10;Description automatically generated">
            <a:extLst>
              <a:ext uri="{FF2B5EF4-FFF2-40B4-BE49-F238E27FC236}">
                <a16:creationId xmlns:a16="http://schemas.microsoft.com/office/drawing/2014/main" id="{A19485D4-772F-4F82-995D-62729749B422}"/>
              </a:ext>
            </a:extLst>
          </p:cNvPr>
          <p:cNvPicPr>
            <a:picLocks noChangeAspect="1"/>
          </p:cNvPicPr>
          <p:nvPr/>
        </p:nvPicPr>
        <p:blipFill>
          <a:blip r:embed="rId5"/>
          <a:stretch>
            <a:fillRect/>
          </a:stretch>
        </p:blipFill>
        <p:spPr>
          <a:xfrm>
            <a:off x="9770854" y="4487175"/>
            <a:ext cx="2124973" cy="2139350"/>
          </a:xfrm>
          <a:prstGeom prst="rect">
            <a:avLst/>
          </a:prstGeom>
        </p:spPr>
      </p:pic>
      <p:sp>
        <p:nvSpPr>
          <p:cNvPr id="5" name="TextBox 4">
            <a:extLst>
              <a:ext uri="{FF2B5EF4-FFF2-40B4-BE49-F238E27FC236}">
                <a16:creationId xmlns:a16="http://schemas.microsoft.com/office/drawing/2014/main" id="{C25C54A5-3C8A-4C67-ADC2-59237889C4B4}"/>
              </a:ext>
            </a:extLst>
          </p:cNvPr>
          <p:cNvSpPr txBox="1"/>
          <p:nvPr/>
        </p:nvSpPr>
        <p:spPr>
          <a:xfrm>
            <a:off x="0" y="6622181"/>
            <a:ext cx="5425045" cy="231538"/>
          </a:xfrm>
          <a:prstGeom prst="rect">
            <a:avLst/>
          </a:prstGeom>
          <a:noFill/>
        </p:spPr>
        <p:txBody>
          <a:bodyPr wrap="square" rtlCol="0">
            <a:spAutoFit/>
          </a:bodyPr>
          <a:lstStyle/>
          <a:p>
            <a:pPr>
              <a:lnSpc>
                <a:spcPct val="90000"/>
              </a:lnSpc>
            </a:pPr>
            <a:r>
              <a:rPr lang="en-GB" sz="1000">
                <a:solidFill>
                  <a:srgbClr val="FFFFFF"/>
                </a:solidFill>
              </a:rPr>
              <a:t>©Leadership Learning All Rights Reserved</a:t>
            </a:r>
          </a:p>
        </p:txBody>
      </p:sp>
      <p:sp>
        <p:nvSpPr>
          <p:cNvPr id="12" name="TextBox 11">
            <a:extLst>
              <a:ext uri="{FF2B5EF4-FFF2-40B4-BE49-F238E27FC236}">
                <a16:creationId xmlns:a16="http://schemas.microsoft.com/office/drawing/2014/main" id="{7C354184-98E8-46B2-88A0-4EFB55547589}"/>
              </a:ext>
            </a:extLst>
          </p:cNvPr>
          <p:cNvSpPr txBox="1"/>
          <p:nvPr/>
        </p:nvSpPr>
        <p:spPr>
          <a:xfrm>
            <a:off x="11496379" y="4315713"/>
            <a:ext cx="365023" cy="342914"/>
          </a:xfrm>
          <a:prstGeom prst="rect">
            <a:avLst/>
          </a:prstGeom>
          <a:noFill/>
        </p:spPr>
        <p:txBody>
          <a:bodyPr wrap="square">
            <a:spAutoFit/>
          </a:bodyPr>
          <a:lstStyle/>
          <a:p>
            <a:pPr>
              <a:lnSpc>
                <a:spcPct val="90000"/>
              </a:lnSpc>
            </a:pPr>
            <a:r>
              <a:rPr lang="en-GB" sz="1800" b="1">
                <a:solidFill>
                  <a:schemeClr val="bg1"/>
                </a:solidFill>
              </a:rPr>
              <a:t>™</a:t>
            </a:r>
          </a:p>
        </p:txBody>
      </p:sp>
    </p:spTree>
    <p:extLst>
      <p:ext uri="{BB962C8B-B14F-4D97-AF65-F5344CB8AC3E}">
        <p14:creationId xmlns:p14="http://schemas.microsoft.com/office/powerpoint/2010/main" val="33516906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8" name="Rectangle 97">
            <a:extLst>
              <a:ext uri="{FF2B5EF4-FFF2-40B4-BE49-F238E27FC236}">
                <a16:creationId xmlns:a16="http://schemas.microsoft.com/office/drawing/2014/main" id="{AB20E7A4-EC2C-47C8-BE55-65771E3F2E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B69300-8527-42EA-BC3A-52F271ACFD49}"/>
              </a:ext>
            </a:extLst>
          </p:cNvPr>
          <p:cNvSpPr>
            <a:spLocks noGrp="1"/>
          </p:cNvSpPr>
          <p:nvPr>
            <p:ph type="title"/>
          </p:nvPr>
        </p:nvSpPr>
        <p:spPr>
          <a:xfrm>
            <a:off x="574071" y="174003"/>
            <a:ext cx="11080169" cy="711306"/>
          </a:xfrm>
        </p:spPr>
        <p:txBody>
          <a:bodyPr vert="horz" lIns="91440" tIns="45720" rIns="91440" bIns="45720" rtlCol="0" anchor="b">
            <a:normAutofit fontScale="90000"/>
          </a:bodyPr>
          <a:lstStyle/>
          <a:p>
            <a:pPr algn="ctr"/>
            <a:r>
              <a:rPr lang="en-US" sz="3600" cap="all" spc="300" dirty="0"/>
              <a:t>Help, I need project management skills!</a:t>
            </a:r>
            <a:endParaRPr lang="en-US" sz="3600" kern="1200" cap="all" spc="300" dirty="0">
              <a:solidFill>
                <a:schemeClr val="tx1"/>
              </a:solidFill>
              <a:latin typeface="+mj-lt"/>
              <a:ea typeface="+mj-ea"/>
              <a:cs typeface="+mj-cs"/>
            </a:endParaRPr>
          </a:p>
        </p:txBody>
      </p:sp>
      <p:cxnSp>
        <p:nvCxnSpPr>
          <p:cNvPr id="100" name="Straight Connector 99">
            <a:extLst>
              <a:ext uri="{FF2B5EF4-FFF2-40B4-BE49-F238E27FC236}">
                <a16:creationId xmlns:a16="http://schemas.microsoft.com/office/drawing/2014/main" id="{1766FD2F-248A-4AA1-8078-E26D6E690B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33837" y="6172200"/>
            <a:ext cx="9760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8" name="Online Media 17" title="What is project management?">
            <a:hlinkClick r:id="" action="ppaction://media"/>
            <a:extLst>
              <a:ext uri="{FF2B5EF4-FFF2-40B4-BE49-F238E27FC236}">
                <a16:creationId xmlns:a16="http://schemas.microsoft.com/office/drawing/2014/main" id="{1CF49725-2C8D-4331-8045-C2E435BB800F}"/>
              </a:ext>
            </a:extLst>
          </p:cNvPr>
          <p:cNvPicPr>
            <a:picLocks noRot="1" noChangeAspect="1"/>
          </p:cNvPicPr>
          <p:nvPr>
            <a:videoFile r:link="rId1"/>
          </p:nvPr>
        </p:nvPicPr>
        <p:blipFill>
          <a:blip r:embed="rId4"/>
          <a:stretch>
            <a:fillRect/>
          </a:stretch>
        </p:blipFill>
        <p:spPr>
          <a:xfrm>
            <a:off x="337943" y="3318552"/>
            <a:ext cx="5205502" cy="2980483"/>
          </a:xfrm>
          <a:prstGeom prst="rect">
            <a:avLst/>
          </a:prstGeom>
        </p:spPr>
      </p:pic>
      <p:sp>
        <p:nvSpPr>
          <p:cNvPr id="162" name="TextBox 161">
            <a:extLst>
              <a:ext uri="{FF2B5EF4-FFF2-40B4-BE49-F238E27FC236}">
                <a16:creationId xmlns:a16="http://schemas.microsoft.com/office/drawing/2014/main" id="{0EC34975-2081-4E58-BD43-E8C0E2E9D51E}"/>
              </a:ext>
            </a:extLst>
          </p:cNvPr>
          <p:cNvSpPr txBox="1"/>
          <p:nvPr/>
        </p:nvSpPr>
        <p:spPr>
          <a:xfrm>
            <a:off x="6320276" y="3743595"/>
            <a:ext cx="5094892" cy="24645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nSpc>
                <a:spcPct val="107000"/>
              </a:lnSpc>
              <a:spcAft>
                <a:spcPts val="800"/>
              </a:spcAft>
              <a:tabLst>
                <a:tab pos="457200" algn="l"/>
              </a:tabLst>
            </a:pPr>
            <a:r>
              <a:rPr lang="en-GB" sz="1400" i="1" dirty="0">
                <a:effectLst/>
                <a:latin typeface="Calibri" panose="020F0502020204030204" pitchFamily="34" charset="0"/>
                <a:ea typeface="Calibri" panose="020F0502020204030204" pitchFamily="34" charset="0"/>
                <a:cs typeface="Times New Roman" panose="02020603050405020304" pitchFamily="18" charset="0"/>
              </a:rPr>
              <a:t>This session aims to build your capability (know-how) by bridging your practice (what you already know) with theory!</a:t>
            </a:r>
          </a:p>
          <a:p>
            <a:pPr marL="342900" lvl="0" indent="-342900">
              <a:lnSpc>
                <a:spcPct val="107000"/>
              </a:lnSpc>
              <a:spcAft>
                <a:spcPts val="800"/>
              </a:spcAft>
              <a:buFont typeface="+mj-lt"/>
              <a:buAutoNum type="arabicPeriod"/>
              <a:tabLst>
                <a:tab pos="457200" algn="l"/>
              </a:tabLst>
            </a:pPr>
            <a:r>
              <a:rPr lang="en-GB" sz="1400" i="1" dirty="0">
                <a:effectLst/>
                <a:latin typeface="Calibri" panose="020F0502020204030204" pitchFamily="34" charset="0"/>
                <a:ea typeface="Calibri" panose="020F0502020204030204" pitchFamily="34" charset="0"/>
                <a:cs typeface="Times New Roman" panose="02020603050405020304" pitchFamily="18" charset="0"/>
              </a:rPr>
              <a:t>PM Skills: Reflect on </a:t>
            </a:r>
            <a:r>
              <a:rPr lang="en-GB" sz="1400" i="1" dirty="0">
                <a:latin typeface="Calibri" panose="020F0502020204030204" pitchFamily="34" charset="0"/>
                <a:ea typeface="Calibri" panose="020F0502020204030204" pitchFamily="34" charset="0"/>
                <a:cs typeface="Times New Roman" panose="02020603050405020304" pitchFamily="18" charset="0"/>
              </a:rPr>
              <a:t>your experience</a:t>
            </a:r>
            <a:r>
              <a:rPr lang="en-GB" sz="1400" i="1" dirty="0">
                <a:effectLst/>
                <a:latin typeface="Calibri" panose="020F0502020204030204" pitchFamily="34" charset="0"/>
                <a:ea typeface="Calibri" panose="020F0502020204030204" pitchFamily="34" charset="0"/>
                <a:cs typeface="Times New Roman" panose="02020603050405020304" pitchFamily="18" charset="0"/>
              </a:rPr>
              <a:t> of projects in your PGT/PGR studies to recognise where projects happen naturally (Experiential </a:t>
            </a:r>
            <a:r>
              <a:rPr lang="en-GB" sz="1400" i="1" dirty="0">
                <a:latin typeface="Calibri" panose="020F0502020204030204" pitchFamily="34" charset="0"/>
                <a:ea typeface="Calibri" panose="020F0502020204030204" pitchFamily="34" charset="0"/>
                <a:cs typeface="Times New Roman" panose="02020603050405020304" pitchFamily="18" charset="0"/>
              </a:rPr>
              <a:t>Learning</a:t>
            </a:r>
            <a:r>
              <a:rPr lang="en-GB" sz="1400" i="1" dirty="0">
                <a:effectLst/>
                <a:latin typeface="Calibri" panose="020F0502020204030204" pitchFamily="34" charset="0"/>
                <a:ea typeface="Calibri" panose="020F0502020204030204" pitchFamily="34" charset="0"/>
                <a:cs typeface="Times New Roman" panose="02020603050405020304" pitchFamily="18" charset="0"/>
              </a:rPr>
              <a:t>)</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400" i="1" dirty="0">
                <a:effectLst/>
                <a:latin typeface="Calibri" panose="020F0502020204030204" pitchFamily="34" charset="0"/>
                <a:ea typeface="Calibri" panose="020F0502020204030204" pitchFamily="34" charset="0"/>
                <a:cs typeface="Times New Roman" panose="02020603050405020304" pitchFamily="18" charset="0"/>
              </a:rPr>
              <a:t>PM Techniques: Frame </a:t>
            </a:r>
            <a:r>
              <a:rPr lang="en-GB" sz="1400" i="1" dirty="0">
                <a:latin typeface="Calibri" panose="020F0502020204030204" pitchFamily="34" charset="0"/>
                <a:ea typeface="Calibri" panose="020F0502020204030204" pitchFamily="34" charset="0"/>
                <a:cs typeface="Times New Roman" panose="02020603050405020304" pitchFamily="18" charset="0"/>
              </a:rPr>
              <a:t>Project Management </a:t>
            </a:r>
            <a:r>
              <a:rPr lang="en-GB" sz="1400" i="1" dirty="0">
                <a:effectLst/>
                <a:latin typeface="Calibri" panose="020F0502020204030204" pitchFamily="34" charset="0"/>
                <a:ea typeface="Calibri" panose="020F0502020204030204" pitchFamily="34" charset="0"/>
                <a:cs typeface="Times New Roman" panose="02020603050405020304" pitchFamily="18" charset="0"/>
              </a:rPr>
              <a:t>as a concept to formall</a:t>
            </a:r>
            <a:r>
              <a:rPr lang="en-GB" sz="1400" i="1" dirty="0">
                <a:latin typeface="Calibri" panose="020F0502020204030204" pitchFamily="34" charset="0"/>
                <a:ea typeface="Calibri" panose="020F0502020204030204" pitchFamily="34" charset="0"/>
                <a:cs typeface="Times New Roman" panose="02020603050405020304" pitchFamily="18" charset="0"/>
              </a:rPr>
              <a:t>y </a:t>
            </a:r>
            <a:r>
              <a:rPr lang="en-GB" sz="1400" i="1" dirty="0">
                <a:effectLst/>
                <a:latin typeface="Calibri" panose="020F0502020204030204" pitchFamily="34" charset="0"/>
                <a:ea typeface="Calibri" panose="020F0502020204030204" pitchFamily="34" charset="0"/>
                <a:cs typeface="Times New Roman" panose="02020603050405020304" pitchFamily="18" charset="0"/>
              </a:rPr>
              <a:t>explore the process </a:t>
            </a:r>
            <a:r>
              <a:rPr lang="en-GB" sz="1400" i="1" dirty="0">
                <a:latin typeface="Calibri" panose="020F0502020204030204" pitchFamily="34" charset="0"/>
                <a:ea typeface="Calibri" panose="020F0502020204030204" pitchFamily="34" charset="0"/>
                <a:cs typeface="Times New Roman" panose="02020603050405020304" pitchFamily="18" charset="0"/>
              </a:rPr>
              <a:t>(Management Accounting</a:t>
            </a:r>
            <a:r>
              <a:rPr lang="en-GB" sz="1400" i="1" dirty="0">
                <a:effectLst/>
                <a:latin typeface="Calibri" panose="020F0502020204030204" pitchFamily="34" charset="0"/>
                <a:ea typeface="Calibri" panose="020F0502020204030204" pitchFamily="34" charset="0"/>
                <a:cs typeface="Times New Roman" panose="02020603050405020304" pitchFamily="18" charset="0"/>
              </a:rPr>
              <a:t>)</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400" i="1" dirty="0">
                <a:effectLst/>
                <a:latin typeface="Calibri" panose="020F0502020204030204" pitchFamily="34" charset="0"/>
                <a:ea typeface="Calibri" panose="020F0502020204030204" pitchFamily="34" charset="0"/>
                <a:cs typeface="Times New Roman" panose="02020603050405020304" pitchFamily="18" charset="0"/>
              </a:rPr>
              <a:t>PM </a:t>
            </a:r>
            <a:r>
              <a:rPr lang="en-GB" sz="1400" i="1" dirty="0">
                <a:latin typeface="Calibri" panose="020F0502020204030204" pitchFamily="34" charset="0"/>
                <a:ea typeface="Calibri" panose="020F0502020204030204" pitchFamily="34" charset="0"/>
                <a:cs typeface="Times New Roman" panose="02020603050405020304" pitchFamily="18" charset="0"/>
              </a:rPr>
              <a:t>Identity: Talk about </a:t>
            </a:r>
            <a:r>
              <a:rPr lang="en-GB" sz="1400" i="1" dirty="0">
                <a:effectLst/>
                <a:latin typeface="Calibri" panose="020F0502020204030204" pitchFamily="34" charset="0"/>
                <a:ea typeface="Calibri" panose="020F0502020204030204" pitchFamily="34" charset="0"/>
                <a:cs typeface="Times New Roman" panose="02020603050405020304" pitchFamily="18" charset="0"/>
              </a:rPr>
              <a:t>yourself as a real-life project manager with CV/ Job applications in mind (Leadership Theory)</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4" name="TextBox 23">
            <a:extLst>
              <a:ext uri="{FF2B5EF4-FFF2-40B4-BE49-F238E27FC236}">
                <a16:creationId xmlns:a16="http://schemas.microsoft.com/office/drawing/2014/main" id="{74E1E231-F4A8-4740-A6A6-59F1173CCB73}"/>
              </a:ext>
            </a:extLst>
          </p:cNvPr>
          <p:cNvSpPr txBox="1"/>
          <p:nvPr/>
        </p:nvSpPr>
        <p:spPr>
          <a:xfrm>
            <a:off x="7082630" y="6309565"/>
            <a:ext cx="5109370" cy="338554"/>
          </a:xfrm>
          <a:prstGeom prst="rect">
            <a:avLst/>
          </a:prstGeom>
          <a:noFill/>
        </p:spPr>
        <p:txBody>
          <a:bodyPr wrap="square">
            <a:spAutoFit/>
          </a:bodyPr>
          <a:lstStyle/>
          <a:p>
            <a:r>
              <a:rPr lang="en-GB" sz="1600" dirty="0">
                <a:hlinkClick r:id="rId5"/>
              </a:rPr>
              <a:t>APM | The Chartered Body For The Project Profession</a:t>
            </a:r>
            <a:endParaRPr lang="en-GB" sz="1600" dirty="0"/>
          </a:p>
        </p:txBody>
      </p:sp>
      <p:sp>
        <p:nvSpPr>
          <p:cNvPr id="12" name="TextBox 11">
            <a:extLst>
              <a:ext uri="{FF2B5EF4-FFF2-40B4-BE49-F238E27FC236}">
                <a16:creationId xmlns:a16="http://schemas.microsoft.com/office/drawing/2014/main" id="{2159088A-C882-4461-9750-0F7A046D802E}"/>
              </a:ext>
            </a:extLst>
          </p:cNvPr>
          <p:cNvSpPr txBox="1"/>
          <p:nvPr/>
        </p:nvSpPr>
        <p:spPr>
          <a:xfrm>
            <a:off x="0" y="6602552"/>
            <a:ext cx="5425045" cy="231538"/>
          </a:xfrm>
          <a:prstGeom prst="rect">
            <a:avLst/>
          </a:prstGeom>
          <a:noFill/>
        </p:spPr>
        <p:txBody>
          <a:bodyPr wrap="square" rtlCol="0">
            <a:spAutoFit/>
          </a:bodyPr>
          <a:lstStyle/>
          <a:p>
            <a:pPr>
              <a:lnSpc>
                <a:spcPct val="90000"/>
              </a:lnSpc>
            </a:pPr>
            <a:r>
              <a:rPr lang="en-GB" sz="1000">
                <a:solidFill>
                  <a:srgbClr val="FFFFFF"/>
                </a:solidFill>
              </a:rPr>
              <a:t>©Leadership Learning All Rights Reserved</a:t>
            </a:r>
          </a:p>
        </p:txBody>
      </p:sp>
      <p:pic>
        <p:nvPicPr>
          <p:cNvPr id="9" name="Picture 8" descr="A picture containing text, accessory&#10;&#10;Description automatically generated">
            <a:extLst>
              <a:ext uri="{FF2B5EF4-FFF2-40B4-BE49-F238E27FC236}">
                <a16:creationId xmlns:a16="http://schemas.microsoft.com/office/drawing/2014/main" id="{4B21FE56-AB7A-7882-9F28-FC9A2028439E}"/>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6456189" y="1032843"/>
            <a:ext cx="4430417" cy="2396157"/>
          </a:xfrm>
          <a:prstGeom prst="rect">
            <a:avLst/>
          </a:prstGeom>
        </p:spPr>
      </p:pic>
      <p:sp>
        <p:nvSpPr>
          <p:cNvPr id="10" name="TextBox 9">
            <a:extLst>
              <a:ext uri="{FF2B5EF4-FFF2-40B4-BE49-F238E27FC236}">
                <a16:creationId xmlns:a16="http://schemas.microsoft.com/office/drawing/2014/main" id="{1F825F1D-D6A9-AFD0-6F2D-EE37210E3A0E}"/>
              </a:ext>
            </a:extLst>
          </p:cNvPr>
          <p:cNvSpPr txBox="1"/>
          <p:nvPr/>
        </p:nvSpPr>
        <p:spPr>
          <a:xfrm>
            <a:off x="6610007" y="3198168"/>
            <a:ext cx="5313752" cy="230832"/>
          </a:xfrm>
          <a:prstGeom prst="rect">
            <a:avLst/>
          </a:prstGeom>
          <a:noFill/>
        </p:spPr>
        <p:txBody>
          <a:bodyPr wrap="square" rtlCol="0">
            <a:spAutoFit/>
          </a:bodyPr>
          <a:lstStyle/>
          <a:p>
            <a:r>
              <a:rPr lang="en-GB" sz="900" dirty="0">
                <a:hlinkClick r:id="rId7" tooltip="https://www.actuaries.digital/2015/06/04/project-management-skills-your-career/"/>
              </a:rPr>
              <a:t>This Photo</a:t>
            </a:r>
            <a:r>
              <a:rPr lang="en-GB" sz="900" dirty="0"/>
              <a:t> by Unknown Author is licensed under </a:t>
            </a:r>
            <a:r>
              <a:rPr lang="en-GB" sz="900" dirty="0">
                <a:hlinkClick r:id="rId8" tooltip="https://creativecommons.org/licenses/by-nc-nd/3.0/"/>
              </a:rPr>
              <a:t>CC BY-NC-ND</a:t>
            </a:r>
            <a:endParaRPr lang="en-GB" sz="900" dirty="0"/>
          </a:p>
        </p:txBody>
      </p:sp>
      <p:sp>
        <p:nvSpPr>
          <p:cNvPr id="11" name="Scroll: Horizontal 10">
            <a:extLst>
              <a:ext uri="{FF2B5EF4-FFF2-40B4-BE49-F238E27FC236}">
                <a16:creationId xmlns:a16="http://schemas.microsoft.com/office/drawing/2014/main" id="{DD22A8BB-1C62-F92B-529E-5E2BD7068BAB}"/>
              </a:ext>
            </a:extLst>
          </p:cNvPr>
          <p:cNvSpPr/>
          <p:nvPr/>
        </p:nvSpPr>
        <p:spPr>
          <a:xfrm>
            <a:off x="1233837" y="1034103"/>
            <a:ext cx="3831121" cy="2293102"/>
          </a:xfrm>
          <a:prstGeom prst="horizontalScroll">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nSpc>
                <a:spcPct val="107000"/>
              </a:lnSpc>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Project Management is a technique that’s used in industry to help you achieve your project goals.  It requires knowledge of methods, skills and experience to bring the process to life. But how do you acquire this, when you’ve not actually managed any major projects before? </a:t>
            </a:r>
            <a:r>
              <a:rPr lang="en-GB" sz="1200" dirty="0">
                <a:effectLst/>
                <a:latin typeface="Calibri" panose="020F0502020204030204" pitchFamily="34" charset="0"/>
                <a:ea typeface="Calibri" panose="020F0502020204030204" pitchFamily="34" charset="0"/>
                <a:cs typeface="Times New Roman" panose="02020603050405020304" pitchFamily="18" charset="0"/>
              </a:rPr>
              <a:t>This session </a:t>
            </a:r>
            <a:r>
              <a:rPr lang="en-GB" sz="1200" dirty="0">
                <a:latin typeface="Calibri" panose="020F0502020204030204" pitchFamily="34" charset="0"/>
                <a:ea typeface="Calibri" panose="020F0502020204030204" pitchFamily="34" charset="0"/>
                <a:cs typeface="Times New Roman" panose="02020603050405020304" pitchFamily="18" charset="0"/>
              </a:rPr>
              <a:t>will help you identify what you already know!</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192471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8A798-A11C-4F84-9E77-FEB1C9BA6B03}"/>
              </a:ext>
            </a:extLst>
          </p:cNvPr>
          <p:cNvSpPr>
            <a:spLocks noGrp="1"/>
          </p:cNvSpPr>
          <p:nvPr>
            <p:ph type="title"/>
          </p:nvPr>
        </p:nvSpPr>
        <p:spPr>
          <a:xfrm>
            <a:off x="18533" y="161738"/>
            <a:ext cx="12011379" cy="570929"/>
          </a:xfrm>
        </p:spPr>
        <p:txBody>
          <a:bodyPr>
            <a:normAutofit fontScale="90000"/>
          </a:bodyPr>
          <a:lstStyle/>
          <a:p>
            <a:pPr algn="ctr"/>
            <a:r>
              <a:rPr lang="en-GB" sz="3600" cap="all" spc="300" dirty="0"/>
              <a:t>Projects all around us in industry</a:t>
            </a:r>
          </a:p>
        </p:txBody>
      </p:sp>
      <p:pic>
        <p:nvPicPr>
          <p:cNvPr id="4" name="Picture 4" descr="Blue painted factory">
            <a:extLst>
              <a:ext uri="{FF2B5EF4-FFF2-40B4-BE49-F238E27FC236}">
                <a16:creationId xmlns:a16="http://schemas.microsoft.com/office/drawing/2014/main" id="{D310AB19-F33F-4C98-95A6-E755A54DA468}"/>
              </a:ext>
            </a:extLst>
          </p:cNvPr>
          <p:cNvPicPr>
            <a:picLocks noGrp="1" noChangeAspect="1"/>
          </p:cNvPicPr>
          <p:nvPr>
            <p:ph idx="1"/>
          </p:nvPr>
        </p:nvPicPr>
        <p:blipFill>
          <a:blip r:embed="rId3"/>
          <a:stretch>
            <a:fillRect/>
          </a:stretch>
        </p:blipFill>
        <p:spPr>
          <a:xfrm flipH="1">
            <a:off x="7994010" y="2818547"/>
            <a:ext cx="2134144" cy="1446765"/>
          </a:xfrm>
        </p:spPr>
      </p:pic>
      <p:pic>
        <p:nvPicPr>
          <p:cNvPr id="5" name="Picture 5" descr="Clay pots displayed on shelves">
            <a:extLst>
              <a:ext uri="{FF2B5EF4-FFF2-40B4-BE49-F238E27FC236}">
                <a16:creationId xmlns:a16="http://schemas.microsoft.com/office/drawing/2014/main" id="{C1AA09BE-5419-4EE6-B0B5-5FBEBC368A2B}"/>
              </a:ext>
            </a:extLst>
          </p:cNvPr>
          <p:cNvPicPr>
            <a:picLocks noChangeAspect="1"/>
          </p:cNvPicPr>
          <p:nvPr/>
        </p:nvPicPr>
        <p:blipFill>
          <a:blip r:embed="rId4"/>
          <a:stretch>
            <a:fillRect/>
          </a:stretch>
        </p:blipFill>
        <p:spPr>
          <a:xfrm>
            <a:off x="3142392" y="1133193"/>
            <a:ext cx="2092521" cy="1389356"/>
          </a:xfrm>
          <a:prstGeom prst="rect">
            <a:avLst/>
          </a:prstGeom>
        </p:spPr>
      </p:pic>
      <p:pic>
        <p:nvPicPr>
          <p:cNvPr id="6" name="Picture 6" descr="Multi coloured shirts hanging on the closet">
            <a:extLst>
              <a:ext uri="{FF2B5EF4-FFF2-40B4-BE49-F238E27FC236}">
                <a16:creationId xmlns:a16="http://schemas.microsoft.com/office/drawing/2014/main" id="{66B6AC98-052A-4588-8A05-C5E3C9A1EF6D}"/>
              </a:ext>
            </a:extLst>
          </p:cNvPr>
          <p:cNvPicPr>
            <a:picLocks noChangeAspect="1"/>
          </p:cNvPicPr>
          <p:nvPr/>
        </p:nvPicPr>
        <p:blipFill>
          <a:blip r:embed="rId5"/>
          <a:stretch>
            <a:fillRect/>
          </a:stretch>
        </p:blipFill>
        <p:spPr>
          <a:xfrm>
            <a:off x="647155" y="4519618"/>
            <a:ext cx="2174249" cy="1526903"/>
          </a:xfrm>
          <a:prstGeom prst="rect">
            <a:avLst/>
          </a:prstGeom>
        </p:spPr>
      </p:pic>
      <p:pic>
        <p:nvPicPr>
          <p:cNvPr id="7" name="Picture 7" descr="Two people tinkering with an electronic circuitboard">
            <a:extLst>
              <a:ext uri="{FF2B5EF4-FFF2-40B4-BE49-F238E27FC236}">
                <a16:creationId xmlns:a16="http://schemas.microsoft.com/office/drawing/2014/main" id="{5B14C64E-2A71-4144-8E89-99611D922E9C}"/>
              </a:ext>
            </a:extLst>
          </p:cNvPr>
          <p:cNvPicPr>
            <a:picLocks noChangeAspect="1"/>
          </p:cNvPicPr>
          <p:nvPr/>
        </p:nvPicPr>
        <p:blipFill>
          <a:blip r:embed="rId6"/>
          <a:stretch>
            <a:fillRect/>
          </a:stretch>
        </p:blipFill>
        <p:spPr>
          <a:xfrm>
            <a:off x="7989830" y="4555673"/>
            <a:ext cx="2138324" cy="1452191"/>
          </a:xfrm>
          <a:prstGeom prst="rect">
            <a:avLst/>
          </a:prstGeom>
        </p:spPr>
      </p:pic>
      <p:pic>
        <p:nvPicPr>
          <p:cNvPr id="8" name="Picture 8" descr="Engineers with digital tablet and projected plans">
            <a:extLst>
              <a:ext uri="{FF2B5EF4-FFF2-40B4-BE49-F238E27FC236}">
                <a16:creationId xmlns:a16="http://schemas.microsoft.com/office/drawing/2014/main" id="{72E8969E-967B-4147-8C38-06292B1FCDC3}"/>
              </a:ext>
            </a:extLst>
          </p:cNvPr>
          <p:cNvPicPr>
            <a:picLocks noChangeAspect="1"/>
          </p:cNvPicPr>
          <p:nvPr/>
        </p:nvPicPr>
        <p:blipFill>
          <a:blip r:embed="rId7"/>
          <a:stretch>
            <a:fillRect/>
          </a:stretch>
        </p:blipFill>
        <p:spPr>
          <a:xfrm>
            <a:off x="5537313" y="2818547"/>
            <a:ext cx="2174248" cy="1445645"/>
          </a:xfrm>
          <a:prstGeom prst="rect">
            <a:avLst/>
          </a:prstGeom>
        </p:spPr>
      </p:pic>
      <p:pic>
        <p:nvPicPr>
          <p:cNvPr id="9" name="Picture 9" descr="Aerial view of container ship">
            <a:extLst>
              <a:ext uri="{FF2B5EF4-FFF2-40B4-BE49-F238E27FC236}">
                <a16:creationId xmlns:a16="http://schemas.microsoft.com/office/drawing/2014/main" id="{B8B4B8D2-EBC3-4256-BEBC-C17C8044991D}"/>
              </a:ext>
            </a:extLst>
          </p:cNvPr>
          <p:cNvPicPr>
            <a:picLocks noChangeAspect="1"/>
          </p:cNvPicPr>
          <p:nvPr/>
        </p:nvPicPr>
        <p:blipFill>
          <a:blip r:embed="rId8"/>
          <a:stretch>
            <a:fillRect/>
          </a:stretch>
        </p:blipFill>
        <p:spPr>
          <a:xfrm>
            <a:off x="538273" y="2893923"/>
            <a:ext cx="2174249" cy="1276470"/>
          </a:xfrm>
          <a:prstGeom prst="rect">
            <a:avLst/>
          </a:prstGeom>
        </p:spPr>
      </p:pic>
      <p:pic>
        <p:nvPicPr>
          <p:cNvPr id="10" name="Picture 10" descr="Chemistry students doing an experiment">
            <a:extLst>
              <a:ext uri="{FF2B5EF4-FFF2-40B4-BE49-F238E27FC236}">
                <a16:creationId xmlns:a16="http://schemas.microsoft.com/office/drawing/2014/main" id="{3EFAB4D7-48CA-4D4E-94E6-D6DA8B1101F4}"/>
              </a:ext>
            </a:extLst>
          </p:cNvPr>
          <p:cNvPicPr>
            <a:picLocks noChangeAspect="1"/>
          </p:cNvPicPr>
          <p:nvPr/>
        </p:nvPicPr>
        <p:blipFill>
          <a:blip r:embed="rId9"/>
          <a:stretch>
            <a:fillRect/>
          </a:stretch>
        </p:blipFill>
        <p:spPr>
          <a:xfrm>
            <a:off x="5526567" y="1103890"/>
            <a:ext cx="2075457" cy="1389356"/>
          </a:xfrm>
          <a:prstGeom prst="rect">
            <a:avLst/>
          </a:prstGeom>
        </p:spPr>
      </p:pic>
      <p:pic>
        <p:nvPicPr>
          <p:cNvPr id="11" name="Picture 11" descr="Red striped umbrellas">
            <a:extLst>
              <a:ext uri="{FF2B5EF4-FFF2-40B4-BE49-F238E27FC236}">
                <a16:creationId xmlns:a16="http://schemas.microsoft.com/office/drawing/2014/main" id="{523D8A84-7E54-4DA6-96D8-A2D538DCE770}"/>
              </a:ext>
            </a:extLst>
          </p:cNvPr>
          <p:cNvPicPr>
            <a:picLocks noChangeAspect="1"/>
          </p:cNvPicPr>
          <p:nvPr/>
        </p:nvPicPr>
        <p:blipFill>
          <a:blip r:embed="rId10"/>
          <a:stretch>
            <a:fillRect/>
          </a:stretch>
        </p:blipFill>
        <p:spPr>
          <a:xfrm>
            <a:off x="5555903" y="4519618"/>
            <a:ext cx="2174248" cy="1443619"/>
          </a:xfrm>
          <a:prstGeom prst="rect">
            <a:avLst/>
          </a:prstGeom>
        </p:spPr>
      </p:pic>
      <p:pic>
        <p:nvPicPr>
          <p:cNvPr id="12" name="Picture 12" descr="Needle and thread">
            <a:extLst>
              <a:ext uri="{FF2B5EF4-FFF2-40B4-BE49-F238E27FC236}">
                <a16:creationId xmlns:a16="http://schemas.microsoft.com/office/drawing/2014/main" id="{AB6C2A05-F229-4AEC-9981-09363C734B3A}"/>
              </a:ext>
            </a:extLst>
          </p:cNvPr>
          <p:cNvPicPr>
            <a:picLocks noChangeAspect="1"/>
          </p:cNvPicPr>
          <p:nvPr/>
        </p:nvPicPr>
        <p:blipFill>
          <a:blip r:embed="rId11"/>
          <a:stretch>
            <a:fillRect/>
          </a:stretch>
        </p:blipFill>
        <p:spPr>
          <a:xfrm>
            <a:off x="508282" y="1090038"/>
            <a:ext cx="2313122" cy="1475667"/>
          </a:xfrm>
          <a:prstGeom prst="rect">
            <a:avLst/>
          </a:prstGeom>
        </p:spPr>
      </p:pic>
      <p:pic>
        <p:nvPicPr>
          <p:cNvPr id="13" name="Picture 13" descr="Top view of metal pipes">
            <a:extLst>
              <a:ext uri="{FF2B5EF4-FFF2-40B4-BE49-F238E27FC236}">
                <a16:creationId xmlns:a16="http://schemas.microsoft.com/office/drawing/2014/main" id="{90F23A79-118D-4E2F-BBD5-8545F81B29FB}"/>
              </a:ext>
            </a:extLst>
          </p:cNvPr>
          <p:cNvPicPr>
            <a:picLocks noChangeAspect="1"/>
          </p:cNvPicPr>
          <p:nvPr/>
        </p:nvPicPr>
        <p:blipFill>
          <a:blip r:embed="rId12"/>
          <a:stretch>
            <a:fillRect/>
          </a:stretch>
        </p:blipFill>
        <p:spPr>
          <a:xfrm>
            <a:off x="3101529" y="2818547"/>
            <a:ext cx="2046826" cy="1427222"/>
          </a:xfrm>
          <a:prstGeom prst="rect">
            <a:avLst/>
          </a:prstGeom>
        </p:spPr>
      </p:pic>
      <p:pic>
        <p:nvPicPr>
          <p:cNvPr id="14" name="Picture 14" descr="People holding hands">
            <a:extLst>
              <a:ext uri="{FF2B5EF4-FFF2-40B4-BE49-F238E27FC236}">
                <a16:creationId xmlns:a16="http://schemas.microsoft.com/office/drawing/2014/main" id="{6A97E233-9FB8-43B2-AD61-B5C5CC4943A2}"/>
              </a:ext>
            </a:extLst>
          </p:cNvPr>
          <p:cNvPicPr>
            <a:picLocks noChangeAspect="1"/>
          </p:cNvPicPr>
          <p:nvPr/>
        </p:nvPicPr>
        <p:blipFill>
          <a:blip r:embed="rId13"/>
          <a:stretch>
            <a:fillRect/>
          </a:stretch>
        </p:blipFill>
        <p:spPr>
          <a:xfrm>
            <a:off x="3101529" y="4484557"/>
            <a:ext cx="2174248" cy="1561964"/>
          </a:xfrm>
          <a:prstGeom prst="rect">
            <a:avLst/>
          </a:prstGeom>
        </p:spPr>
      </p:pic>
      <p:sp>
        <p:nvSpPr>
          <p:cNvPr id="16" name="TextBox 15">
            <a:extLst>
              <a:ext uri="{FF2B5EF4-FFF2-40B4-BE49-F238E27FC236}">
                <a16:creationId xmlns:a16="http://schemas.microsoft.com/office/drawing/2014/main" id="{F18F1E1F-AB7B-330B-3C00-D13E8A0DC4E4}"/>
              </a:ext>
            </a:extLst>
          </p:cNvPr>
          <p:cNvSpPr txBox="1"/>
          <p:nvPr/>
        </p:nvSpPr>
        <p:spPr>
          <a:xfrm>
            <a:off x="0" y="6602552"/>
            <a:ext cx="5425045" cy="231538"/>
          </a:xfrm>
          <a:prstGeom prst="rect">
            <a:avLst/>
          </a:prstGeom>
          <a:noFill/>
        </p:spPr>
        <p:txBody>
          <a:bodyPr wrap="square" rtlCol="0">
            <a:spAutoFit/>
          </a:bodyPr>
          <a:lstStyle/>
          <a:p>
            <a:pPr>
              <a:lnSpc>
                <a:spcPct val="90000"/>
              </a:lnSpc>
            </a:pPr>
            <a:r>
              <a:rPr lang="en-GB" sz="1000">
                <a:solidFill>
                  <a:srgbClr val="FFFFFF"/>
                </a:solidFill>
              </a:rPr>
              <a:t>©Leadership Learning All Rights Reserved</a:t>
            </a:r>
          </a:p>
        </p:txBody>
      </p:sp>
      <p:sp>
        <p:nvSpPr>
          <p:cNvPr id="21" name="Thought Bubble: Cloud 20">
            <a:extLst>
              <a:ext uri="{FF2B5EF4-FFF2-40B4-BE49-F238E27FC236}">
                <a16:creationId xmlns:a16="http://schemas.microsoft.com/office/drawing/2014/main" id="{D89B80EE-6B32-890D-BF9B-E3BF351B0D17}"/>
              </a:ext>
            </a:extLst>
          </p:cNvPr>
          <p:cNvSpPr/>
          <p:nvPr/>
        </p:nvSpPr>
        <p:spPr>
          <a:xfrm>
            <a:off x="7447873" y="778731"/>
            <a:ext cx="3728127" cy="2098280"/>
          </a:xfrm>
          <a:prstGeom prst="cloudCallout">
            <a:avLst>
              <a:gd name="adj1" fmla="val -55758"/>
              <a:gd name="adj2" fmla="val 44667"/>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dirty="0"/>
          </a:p>
          <a:p>
            <a:pPr algn="ctr"/>
            <a:r>
              <a:rPr lang="en-GB" sz="1400" b="1" dirty="0"/>
              <a:t>WARM-UP</a:t>
            </a:r>
          </a:p>
          <a:p>
            <a:pPr algn="ctr"/>
            <a:r>
              <a:rPr lang="en-GB" sz="1200" dirty="0"/>
              <a:t>Pick an image that you’re drawn to (i.e. future career?) and consider what major projects are underway and why (i.e. Rail:HS2/ Apparel: recycling fashion/ Shipping: Carbon-neutral/ NHS: Digitisation)</a:t>
            </a:r>
          </a:p>
        </p:txBody>
      </p:sp>
      <p:sp>
        <p:nvSpPr>
          <p:cNvPr id="15" name="TextBox 14">
            <a:extLst>
              <a:ext uri="{FF2B5EF4-FFF2-40B4-BE49-F238E27FC236}">
                <a16:creationId xmlns:a16="http://schemas.microsoft.com/office/drawing/2014/main" id="{F7301C81-856B-C0E1-CDBF-CA7BA936E67E}"/>
              </a:ext>
            </a:extLst>
          </p:cNvPr>
          <p:cNvSpPr txBox="1"/>
          <p:nvPr/>
        </p:nvSpPr>
        <p:spPr>
          <a:xfrm>
            <a:off x="7989830" y="6326930"/>
            <a:ext cx="389737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14"/>
              </a:rPr>
              <a:t>Project X (bettergovprojects.com)</a:t>
            </a:r>
            <a:endParaRPr lang="en-US" sz="1800" b="1" i="1" kern="1200" dirty="0">
              <a:solidFill>
                <a:srgbClr val="FFFFFF"/>
              </a:solidFill>
              <a:latin typeface="Walbaum Display"/>
              <a:ea typeface="+mn-ea"/>
              <a:cs typeface="+mn-cs"/>
            </a:endParaRPr>
          </a:p>
        </p:txBody>
      </p:sp>
    </p:spTree>
    <p:extLst>
      <p:ext uri="{BB962C8B-B14F-4D97-AF65-F5344CB8AC3E}">
        <p14:creationId xmlns:p14="http://schemas.microsoft.com/office/powerpoint/2010/main" val="926504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6A6F6-5FD4-FD90-ABE1-802CB505FE70}"/>
              </a:ext>
            </a:extLst>
          </p:cNvPr>
          <p:cNvSpPr>
            <a:spLocks noGrp="1"/>
          </p:cNvSpPr>
          <p:nvPr>
            <p:ph type="title" idx="4294967295"/>
          </p:nvPr>
        </p:nvSpPr>
        <p:spPr>
          <a:xfrm>
            <a:off x="386715" y="25173"/>
            <a:ext cx="11418570" cy="649287"/>
          </a:xfrm>
        </p:spPr>
        <p:txBody>
          <a:bodyPr vert="horz" lIns="91440" tIns="45720" rIns="91440" bIns="45720" rtlCol="0" anchor="ctr">
            <a:noAutofit/>
          </a:bodyPr>
          <a:lstStyle/>
          <a:p>
            <a:pPr algn="ctr"/>
            <a:r>
              <a:rPr lang="en-US" sz="3200" cap="all" spc="300" dirty="0"/>
              <a:t>Learning from past experience</a:t>
            </a:r>
          </a:p>
        </p:txBody>
      </p:sp>
      <p:graphicFrame>
        <p:nvGraphicFramePr>
          <p:cNvPr id="7" name="TextBox 53">
            <a:extLst>
              <a:ext uri="{FF2B5EF4-FFF2-40B4-BE49-F238E27FC236}">
                <a16:creationId xmlns:a16="http://schemas.microsoft.com/office/drawing/2014/main" id="{6BC16655-CDA0-08F1-FC5E-8C51573B36CF}"/>
              </a:ext>
            </a:extLst>
          </p:cNvPr>
          <p:cNvGraphicFramePr/>
          <p:nvPr>
            <p:extLst>
              <p:ext uri="{D42A27DB-BD31-4B8C-83A1-F6EECF244321}">
                <p14:modId xmlns:p14="http://schemas.microsoft.com/office/powerpoint/2010/main" val="4001873510"/>
              </p:ext>
            </p:extLst>
          </p:nvPr>
        </p:nvGraphicFramePr>
        <p:xfrm>
          <a:off x="7993091" y="3195519"/>
          <a:ext cx="3925602" cy="30925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7" name="TextBox 36">
            <a:extLst>
              <a:ext uri="{FF2B5EF4-FFF2-40B4-BE49-F238E27FC236}">
                <a16:creationId xmlns:a16="http://schemas.microsoft.com/office/drawing/2014/main" id="{9FC861DD-44E3-FBB1-2FB3-5F169B11567A}"/>
              </a:ext>
            </a:extLst>
          </p:cNvPr>
          <p:cNvSpPr txBox="1"/>
          <p:nvPr/>
        </p:nvSpPr>
        <p:spPr>
          <a:xfrm>
            <a:off x="4249180" y="899134"/>
            <a:ext cx="3630503" cy="5770298"/>
          </a:xfrm>
          <a:prstGeom prst="rect">
            <a:avLst/>
          </a:prstGeom>
          <a:noFill/>
        </p:spPr>
        <p:txBody>
          <a:bodyPr wrap="square">
            <a:spAutoFit/>
          </a:bodyPr>
          <a:lstStyle/>
          <a:p>
            <a:pPr>
              <a:lnSpc>
                <a:spcPct val="110000"/>
              </a:lnSpc>
            </a:pPr>
            <a:r>
              <a:rPr lang="en-US" sz="1400" dirty="0"/>
              <a:t>The </a:t>
            </a:r>
            <a:r>
              <a:rPr lang="en-US" sz="1400" b="1" dirty="0"/>
              <a:t>strategic </a:t>
            </a:r>
            <a:r>
              <a:rPr lang="en-US" sz="1400" dirty="0"/>
              <a:t>importance of projects  in our </a:t>
            </a:r>
            <a:r>
              <a:rPr lang="en-US" sz="1400" dirty="0" err="1"/>
              <a:t>organisations</a:t>
            </a:r>
            <a:r>
              <a:rPr lang="en-US" sz="1400" dirty="0"/>
              <a:t> means developing our capability to manage projects so that plans can be actually implemented !</a:t>
            </a:r>
          </a:p>
          <a:p>
            <a:pPr>
              <a:lnSpc>
                <a:spcPct val="110000"/>
              </a:lnSpc>
            </a:pPr>
            <a:endParaRPr lang="en-US" sz="1400" dirty="0"/>
          </a:p>
          <a:p>
            <a:pPr>
              <a:lnSpc>
                <a:spcPct val="110000"/>
              </a:lnSpc>
            </a:pPr>
            <a:r>
              <a:rPr lang="en-US" sz="1400" b="1" dirty="0"/>
              <a:t>Learning theory </a:t>
            </a:r>
            <a:r>
              <a:rPr lang="en-US" sz="1400" dirty="0"/>
              <a:t>tells us that the best way of doing this is to reflect on the experiences that we’ve already had where projects naturally came into being (experiential learning) (Cunha)</a:t>
            </a:r>
            <a:r>
              <a:rPr lang="en-US" sz="1400" u="sng" dirty="0">
                <a:hlinkClick r:id="rId9"/>
              </a:rPr>
              <a:t>043-0683.pdf (pomsmeetings.org)</a:t>
            </a:r>
            <a:endParaRPr lang="en-US" sz="1400" dirty="0"/>
          </a:p>
          <a:p>
            <a:pPr>
              <a:lnSpc>
                <a:spcPct val="110000"/>
              </a:lnSpc>
            </a:pPr>
            <a:endParaRPr lang="en-US" sz="1400" b="1" dirty="0"/>
          </a:p>
          <a:p>
            <a:pPr>
              <a:lnSpc>
                <a:spcPct val="110000"/>
              </a:lnSpc>
            </a:pPr>
            <a:r>
              <a:rPr lang="en-US" sz="1400" b="1" dirty="0"/>
              <a:t>Project Management:</a:t>
            </a:r>
            <a:r>
              <a:rPr lang="en-US" sz="1400" dirty="0"/>
              <a:t>-“the use of proven, contemporary project management theory and practice in planning, organizing, leading and controlling resource (Cleland 1985)” </a:t>
            </a:r>
            <a:r>
              <a:rPr lang="en-US" sz="1400" dirty="0">
                <a:hlinkClick r:id="rId10"/>
              </a:rPr>
              <a:t>A strategy for ongoing project evaluation (pmi.org)</a:t>
            </a:r>
            <a:r>
              <a:rPr lang="en-US" sz="1400" dirty="0"/>
              <a:t> </a:t>
            </a:r>
          </a:p>
          <a:p>
            <a:pPr>
              <a:lnSpc>
                <a:spcPct val="110000"/>
              </a:lnSpc>
            </a:pPr>
            <a:endParaRPr lang="en-US" sz="1400" dirty="0"/>
          </a:p>
          <a:p>
            <a:pPr>
              <a:lnSpc>
                <a:spcPct val="110000"/>
              </a:lnSpc>
            </a:pPr>
            <a:r>
              <a:rPr lang="en-US" sz="1400" b="1" dirty="0"/>
              <a:t>Leadership theory </a:t>
            </a:r>
            <a:r>
              <a:rPr lang="en-US" sz="1400" dirty="0"/>
              <a:t>tells us that we need to keep whilst context matters, the process is rarely linear and time is constructed by us! (Barrett &amp; Hatch 2003)</a:t>
            </a:r>
          </a:p>
          <a:p>
            <a:pPr>
              <a:lnSpc>
                <a:spcPct val="110000"/>
              </a:lnSpc>
            </a:pPr>
            <a:endParaRPr lang="en-US" sz="1400" dirty="0"/>
          </a:p>
        </p:txBody>
      </p:sp>
      <p:pic>
        <p:nvPicPr>
          <p:cNvPr id="11" name="Picture 10" descr="A picture containing text&#10;&#10;Description automatically generated">
            <a:extLst>
              <a:ext uri="{FF2B5EF4-FFF2-40B4-BE49-F238E27FC236}">
                <a16:creationId xmlns:a16="http://schemas.microsoft.com/office/drawing/2014/main" id="{0C9E55B0-11B8-79A0-0753-C315639466F5}"/>
              </a:ext>
            </a:extLst>
          </p:cNvPr>
          <p:cNvPicPr>
            <a:picLocks noChangeAspect="1"/>
          </p:cNvPicPr>
          <p:nvPr/>
        </p:nvPicPr>
        <p:blipFill>
          <a:blip r:embed="rId11"/>
          <a:stretch>
            <a:fillRect/>
          </a:stretch>
        </p:blipFill>
        <p:spPr>
          <a:xfrm>
            <a:off x="323578" y="899134"/>
            <a:ext cx="3545140" cy="2385146"/>
          </a:xfrm>
          <a:prstGeom prst="rect">
            <a:avLst/>
          </a:prstGeom>
        </p:spPr>
      </p:pic>
      <p:sp>
        <p:nvSpPr>
          <p:cNvPr id="14" name="TextBox 13">
            <a:extLst>
              <a:ext uri="{FF2B5EF4-FFF2-40B4-BE49-F238E27FC236}">
                <a16:creationId xmlns:a16="http://schemas.microsoft.com/office/drawing/2014/main" id="{D1E299B6-A84C-444C-B403-D1C997B73BAE}"/>
              </a:ext>
            </a:extLst>
          </p:cNvPr>
          <p:cNvSpPr txBox="1"/>
          <p:nvPr/>
        </p:nvSpPr>
        <p:spPr>
          <a:xfrm>
            <a:off x="34196" y="6581684"/>
            <a:ext cx="4434056" cy="231538"/>
          </a:xfrm>
          <a:prstGeom prst="rect">
            <a:avLst/>
          </a:prstGeom>
          <a:noFill/>
        </p:spPr>
        <p:txBody>
          <a:bodyPr wrap="square" rtlCol="0">
            <a:spAutoFit/>
          </a:bodyPr>
          <a:lstStyle/>
          <a:p>
            <a:pPr>
              <a:lnSpc>
                <a:spcPct val="90000"/>
              </a:lnSpc>
            </a:pPr>
            <a:r>
              <a:rPr lang="en-GB" sz="1000" dirty="0">
                <a:solidFill>
                  <a:srgbClr val="FFFFFF"/>
                </a:solidFill>
              </a:rPr>
              <a:t>©Leadership Learning All Rights Reserved</a:t>
            </a:r>
          </a:p>
        </p:txBody>
      </p:sp>
      <p:pic>
        <p:nvPicPr>
          <p:cNvPr id="8" name="Online Media 7" title="David Kolb-Experiential Learning">
            <a:hlinkClick r:id="" action="ppaction://media"/>
            <a:extLst>
              <a:ext uri="{FF2B5EF4-FFF2-40B4-BE49-F238E27FC236}">
                <a16:creationId xmlns:a16="http://schemas.microsoft.com/office/drawing/2014/main" id="{14F767B1-B87F-F72A-94D8-A654318250D1}"/>
              </a:ext>
            </a:extLst>
          </p:cNvPr>
          <p:cNvPicPr>
            <a:picLocks noRot="1" noChangeAspect="1"/>
          </p:cNvPicPr>
          <p:nvPr>
            <a:videoFile r:link="rId1"/>
          </p:nvPr>
        </p:nvPicPr>
        <p:blipFill>
          <a:blip r:embed="rId12"/>
          <a:stretch>
            <a:fillRect/>
          </a:stretch>
        </p:blipFill>
        <p:spPr>
          <a:xfrm>
            <a:off x="196767" y="3812566"/>
            <a:ext cx="3798761" cy="2146300"/>
          </a:xfrm>
          <a:prstGeom prst="rect">
            <a:avLst/>
          </a:prstGeom>
        </p:spPr>
      </p:pic>
      <p:sp>
        <p:nvSpPr>
          <p:cNvPr id="6" name="Scroll: Horizontal 5">
            <a:extLst>
              <a:ext uri="{FF2B5EF4-FFF2-40B4-BE49-F238E27FC236}">
                <a16:creationId xmlns:a16="http://schemas.microsoft.com/office/drawing/2014/main" id="{7F1BCDF9-97A3-14E8-DE1D-6A033E87C903}"/>
              </a:ext>
            </a:extLst>
          </p:cNvPr>
          <p:cNvSpPr/>
          <p:nvPr/>
        </p:nvSpPr>
        <p:spPr>
          <a:xfrm>
            <a:off x="8312916" y="1067037"/>
            <a:ext cx="3555506" cy="2717246"/>
          </a:xfrm>
          <a:prstGeom prst="horizontalScroll">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GB" sz="1200" i="1" dirty="0"/>
              <a:t>KNOW-HOW</a:t>
            </a:r>
          </a:p>
          <a:p>
            <a:endParaRPr lang="en-GB" sz="1200" i="1" dirty="0"/>
          </a:p>
          <a:p>
            <a:r>
              <a:rPr lang="en-GB" sz="1200" i="1" dirty="0">
                <a:effectLst/>
                <a:latin typeface="Times New Roman" panose="02020603050405020304" pitchFamily="18" charset="0"/>
                <a:ea typeface="Calibri" panose="020F0502020204030204" pitchFamily="34" charset="0"/>
                <a:cs typeface="Times New Roman" panose="02020603050405020304" pitchFamily="18" charset="0"/>
              </a:rPr>
              <a:t>We </a:t>
            </a:r>
            <a:r>
              <a:rPr lang="en-GB" sz="1200" i="1" dirty="0">
                <a:latin typeface="Times New Roman" panose="02020603050405020304" pitchFamily="18" charset="0"/>
                <a:ea typeface="Calibri" panose="020F0502020204030204" pitchFamily="34" charset="0"/>
                <a:cs typeface="Times New Roman" panose="02020603050405020304" pitchFamily="18" charset="0"/>
              </a:rPr>
              <a:t>sometimes forget that not all learning takes place in the classroom!  In fact we </a:t>
            </a:r>
            <a:r>
              <a:rPr lang="en-GB" sz="1200" i="1" dirty="0">
                <a:effectLst/>
                <a:latin typeface="Times New Roman" panose="02020603050405020304" pitchFamily="18" charset="0"/>
                <a:ea typeface="Calibri" panose="020F0502020204030204" pitchFamily="34" charset="0"/>
                <a:cs typeface="Times New Roman" panose="02020603050405020304" pitchFamily="18" charset="0"/>
              </a:rPr>
              <a:t>are constantly learning by comparing what we experience (see, feel, hear); with what we think (what just happened) and we use this to either construct new or adapt existing ideas, constantly learning and unlearning (lifelong learning)”</a:t>
            </a:r>
            <a:endParaRPr lang="en-GB" sz="1200" i="1" dirty="0">
              <a:ea typeface="Calibri" panose="020F0502020204030204"/>
              <a:cs typeface="Calibri" panose="020F0502020204030204"/>
            </a:endParaRPr>
          </a:p>
        </p:txBody>
      </p:sp>
      <p:sp>
        <p:nvSpPr>
          <p:cNvPr id="4" name="TextBox 3">
            <a:extLst>
              <a:ext uri="{FF2B5EF4-FFF2-40B4-BE49-F238E27FC236}">
                <a16:creationId xmlns:a16="http://schemas.microsoft.com/office/drawing/2014/main" id="{91558A06-C7F3-1846-3D9D-42F03A6AFCEB}"/>
              </a:ext>
            </a:extLst>
          </p:cNvPr>
          <p:cNvSpPr txBox="1"/>
          <p:nvPr/>
        </p:nvSpPr>
        <p:spPr>
          <a:xfrm>
            <a:off x="196767" y="5990074"/>
            <a:ext cx="6096000" cy="307777"/>
          </a:xfrm>
          <a:prstGeom prst="rect">
            <a:avLst/>
          </a:prstGeom>
          <a:noFill/>
        </p:spPr>
        <p:txBody>
          <a:bodyPr wrap="square">
            <a:spAutoFit/>
          </a:bodyPr>
          <a:lstStyle/>
          <a:p>
            <a:r>
              <a:rPr lang="en-GB" sz="1400">
                <a:hlinkClick r:id="rId13"/>
              </a:rPr>
              <a:t>David Kolb-Experiential Learning - YouTube</a:t>
            </a:r>
            <a:endParaRPr lang="en-GB" sz="1400" dirty="0"/>
          </a:p>
        </p:txBody>
      </p:sp>
      <p:sp>
        <p:nvSpPr>
          <p:cNvPr id="15" name="TextBox 14">
            <a:extLst>
              <a:ext uri="{FF2B5EF4-FFF2-40B4-BE49-F238E27FC236}">
                <a16:creationId xmlns:a16="http://schemas.microsoft.com/office/drawing/2014/main" id="{998681E2-E677-8225-FFA3-4FC00D477BB4}"/>
              </a:ext>
            </a:extLst>
          </p:cNvPr>
          <p:cNvSpPr txBox="1"/>
          <p:nvPr/>
        </p:nvSpPr>
        <p:spPr>
          <a:xfrm>
            <a:off x="210170" y="3255152"/>
            <a:ext cx="3925602" cy="415498"/>
          </a:xfrm>
          <a:prstGeom prst="rect">
            <a:avLst/>
          </a:prstGeom>
          <a:noFill/>
        </p:spPr>
        <p:txBody>
          <a:bodyPr wrap="square">
            <a:spAutoFit/>
          </a:bodyPr>
          <a:lstStyle/>
          <a:p>
            <a:pPr>
              <a:lnSpc>
                <a:spcPct val="107000"/>
              </a:lnSpc>
              <a:spcBef>
                <a:spcPts val="1200"/>
              </a:spcBef>
            </a:pPr>
            <a:r>
              <a:rPr lang="en-GB" sz="1000" dirty="0">
                <a:hlinkClick r:id="rId14"/>
              </a:rPr>
              <a:t>Experiential Learning | Kolb Experiential Learning | Experiential Learning Theory (experientiallearninginstitute.org)</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BF4742F7-DD49-9DCC-5518-F29B3DDBE581}"/>
              </a:ext>
            </a:extLst>
          </p:cNvPr>
          <p:cNvSpPr txBox="1"/>
          <p:nvPr/>
        </p:nvSpPr>
        <p:spPr>
          <a:xfrm>
            <a:off x="7757944" y="6267401"/>
            <a:ext cx="4434056" cy="461665"/>
          </a:xfrm>
          <a:prstGeom prst="rect">
            <a:avLst/>
          </a:prstGeom>
          <a:noFill/>
        </p:spPr>
        <p:txBody>
          <a:bodyPr wrap="square">
            <a:spAutoFit/>
          </a:bodyPr>
          <a:lstStyle/>
          <a:p>
            <a:r>
              <a:rPr lang="en-GB" sz="1200" dirty="0">
                <a:hlinkClick r:id="rId14"/>
              </a:rPr>
              <a:t>Experiential Learning | Kolb Experiential Learning | Experiential Learning Theory (experientiallearninginstitute.org)</a:t>
            </a:r>
            <a:endParaRPr lang="en-GB" sz="1200" dirty="0"/>
          </a:p>
        </p:txBody>
      </p:sp>
    </p:spTree>
    <p:extLst>
      <p:ext uri="{BB962C8B-B14F-4D97-AF65-F5344CB8AC3E}">
        <p14:creationId xmlns:p14="http://schemas.microsoft.com/office/powerpoint/2010/main" val="4290752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theme/theme1.xml><?xml version="1.0" encoding="utf-8"?>
<a:theme xmlns:a="http://schemas.openxmlformats.org/drawingml/2006/main" name="RegattaVTI">
  <a:themeElements>
    <a:clrScheme name="AnalogousFromRegularSeedRightStep">
      <a:dk1>
        <a:srgbClr val="000000"/>
      </a:dk1>
      <a:lt1>
        <a:srgbClr val="FFFFFF"/>
      </a:lt1>
      <a:dk2>
        <a:srgbClr val="412E24"/>
      </a:dk2>
      <a:lt2>
        <a:srgbClr val="E2E8E8"/>
      </a:lt2>
      <a:accent1>
        <a:srgbClr val="C34D55"/>
      </a:accent1>
      <a:accent2>
        <a:srgbClr val="B1643B"/>
      </a:accent2>
      <a:accent3>
        <a:srgbClr val="BCA14A"/>
      </a:accent3>
      <a:accent4>
        <a:srgbClr val="98AD39"/>
      </a:accent4>
      <a:accent5>
        <a:srgbClr val="73B346"/>
      </a:accent5>
      <a:accent6>
        <a:srgbClr val="3BB13C"/>
      </a:accent6>
      <a:hlink>
        <a:srgbClr val="30928B"/>
      </a:hlink>
      <a:folHlink>
        <a:srgbClr val="7F7F7F"/>
      </a:folHlink>
    </a:clrScheme>
    <a:fontScheme name="Walbaum Display">
      <a:majorFont>
        <a:latin typeface="Walbaum Display"/>
        <a:ea typeface=""/>
        <a:cs typeface=""/>
      </a:majorFont>
      <a:minorFont>
        <a:latin typeface="Walbaum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gattaVTI" id="{FFC3BCE5-6357-41D1-8E67-3F85B69D7E86}" vid="{893A6374-FE17-48E5-8B62-678C1B11AA1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TM03457515[[fn=View]]</Template>
  <TotalTime>23683</TotalTime>
  <Words>3049</Words>
  <Application>Microsoft Office PowerPoint</Application>
  <PresentationFormat>Widescreen</PresentationFormat>
  <Paragraphs>234</Paragraphs>
  <Slides>15</Slides>
  <Notes>13</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HelveticaNeue Regular</vt:lpstr>
      <vt:lpstr>Times New Roman</vt:lpstr>
      <vt:lpstr>Walbaum Display</vt:lpstr>
      <vt:lpstr>Wingdings</vt:lpstr>
      <vt:lpstr>RegattaVTI</vt:lpstr>
      <vt:lpstr>PowerPoint Presentation</vt:lpstr>
      <vt:lpstr>PowerPoint Presentation</vt:lpstr>
      <vt:lpstr>PowerPoint Presentation</vt:lpstr>
      <vt:lpstr>PowerPoint Presentation</vt:lpstr>
      <vt:lpstr>PowerPoint Presentation</vt:lpstr>
      <vt:lpstr> PG Skills:   Managing  Projects well</vt:lpstr>
      <vt:lpstr>Help, I need project management skills!</vt:lpstr>
      <vt:lpstr>Projects all around us in industry</vt:lpstr>
      <vt:lpstr>Learning from past experience</vt:lpstr>
      <vt:lpstr>Bringing ideas to life in a project</vt:lpstr>
      <vt:lpstr>Reflecting on the skills that are used in projects</vt:lpstr>
      <vt:lpstr>Conceptualising project management</vt:lpstr>
      <vt:lpstr>BUILDING YOUR IDENTITY AS A PROJECT MANAGER</vt:lpstr>
      <vt:lpstr>Exercise: Talk about yourself as a real PM!</vt:lpstr>
      <vt:lpstr> Project X: Partnership between Government, Academia and Industry Project X (bettergovprojects.com) (Good for PM research/ evidence-base)  Association for Project Management: Professional Body APM | The Chartered Body For The Project Profession (Good for PM Competencies/ Skills)  Project Management Institute: Project Management Institute | PMI  (Good for PM Processes/ Tools)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Project Management for Business</dc:title>
  <dc:creator>Alyson Dugmore</dc:creator>
  <cp:lastModifiedBy>Sonia Kumari (Careers Network)</cp:lastModifiedBy>
  <cp:revision>42</cp:revision>
  <cp:lastPrinted>2022-03-16T09:16:50Z</cp:lastPrinted>
  <dcterms:created xsi:type="dcterms:W3CDTF">2022-03-08T16:26:15Z</dcterms:created>
  <dcterms:modified xsi:type="dcterms:W3CDTF">2023-03-21T11:06:52Z</dcterms:modified>
</cp:coreProperties>
</file>