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326" r:id="rId3"/>
    <p:sldId id="327" r:id="rId4"/>
    <p:sldId id="291" r:id="rId5"/>
    <p:sldId id="310" r:id="rId6"/>
    <p:sldId id="314" r:id="rId7"/>
    <p:sldId id="268" r:id="rId8"/>
    <p:sldId id="321" r:id="rId9"/>
    <p:sldId id="312" r:id="rId10"/>
    <p:sldId id="319" r:id="rId11"/>
    <p:sldId id="322" r:id="rId12"/>
    <p:sldId id="311" r:id="rId13"/>
    <p:sldId id="318" r:id="rId14"/>
    <p:sldId id="317" r:id="rId15"/>
    <p:sldId id="315" r:id="rId16"/>
    <p:sldId id="316" r:id="rId17"/>
    <p:sldId id="324" r:id="rId18"/>
    <p:sldId id="325" r:id="rId19"/>
    <p:sldId id="313" r:id="rId20"/>
    <p:sldId id="323" r:id="rId21"/>
    <p:sldId id="282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385">
          <p15:clr>
            <a:srgbClr val="A4A3A4"/>
          </p15:clr>
        </p15:guide>
        <p15:guide id="6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B"/>
    <a:srgbClr val="D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8BC34-BE20-4E06-8604-C93549DE9211}" v="4" dt="2023-11-28T11:00:00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88375" autoAdjust="0"/>
  </p:normalViewPr>
  <p:slideViewPr>
    <p:cSldViewPr showGuides="1">
      <p:cViewPr varScale="1">
        <p:scale>
          <a:sx n="63" d="100"/>
          <a:sy n="63" d="100"/>
        </p:scale>
        <p:origin x="1614" y="78"/>
      </p:cViewPr>
      <p:guideLst>
        <p:guide orient="horz" pos="4320"/>
        <p:guide pos="2880"/>
        <p:guide orient="horz" pos="1026"/>
        <p:guide orient="horz" pos="3861"/>
        <p:guide pos="385"/>
        <p:guide pos="53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7232-069A-4257-AC75-C471A31C9D7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D012-29D7-4884-B87F-2953887AC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9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*IMAGE TIP* Delete placeholder image and click icon</a:t>
            </a:r>
            <a:r>
              <a:rPr lang="en-GB" baseline="0" dirty="0"/>
              <a:t> to insert preferred image. To change the crop of the image once inserted, click on your picture, then go to the Format Tab &gt; Crop, and adjust as needed.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0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Piece of research written up as thesis/ dissertation</a:t>
            </a:r>
          </a:p>
          <a:p>
            <a:r>
              <a:rPr lang="en-GB" dirty="0"/>
              <a:t>- Essay</a:t>
            </a:r>
          </a:p>
          <a:p>
            <a:r>
              <a:rPr lang="en-GB" dirty="0"/>
              <a:t>- Group project/ presentation</a:t>
            </a:r>
          </a:p>
          <a:p>
            <a:r>
              <a:rPr lang="en-GB" dirty="0"/>
              <a:t>- An event</a:t>
            </a:r>
            <a:br>
              <a:rPr lang="en-GB" dirty="0"/>
            </a:br>
            <a:r>
              <a:rPr lang="en-GB" dirty="0"/>
              <a:t>- A conference paper…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8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*TABLE TIP* The sample quotation ha</a:t>
            </a:r>
            <a:r>
              <a:rPr lang="en-GB" baseline="0" dirty="0"/>
              <a:t>s been set up as a table cell. Type in your quotation and resize the table cell height as required, by dragging the bottom border up/down.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9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2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12:50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Question: what skills and processes are needed to make this project/programme successful?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 until 13:00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2D012-29D7-4884-B87F-2953887AC1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8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256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WizardTitle"/>
          <p:cNvSpPr>
            <a:spLocks noGrp="1"/>
          </p:cNvSpPr>
          <p:nvPr>
            <p:ph type="ctrTitle"/>
          </p:nvPr>
        </p:nvSpPr>
        <p:spPr>
          <a:xfrm>
            <a:off x="611188" y="534337"/>
            <a:ext cx="5184947" cy="921774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WizardSubtitle"/>
          <p:cNvSpPr>
            <a:spLocks noGrp="1"/>
          </p:cNvSpPr>
          <p:nvPr>
            <p:ph type="subTitle" idx="1"/>
          </p:nvPr>
        </p:nvSpPr>
        <p:spPr>
          <a:xfrm>
            <a:off x="611187" y="1463734"/>
            <a:ext cx="7921625" cy="272595"/>
          </a:xfrm>
        </p:spPr>
        <p:txBody>
          <a:bodyPr anchor="ctr" anchorCtr="0"/>
          <a:lstStyle>
            <a:lvl1pPr marL="0" indent="0" algn="l">
              <a:buNone/>
              <a:defRPr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1934970"/>
            <a:ext cx="79128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84168" y="1971229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b="0" dirty="0">
                <a:solidFill>
                  <a:schemeClr val="bg1"/>
                </a:solidFill>
              </a:rPr>
              <a:t>making the </a:t>
            </a:r>
            <a:r>
              <a:rPr lang="en-GB" sz="700" b="1" dirty="0">
                <a:solidFill>
                  <a:schemeClr val="bg1"/>
                </a:solidFill>
              </a:rPr>
              <a:t>difference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998" y="6861757"/>
            <a:ext cx="345416" cy="106720"/>
          </a:xfrm>
        </p:spPr>
        <p:txBody>
          <a:bodyPr/>
          <a:lstStyle>
            <a:lvl1pPr>
              <a:defRPr sz="500"/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65400"/>
            <a:ext cx="9144000" cy="4292600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2" name="Logo" descr="[Turner_Townsend_Logo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1" y="576639"/>
            <a:ext cx="2088000" cy="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izardCreation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1988840"/>
            <a:ext cx="3455987" cy="215900"/>
          </a:xfrm>
        </p:spPr>
        <p:txBody>
          <a:bodyPr vert="horz" lIns="0" tIns="0" rIns="0" bIns="0" rtlCol="0" anchor="ctr"/>
          <a:lstStyle>
            <a:lvl1pPr>
              <a:defRPr lang="en-GB" sz="120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425" y="6309320"/>
            <a:ext cx="1954481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700" b="0" dirty="0">
                <a:solidFill>
                  <a:schemeClr val="bg1"/>
                </a:solidFill>
              </a:rPr>
              <a:t>making the </a:t>
            </a:r>
            <a:r>
              <a:rPr lang="en-GB" sz="700" b="1" dirty="0">
                <a:solidFill>
                  <a:schemeClr val="bg1"/>
                </a:solidFill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2294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Overview (6 x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303143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2299-1B19-4EA2-8692-2873ECD23AE0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1187" y="1507264"/>
            <a:ext cx="7921625" cy="659864"/>
          </a:xfrm>
        </p:spPr>
        <p:txBody>
          <a:bodyPr/>
          <a:lstStyle>
            <a:lvl1pPr>
              <a:spcAft>
                <a:spcPts val="100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  <a:lvl2pPr marL="285750" indent="-285750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/>
            </a:lvl2pPr>
            <a:lvl3pPr marL="541338" indent="-269875">
              <a:defRPr sz="1300"/>
            </a:lvl3pPr>
            <a:lvl4pPr marL="804863" indent="-263525">
              <a:defRPr sz="1200"/>
            </a:lvl4pPr>
            <a:lvl5pPr marL="1168400" indent="-27146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2813558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611188" y="3608068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2788" y="4118483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611188" y="4903468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712788" y="5413883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9"/>
          </p:nvPr>
        </p:nvSpPr>
        <p:spPr>
          <a:xfrm>
            <a:off x="4640263" y="2303143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741863" y="2813558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4640263" y="3608068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741863" y="4118483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3"/>
          </p:nvPr>
        </p:nvSpPr>
        <p:spPr>
          <a:xfrm>
            <a:off x="4640263" y="4903468"/>
            <a:ext cx="3884612" cy="1230631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100"/>
            </a:lvl1pPr>
            <a:lvl2pPr>
              <a:defRPr sz="900" b="1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41863" y="5413883"/>
            <a:ext cx="3755303" cy="719138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Supporting Heading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8" y="2514600"/>
            <a:ext cx="3884400" cy="3623650"/>
          </a:xfrm>
        </p:spPr>
        <p:txBody>
          <a:bodyPr/>
          <a:lstStyle>
            <a:lvl1pPr>
              <a:spcAft>
                <a:spcPts val="100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  <a:lvl2pPr marL="285750" indent="-285750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baseline="0"/>
            </a:lvl2pPr>
            <a:lvl3pPr marL="541338" indent="-269875">
              <a:defRPr sz="1300"/>
            </a:lvl3pPr>
            <a:lvl4pPr marL="804863" indent="-263525">
              <a:defRPr sz="1200"/>
            </a:lvl4pPr>
            <a:lvl5pPr marL="1168400" indent="-271463">
              <a:defRPr sz="1100"/>
            </a:lvl5pPr>
            <a:lvl6pPr marL="1435100" indent="-269875">
              <a:defRPr/>
            </a:lvl6pPr>
            <a:lvl7pPr marL="1703388" indent="-268288">
              <a:defRPr/>
            </a:lvl7pPr>
            <a:lvl8pPr marL="1971675" indent="-268288">
              <a:defRPr/>
            </a:lvl8pPr>
            <a:lvl9pPr marL="1971675" indent="0">
              <a:buNone/>
              <a:defRPr/>
            </a:lvl9pPr>
          </a:lstStyle>
          <a:p>
            <a:pPr lvl="0"/>
            <a:r>
              <a:rPr lang="en-GB" dirty="0"/>
              <a:t>Click here to add body text, use the increase/decrease indent icons to access the next level of styles and bullet points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5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Nine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A510-8DF3-4632-9798-F7AD5836E28E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8" y="1628775"/>
            <a:ext cx="7921625" cy="72010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413" y="2514600"/>
            <a:ext cx="3884400" cy="3623650"/>
          </a:xfrm>
        </p:spPr>
        <p:txBody>
          <a:bodyPr/>
          <a:lstStyle>
            <a:lvl1pPr>
              <a:spcAft>
                <a:spcPts val="100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  <a:lvl2pPr marL="285750" indent="-285750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/>
            </a:lvl2pPr>
            <a:lvl3pPr marL="541338" indent="-269875">
              <a:defRPr sz="1300"/>
            </a:lvl3pPr>
            <a:lvl4pPr marL="804863" indent="-263525">
              <a:defRPr sz="1200"/>
            </a:lvl4pPr>
            <a:lvl5pPr marL="1168400" indent="-271463"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defRPr lang="en-GB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Click here to add body text, use the increase/decrease indent icons to access the next level of styles and bullet points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marL="1435100" lvl="5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Seventh level</a:t>
            </a:r>
          </a:p>
          <a:p>
            <a:pPr marL="1703388" lvl="6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Eighth level</a:t>
            </a:r>
          </a:p>
          <a:p>
            <a:pPr marL="1971675" lvl="7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Nine level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8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 Grid (with descri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188" y="1627659"/>
            <a:ext cx="3871800" cy="4501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656664" y="1627659"/>
            <a:ext cx="3871800" cy="4501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8D7C-7E39-4D6E-A0E2-DA0838F48866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84363" y="1703390"/>
            <a:ext cx="3720860" cy="230411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732877" y="1703390"/>
            <a:ext cx="3720860" cy="230411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84363" y="4093773"/>
            <a:ext cx="3722400" cy="19476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 b="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0" indent="0">
              <a:spcAft>
                <a:spcPts val="600"/>
              </a:spcAft>
              <a:buNone/>
              <a:defRPr sz="1300"/>
            </a:lvl3pPr>
            <a:lvl4pPr marL="268288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indent="-268288">
              <a:spcAft>
                <a:spcPts val="600"/>
              </a:spcAft>
              <a:defRPr/>
            </a:lvl5pPr>
            <a:lvl6pPr marL="536575" indent="0">
              <a:buNone/>
              <a:defRPr/>
            </a:lvl6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Second heading</a:t>
            </a:r>
          </a:p>
          <a:p>
            <a:pPr lvl="2"/>
            <a:r>
              <a:rPr lang="en-GB" dirty="0"/>
              <a:t>Body text 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2877" y="4093773"/>
            <a:ext cx="3722400" cy="19476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0"/>
              </a:spcAft>
              <a:defRPr lang="en-US" sz="14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lang="en-US" sz="13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68288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indent="-268288">
              <a:spcAft>
                <a:spcPts val="600"/>
              </a:spcAft>
              <a:defRPr/>
            </a:lvl5pPr>
            <a:lvl6pPr marL="536575" indent="0">
              <a:buNone/>
              <a:defRPr/>
            </a:lvl6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heading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text </a:t>
            </a:r>
          </a:p>
          <a:p>
            <a:pPr marL="268288" marR="0" lvl="3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pPr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67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Image Grid (with descri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C57-2412-43EB-9362-E5E26DB72B69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88" y="1624641"/>
            <a:ext cx="1848209" cy="2022460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460205" y="1624641"/>
            <a:ext cx="2012950" cy="202343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>
            <a:normAutofit/>
          </a:bodyPr>
          <a:lstStyle>
            <a:lvl1pPr marL="0" indent="0">
              <a:spcAft>
                <a:spcPts val="600"/>
              </a:spcAft>
              <a:defRPr lang="en-US" sz="1400" b="1" kern="1200" baseline="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lang="en-GB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48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74737" indent="0">
              <a:buNone/>
              <a:defRPr/>
            </a:lvl7pPr>
          </a:lstStyle>
          <a:p>
            <a:pPr lvl="0"/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text</a:t>
            </a:r>
            <a:endParaRPr lang="en-US" dirty="0"/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marL="804863" lvl="5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Fifth level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1188" y="3910642"/>
            <a:ext cx="1848209" cy="202246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60738" y="1624641"/>
            <a:ext cx="1848209" cy="202246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60738" y="3910642"/>
            <a:ext cx="1848209" cy="202246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07265" y="1624641"/>
            <a:ext cx="2012950" cy="202343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spcAft>
                <a:spcPts val="600"/>
              </a:spcAft>
              <a:defRPr sz="14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68288" indent="-268288">
              <a:spcAft>
                <a:spcPts val="600"/>
              </a:spcAft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68288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4863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4863" indent="-268288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text</a:t>
            </a:r>
            <a:endParaRPr lang="en-US" dirty="0"/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marL="804863" lvl="5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507265" y="3910642"/>
            <a:ext cx="2012950" cy="202343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spcAft>
                <a:spcPts val="600"/>
              </a:spcAft>
              <a:defRPr sz="14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68288" indent="-268288">
              <a:spcAft>
                <a:spcPts val="600"/>
              </a:spcAft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68288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4863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4863" indent="-268288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text</a:t>
            </a:r>
            <a:endParaRPr lang="en-US" dirty="0"/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marL="804863" lvl="5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460205" y="3910642"/>
            <a:ext cx="2012950" cy="202343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spcAft>
                <a:spcPts val="600"/>
              </a:spcAft>
              <a:defRPr sz="14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68288" indent="-268288">
              <a:spcAft>
                <a:spcPts val="600"/>
              </a:spcAft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68288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4863" indent="-268288">
              <a:spcAft>
                <a:spcPts val="600"/>
              </a:spcAft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4863" indent="-268288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Body text</a:t>
            </a:r>
            <a:endParaRPr lang="en-US" dirty="0"/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marL="804863" lvl="5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2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Image Grid (with descri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9451-7C64-42CA-BE55-1CB5FF43FBC8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88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1188" y="3119708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1188" y="4614773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61091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61091" y="3119708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661091" y="4614773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2460205" y="1624641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spcAft>
                <a:spcPts val="600"/>
              </a:spcAft>
              <a:defRPr sz="1400"/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536575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marL="804863" lvl="5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6513564" y="1624641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lang="en-US" sz="14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804863" indent="-268288">
              <a:defRPr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2460205" y="3119708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lang="en-US" sz="14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804863" indent="-268288">
              <a:defRPr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513564" y="3119708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lang="en-US" sz="14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804863" indent="-268288">
              <a:defRPr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60205" y="4614773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lang="en-US" sz="14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804863" indent="-268288">
              <a:defRPr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513564" y="4614773"/>
            <a:ext cx="2012950" cy="13104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lang="en-US" sz="14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3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00" baseline="0"/>
            </a:lvl4pPr>
            <a:lvl5pPr marL="536575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/>
            </a:lvl5pPr>
            <a:lvl6pPr marL="804863" indent="-268288">
              <a:defRPr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268288" lvl="3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</a:pPr>
            <a:r>
              <a:rPr lang="en-US" dirty="0"/>
              <a:t>Third level</a:t>
            </a:r>
          </a:p>
          <a:p>
            <a:pPr marL="536575" lvl="4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</a:pPr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Image Grid (with descri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96C-1F6D-4BA2-B99C-6284D66B8C6D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88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35660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0132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84604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11188" y="3702212"/>
            <a:ext cx="1848209" cy="1309058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635660" y="3702212"/>
            <a:ext cx="1848209" cy="1309058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660132" y="3702212"/>
            <a:ext cx="1848209" cy="1309058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684604" y="3702212"/>
            <a:ext cx="1848209" cy="1309058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2963487"/>
            <a:ext cx="1846800" cy="583200"/>
          </a:xfrm>
          <a:noFill/>
        </p:spPr>
        <p:txBody>
          <a:bodyPr lIns="0" tIns="0" rIns="0" bIns="0"/>
          <a:lstStyle>
            <a:lvl1pPr>
              <a:spcAft>
                <a:spcPts val="600"/>
              </a:spcAft>
              <a:defRPr sz="1200"/>
            </a:lvl1pPr>
            <a:lvl2pPr>
              <a:spcAft>
                <a:spcPts val="0"/>
              </a:spcAft>
              <a:defRPr sz="1100" b="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lvl="0"/>
            <a:r>
              <a:rPr lang="en-US" dirty="0"/>
              <a:t>Click to add image 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35660" y="2963487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60132" y="2963487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684604" y="2963487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11188" y="5035568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2635660" y="5035568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60132" y="5035568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6684604" y="5035568"/>
            <a:ext cx="1846800" cy="583200"/>
          </a:xfrm>
          <a:noFill/>
        </p:spPr>
        <p:txBody>
          <a:bodyPr lIns="0" tIns="0" rIns="0" bIns="0"/>
          <a:lstStyle>
            <a:lvl1pPr>
              <a:defRPr lang="en-US" sz="1200" b="1" kern="1200" dirty="0" smtClea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spcAft>
                <a:spcPts val="0"/>
              </a:spcAft>
              <a:defRPr lang="en-US" sz="1100" b="0" kern="120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000"/>
            </a:lvl3pPr>
            <a:lvl4pPr marL="268288" indent="-268288">
              <a:spcAft>
                <a:spcPts val="600"/>
              </a:spcAft>
              <a:defRPr sz="1000" baseline="0"/>
            </a:lvl4pPr>
            <a:lvl5pPr marL="536575" indent="-268288">
              <a:spcAft>
                <a:spcPts val="600"/>
              </a:spcAft>
              <a:defRPr sz="1000"/>
            </a:lvl5pPr>
            <a:lvl6pPr marL="804863" indent="-268288">
              <a:defRPr sz="1000"/>
            </a:lvl6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Click to add image title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9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2 x Image Grid (no descrip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EC6A-DBA8-4051-BF10-795DECAED881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1188" y="1624642"/>
            <a:ext cx="1848209" cy="1309058"/>
          </a:xfrm>
        </p:spPr>
        <p:txBody>
          <a:bodyPr>
            <a:normAutofit/>
          </a:bodyPr>
          <a:lstStyle>
            <a:lvl1pPr>
              <a:defRPr sz="1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35660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0132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84604" y="162464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1188" y="308538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635660" y="308538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60132" y="308538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84604" y="308538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11188" y="455187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635660" y="455187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660132" y="455187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684604" y="4551872"/>
            <a:ext cx="1848209" cy="1309058"/>
          </a:xfrm>
        </p:spPr>
        <p:txBody>
          <a:bodyPr>
            <a:normAutofit/>
          </a:bodyPr>
          <a:lstStyle>
            <a:lvl1pPr>
              <a:defRPr lang="en-GB" sz="10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3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96ED-0E53-4199-AD13-D82E7DC6AE81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&gt; use the Header and footer icon &gt; apply to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 dirty="0"/>
              <a:t>Insert presentation title &gt; use the Header and footer icon &gt;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188" y="1363470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1187" y="6196627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mpanyName"/>
          <p:cNvSpPr txBox="1"/>
          <p:nvPr userDrawn="1"/>
        </p:nvSpPr>
        <p:spPr>
          <a:xfrm>
            <a:off x="611188" y="6260122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700" b="1" dirty="0">
                <a:solidFill>
                  <a:schemeClr val="accent2"/>
                </a:solidFill>
              </a:rPr>
              <a:t>Turner &amp; </a:t>
            </a:r>
            <a:r>
              <a:rPr lang="en-GB" sz="700" b="1" dirty="0">
                <a:solidFill>
                  <a:schemeClr val="accent2"/>
                </a:solidFill>
                <a:latin typeface="Georgia" panose="02040502050405020303" pitchFamily="18" charset="0"/>
              </a:rPr>
              <a:t>Townsend</a:t>
            </a:r>
          </a:p>
        </p:txBody>
      </p:sp>
    </p:spTree>
    <p:extLst>
      <p:ext uri="{BB962C8B-B14F-4D97-AF65-F5344CB8AC3E}">
        <p14:creationId xmlns:p14="http://schemas.microsoft.com/office/powerpoint/2010/main" val="8910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AAE3-6882-4DA9-8F9B-E157B9F3474F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51520" y="1052736"/>
            <a:ext cx="84969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33927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izardTitle"/>
          <p:cNvSpPr>
            <a:spLocks noGrp="1"/>
          </p:cNvSpPr>
          <p:nvPr>
            <p:ph type="ctrTitle"/>
          </p:nvPr>
        </p:nvSpPr>
        <p:spPr>
          <a:xfrm>
            <a:off x="611188" y="4801537"/>
            <a:ext cx="7921625" cy="921774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WizardSubtitle"/>
          <p:cNvSpPr>
            <a:spLocks noGrp="1"/>
          </p:cNvSpPr>
          <p:nvPr>
            <p:ph type="subTitle" idx="1"/>
          </p:nvPr>
        </p:nvSpPr>
        <p:spPr>
          <a:xfrm>
            <a:off x="628086" y="5815236"/>
            <a:ext cx="7921625" cy="272595"/>
          </a:xfrm>
        </p:spPr>
        <p:txBody>
          <a:bodyPr anchor="ctr" anchorCtr="0"/>
          <a:lstStyle>
            <a:lvl1pPr marL="0" indent="0" algn="l">
              <a:buNone/>
              <a:defRPr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6202800"/>
            <a:ext cx="79128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84168" y="6238429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b="0" dirty="0">
                <a:solidFill>
                  <a:schemeClr val="bg1"/>
                </a:solidFill>
              </a:rPr>
              <a:t>making the </a:t>
            </a:r>
            <a:r>
              <a:rPr lang="en-GB" sz="700" b="1" dirty="0">
                <a:solidFill>
                  <a:schemeClr val="bg1"/>
                </a:solidFill>
              </a:rPr>
              <a:t>difference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998" y="6861757"/>
            <a:ext cx="345416" cy="106720"/>
          </a:xfrm>
        </p:spPr>
        <p:txBody>
          <a:bodyPr/>
          <a:lstStyle>
            <a:lvl1pPr>
              <a:defRPr sz="500"/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WizardCreation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6293803"/>
            <a:ext cx="3455987" cy="215900"/>
          </a:xfrm>
        </p:spPr>
        <p:txBody>
          <a:bodyPr vert="horz" lIns="0" tIns="0" rIns="0" bIns="0" rtlCol="0" anchor="ctr"/>
          <a:lstStyle>
            <a:lvl1pPr>
              <a:defRPr lang="en-GB" sz="120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2" name="Logo" descr="[Turner_Townsend_Logo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1" y="576639"/>
            <a:ext cx="2088000" cy="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611188" y="5723311"/>
            <a:ext cx="7938523" cy="7623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577959" y="6238429"/>
            <a:ext cx="1954481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b="0" dirty="0">
                <a:solidFill>
                  <a:schemeClr val="accent2"/>
                </a:solidFill>
              </a:rPr>
              <a:t>making the </a:t>
            </a:r>
            <a:r>
              <a:rPr lang="en-GB" sz="700" b="1" dirty="0">
                <a:solidFill>
                  <a:schemeClr val="accent2"/>
                </a:solidFill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428187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izardAddress"/>
          <p:cNvSpPr>
            <a:spLocks noGrp="1"/>
          </p:cNvSpPr>
          <p:nvPr>
            <p:ph type="subTitle" idx="1" hasCustomPrompt="1"/>
          </p:nvPr>
        </p:nvSpPr>
        <p:spPr>
          <a:xfrm>
            <a:off x="606227" y="2996952"/>
            <a:ext cx="3756368" cy="1346448"/>
          </a:xfrm>
        </p:spPr>
        <p:txBody>
          <a:bodyPr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200" b="0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office address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4413990"/>
            <a:ext cx="374478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izardContact"/>
          <p:cNvSpPr>
            <a:spLocks noGrp="1"/>
          </p:cNvSpPr>
          <p:nvPr>
            <p:ph type="body" sz="quarter" idx="13" hasCustomPrompt="1"/>
          </p:nvPr>
        </p:nvSpPr>
        <p:spPr>
          <a:xfrm>
            <a:off x="606226" y="4496605"/>
            <a:ext cx="3758579" cy="73259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baseline="0">
                <a:solidFill>
                  <a:schemeClr val="accent2"/>
                </a:solidFill>
                <a:latin typeface="+mn-lt"/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contact details</a:t>
            </a:r>
            <a:endParaRPr lang="en-GB" dirty="0"/>
          </a:p>
        </p:txBody>
      </p:sp>
      <p:sp>
        <p:nvSpPr>
          <p:cNvPr id="8" name="WizardDisclaimer"/>
          <p:cNvSpPr>
            <a:spLocks noGrp="1"/>
          </p:cNvSpPr>
          <p:nvPr>
            <p:ph type="body" sz="quarter" idx="14" hasCustomPrompt="1"/>
          </p:nvPr>
        </p:nvSpPr>
        <p:spPr>
          <a:xfrm>
            <a:off x="606227" y="5311814"/>
            <a:ext cx="7926586" cy="1135090"/>
          </a:xfrm>
        </p:spPr>
        <p:txBody>
          <a:bodyPr anchor="b">
            <a:noAutofit/>
          </a:bodyPr>
          <a:lstStyle>
            <a:lvl1pPr>
              <a:defRPr sz="700" b="0" baseline="0">
                <a:solidFill>
                  <a:schemeClr val="accent2"/>
                </a:solidFill>
                <a:latin typeface="+mn-lt"/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 disclaimer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7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with 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0" y="1196752"/>
            <a:ext cx="2314893" cy="2394173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19" y="3810001"/>
            <a:ext cx="2314893" cy="545704"/>
          </a:xfrm>
        </p:spPr>
        <p:txBody>
          <a:bodyPr anchor="ctr" anchorCtr="0"/>
          <a:lstStyle>
            <a:lvl1pPr marL="0" indent="0" algn="l">
              <a:buNone/>
              <a:defRPr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27488" y="6202800"/>
            <a:ext cx="2296800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17919" y="6238429"/>
            <a:ext cx="1954481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700" b="0" dirty="0">
                <a:solidFill>
                  <a:schemeClr val="accent2"/>
                </a:solidFill>
              </a:rPr>
              <a:t>making the </a:t>
            </a:r>
            <a:r>
              <a:rPr lang="en-GB" sz="700" b="1" dirty="0">
                <a:solidFill>
                  <a:schemeClr val="accent2"/>
                </a:solidFill>
              </a:rPr>
              <a:t>difference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29350" y="4440675"/>
            <a:ext cx="229493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izard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6217919" y="4566470"/>
            <a:ext cx="2314800" cy="1454817"/>
          </a:xfrm>
        </p:spPr>
        <p:txBody>
          <a:bodyPr>
            <a:noAutofit/>
          </a:bodyPr>
          <a:lstStyle>
            <a:lvl1pPr>
              <a:defRPr sz="1600" b="0" baseline="0">
                <a:solidFill>
                  <a:schemeClr val="accent2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580112" cy="68580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pic>
        <p:nvPicPr>
          <p:cNvPr id="11" name="Logo" descr="[Turner_Townsend_Logo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1" y="576639"/>
            <a:ext cx="2088000" cy="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6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o imag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0" y="1196752"/>
            <a:ext cx="2314893" cy="2394173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19" y="3810001"/>
            <a:ext cx="2314893" cy="545704"/>
          </a:xfrm>
        </p:spPr>
        <p:txBody>
          <a:bodyPr anchor="ctr" anchorCtr="0"/>
          <a:lstStyle>
            <a:lvl1pPr marL="0" indent="0" algn="l">
              <a:buNone/>
              <a:defRPr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6202800"/>
            <a:ext cx="7913100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11188" y="6238429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700" b="0" dirty="0">
                <a:solidFill>
                  <a:schemeClr val="accent2"/>
                </a:solidFill>
              </a:rPr>
              <a:t>making the </a:t>
            </a:r>
            <a:r>
              <a:rPr lang="en-GB" sz="700" b="1" dirty="0">
                <a:solidFill>
                  <a:schemeClr val="accent2"/>
                </a:solidFill>
              </a:rPr>
              <a:t>difference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29350" y="4440675"/>
            <a:ext cx="229493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izard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6217919" y="4566470"/>
            <a:ext cx="2314800" cy="1454817"/>
          </a:xfrm>
        </p:spPr>
        <p:txBody>
          <a:bodyPr>
            <a:noAutofit/>
          </a:bodyPr>
          <a:lstStyle>
            <a:lvl1pPr>
              <a:defRPr sz="1600" b="0" baseline="0">
                <a:solidFill>
                  <a:schemeClr val="accent2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600" b="0">
                <a:solidFill>
                  <a:schemeClr val="bg1"/>
                </a:solidFill>
              </a:defRPr>
            </a:lvl3pPr>
            <a:lvl4pPr>
              <a:defRPr sz="1600" b="0">
                <a:solidFill>
                  <a:schemeClr val="bg1"/>
                </a:solidFill>
              </a:defRPr>
            </a:lvl4pPr>
            <a:lvl5pPr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Logo" descr="[Turner_Townsend_Logo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1" y="576639"/>
            <a:ext cx="2088000" cy="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2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0B3F-CF5A-451E-9163-2B5CDA3B4A34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Graphics toolkit - global maps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188" y="1363470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1187" y="6196627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mpanyName"/>
          <p:cNvSpPr txBox="1"/>
          <p:nvPr userDrawn="1"/>
        </p:nvSpPr>
        <p:spPr>
          <a:xfrm>
            <a:off x="611188" y="6260122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700" b="1">
                <a:solidFill>
                  <a:schemeClr val="accent2"/>
                </a:solidFill>
              </a:rPr>
              <a:t>Turner &amp; Townsend</a:t>
            </a:r>
            <a:endParaRPr lang="en-GB" sz="7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Supporti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8" y="2514600"/>
            <a:ext cx="7921625" cy="3623650"/>
          </a:xfrm>
        </p:spPr>
        <p:txBody>
          <a:bodyPr/>
          <a:lstStyle>
            <a:lvl1pPr>
              <a:spcAft>
                <a:spcPts val="1000"/>
              </a:spcAft>
              <a:defRPr sz="1400" b="0">
                <a:solidFill>
                  <a:schemeClr val="tx2"/>
                </a:solidFill>
                <a:latin typeface="+mn-lt"/>
              </a:defRPr>
            </a:lvl1pPr>
            <a:lvl2pPr marL="285750" indent="-285750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/>
            </a:lvl2pPr>
            <a:lvl3pPr marL="541338" indent="-269875">
              <a:defRPr sz="1300"/>
            </a:lvl3pPr>
            <a:lvl4pPr marL="804863" indent="-263525">
              <a:defRPr sz="1200"/>
            </a:lvl4pPr>
            <a:lvl5pPr marL="1168400" indent="-271463">
              <a:defRPr sz="1200" baseline="0"/>
            </a:lvl5pPr>
            <a:lvl6pPr marL="1165225" indent="269875">
              <a:defRPr/>
            </a:lvl6pPr>
            <a:lvl7pPr marL="1703388" indent="-268288">
              <a:defRPr baseline="0"/>
            </a:lvl7pPr>
            <a:lvl8pPr marL="1971675" indent="-268288">
              <a:defRPr/>
            </a:lvl8pPr>
            <a:lvl9pPr marL="1971675" indent="0">
              <a:buNone/>
              <a:defRPr/>
            </a:lvl9pPr>
          </a:lstStyle>
          <a:p>
            <a:pPr lvl="0"/>
            <a:r>
              <a:rPr lang="en-GB" dirty="0"/>
              <a:t>Click here to add body text, use the increase/decrease indent icons to access the next level of styles and bullet points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5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409-AFC2-414C-98A1-D953D23514C0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8" y="1628775"/>
            <a:ext cx="7921625" cy="72010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</p:spTree>
    <p:extLst>
      <p:ext uri="{BB962C8B-B14F-4D97-AF65-F5344CB8AC3E}">
        <p14:creationId xmlns:p14="http://schemas.microsoft.com/office/powerpoint/2010/main" val="38336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1188" y="1619250"/>
            <a:ext cx="3884612" cy="45069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200" baseline="0">
                <a:solidFill>
                  <a:schemeClr val="tx2"/>
                </a:solidFill>
              </a:defRPr>
            </a:lvl6pPr>
            <a:lvl7pPr marL="1344613" indent="-271463">
              <a:buFont typeface="Arial" panose="020B0604020202020204" pitchFamily="34" charset="0"/>
              <a:buChar char="■"/>
              <a:defRPr sz="1200" baseline="0"/>
            </a:lvl7pPr>
            <a:lvl8pPr marL="1616075" indent="-271463">
              <a:defRPr sz="1200">
                <a:solidFill>
                  <a:schemeClr val="tx2"/>
                </a:solidFill>
              </a:defRPr>
            </a:lvl8pPr>
            <a:lvl9pPr>
              <a:defRPr sz="1200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sz="1200" dirty="0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19250"/>
            <a:ext cx="3884613" cy="45069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 marL="1076325" indent="-266700">
              <a:defRPr lang="en-GB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58900" indent="-285750">
              <a:defRPr lang="en-GB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30362" indent="-285750">
              <a:defRPr lang="en-GB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81188" indent="-265113">
              <a:spcBef>
                <a:spcPts val="0"/>
              </a:spcBef>
              <a:defRPr lang="en-GB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1076325" lvl="5" indent="-266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dirty="0"/>
              <a:t>Sixth level</a:t>
            </a:r>
          </a:p>
          <a:p>
            <a:pPr marL="1344613" lvl="6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dirty="0"/>
              <a:t>Seventh level</a:t>
            </a:r>
          </a:p>
          <a:p>
            <a:pPr marL="1616075" lvl="7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dirty="0"/>
              <a:t>Eighth level</a:t>
            </a:r>
          </a:p>
          <a:p>
            <a:pPr marL="1881188" lvl="8" indent="-26511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dirty="0"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2047-B8BB-4DD7-AD5A-F63B35746D60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/>
              <a:t>Insert presentation title &gt; use the Header and footer icon &gt; apply to all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ll 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1188" y="2381250"/>
            <a:ext cx="3884612" cy="374491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200" baseline="0"/>
            </a:lvl6pPr>
            <a:lvl7pPr>
              <a:defRPr sz="1200"/>
            </a:lvl7pPr>
            <a:lvl8pPr>
              <a:defRPr sz="1200" baseline="0"/>
            </a:lvl8pPr>
            <a:lvl9pPr>
              <a:defRPr sz="1200"/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81250"/>
            <a:ext cx="3884613" cy="3744913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here to add text, use the increase/decrease indent icons to access the next level of styles and bullet points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B8C-2C25-4921-9879-D573884E718A}" type="datetime4">
              <a:rPr lang="en-GB" smtClean="0"/>
              <a:t>28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GB"/>
              <a:t>Insert presentation title &gt; use the Header and footer icon &gt;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1628775"/>
            <a:ext cx="3884400" cy="762000"/>
          </a:xfrm>
          <a:solidFill>
            <a:schemeClr val="accent1"/>
          </a:solidFill>
        </p:spPr>
        <p:txBody>
          <a:bodyPr lIns="108000" tIns="108000" rIns="108000" bIns="108000" anchor="ctr" anchorCtr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628775"/>
            <a:ext cx="3884400" cy="762000"/>
          </a:xfrm>
          <a:solidFill>
            <a:schemeClr val="accent1"/>
          </a:solidFill>
        </p:spPr>
        <p:txBody>
          <a:bodyPr lIns="108000" tIns="108000" rIns="108000" bIns="108000" anchor="ctr" anchorCtr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5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619250"/>
            <a:ext cx="7921625" cy="451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19371"/>
            <a:ext cx="2133600" cy="13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GB" sz="5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F00A2F-2CF7-4CA0-B6E1-63A6A42517AD}" type="datetime4">
              <a:rPr lang="en-GB" smtClean="0"/>
              <a:t>28 November 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888" y="6260122"/>
            <a:ext cx="4623081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presentation title &gt; use the Header and footer icon &gt; apply to all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7398" y="6260122"/>
            <a:ext cx="345416" cy="2467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792AE7C-385F-410A-8EBB-21003352878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1363470"/>
            <a:ext cx="79216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11188" y="6202263"/>
            <a:ext cx="79128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mpanyName"/>
          <p:cNvSpPr txBox="1"/>
          <p:nvPr userDrawn="1"/>
        </p:nvSpPr>
        <p:spPr>
          <a:xfrm>
            <a:off x="611188" y="6260122"/>
            <a:ext cx="2448644" cy="248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700" b="1" dirty="0">
                <a:solidFill>
                  <a:schemeClr val="accent2"/>
                </a:solidFill>
                <a:latin typeface="Georgia" panose="02040502050405020303" pitchFamily="18" charset="0"/>
              </a:rPr>
              <a:t>Turner &amp; Townsend</a:t>
            </a:r>
          </a:p>
        </p:txBody>
      </p:sp>
    </p:spTree>
    <p:extLst>
      <p:ext uri="{BB962C8B-B14F-4D97-AF65-F5344CB8AC3E}">
        <p14:creationId xmlns:p14="http://schemas.microsoft.com/office/powerpoint/2010/main" val="32991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0" r:id="rId5"/>
    <p:sldLayoutId id="2147483670" r:id="rId6"/>
    <p:sldLayoutId id="2147483659" r:id="rId7"/>
    <p:sldLayoutId id="2147483652" r:id="rId8"/>
    <p:sldLayoutId id="2147483667" r:id="rId9"/>
    <p:sldLayoutId id="2147483668" r:id="rId10"/>
    <p:sldLayoutId id="2147483660" r:id="rId11"/>
    <p:sldLayoutId id="2147483661" r:id="rId12"/>
    <p:sldLayoutId id="2147483665" r:id="rId13"/>
    <p:sldLayoutId id="2147483664" r:id="rId14"/>
    <p:sldLayoutId id="2147483663" r:id="rId15"/>
    <p:sldLayoutId id="2147483662" r:id="rId16"/>
    <p:sldLayoutId id="2147483654" r:id="rId17"/>
    <p:sldLayoutId id="2147483671" r:id="rId18"/>
    <p:sldLayoutId id="2147483655" r:id="rId19"/>
    <p:sldLayoutId id="214748366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Georgia" panose="02040502050405020303" pitchFamily="18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71463" indent="-27146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Arial" panose="020B0604020202020204" pitchFamily="34" charset="0"/>
        <a:buChar char="■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76325" indent="-2667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346200" indent="-27146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■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16075" indent="-269875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881188" indent="-26511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■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3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m.org.uk/resources/member-resources/project-journal-all-issues/" TargetMode="External"/><Relationship Id="rId2" Type="http://schemas.openxmlformats.org/officeDocument/2006/relationships/hyperlink" Target="https://www.linkedin.com/learning/paths/become-a-project-manager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hyperlink" Target="https://www.apm.org.uk/events/#f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ham.targetconnect.net/leap/event.html?id=18000&amp;service=Careers+Service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bham.ac.uk/enroll/H6LJ7T" TargetMode="External"/><Relationship Id="rId2" Type="http://schemas.openxmlformats.org/officeDocument/2006/relationships/hyperlink" Target="mailto:careersenquiries@contacts.bham.ac.u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ham.targetconnect.net/leap/event.html?id=18000&amp;service=Careers+Service" TargetMode="External"/><Relationship Id="rId5" Type="http://schemas.openxmlformats.org/officeDocument/2006/relationships/hyperlink" Target="https://canvas.bham.ac.uk/enroll/TCMRHD" TargetMode="External"/><Relationship Id="rId4" Type="http://schemas.openxmlformats.org/officeDocument/2006/relationships/hyperlink" Target="https://canvas.bham.ac.uk/enroll/LXBH7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Importance of Project Management Software">
            <a:extLst>
              <a:ext uri="{FF2B5EF4-FFF2-40B4-BE49-F238E27FC236}">
                <a16:creationId xmlns:a16="http://schemas.microsoft.com/office/drawing/2014/main" id="{A10F4CD2-10FC-AEE1-40FD-5F7EAA08393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r="27052"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92627" y="1296410"/>
            <a:ext cx="2448645" cy="2394173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enhance and develop your project management skills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Gina Smith </a:t>
            </a:r>
          </a:p>
        </p:txBody>
      </p:sp>
      <p:sp>
        <p:nvSpPr>
          <p:cNvPr id="7" name="WizardTitle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Senior Project Manager</a:t>
            </a:r>
          </a:p>
          <a:p>
            <a:endParaRPr lang="en-GB" dirty="0"/>
          </a:p>
          <a:p>
            <a:r>
              <a:rPr lang="en-GB" dirty="0"/>
              <a:t>Dr Holly Prescott</a:t>
            </a:r>
          </a:p>
          <a:p>
            <a:r>
              <a:rPr lang="en-GB" dirty="0"/>
              <a:t>PGR Careers Adviser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4212-9B2B-E409-1989-C0E7A3AB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project management principles to your academic work: match-up exercise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0712-B301-D274-A9DD-67445E54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2FA9-EA92-6AC5-AAAC-2A3F6374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207D68-F517-8B53-22B8-B6120054F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11369"/>
              </p:ext>
            </p:extLst>
          </p:nvPr>
        </p:nvGraphicFramePr>
        <p:xfrm>
          <a:off x="179512" y="1340768"/>
          <a:ext cx="8856984" cy="547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3371803523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3511085549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PM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Academic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4815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Business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Agreeing regular meetings with supervisor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5235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Project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Following ethical procedures to keep participant data confidential so that this is not breached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51896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Risk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Reaching a compromise when supervisors disagree on how  question should be approached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56941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Progress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Successfully identified a novel link between COVID conspiracy theories and internet browsing behaviour to help combat misinformation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0568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Stakeholder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Formulating a research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652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Delivery and closure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Chapter outline(s)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1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4212-9B2B-E409-1989-C0E7A3AB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project management principles to your academic work: match-up exercise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0712-B301-D274-A9DD-67445E54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&gt; use the Header and footer icon &gt; apply to all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2FA9-EA92-6AC5-AAAC-2A3F6374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207D68-F517-8B53-22B8-B6120054F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95740"/>
              </p:ext>
            </p:extLst>
          </p:nvPr>
        </p:nvGraphicFramePr>
        <p:xfrm>
          <a:off x="143508" y="1195753"/>
          <a:ext cx="8856984" cy="560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3371803523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3511085549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PM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Academic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4815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Business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Formulating a research proposal</a:t>
                      </a:r>
                    </a:p>
                    <a:p>
                      <a:r>
                        <a:rPr lang="en-GB" dirty="0"/>
                        <a:t>(setting research objective/ question)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52359"/>
                  </a:ext>
                </a:extLst>
              </a:tr>
              <a:tr h="444464">
                <a:tc>
                  <a:txBody>
                    <a:bodyPr/>
                    <a:lstStyle/>
                    <a:p>
                      <a:r>
                        <a:rPr lang="en-GB" dirty="0"/>
                        <a:t>Project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Chapter outline(s) and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51896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Risk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Following ethical procedures to keep participant data confidential so that this is not breached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56941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Progress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Agreeing regular meetings with supervisor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0568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Stakeholder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Reaching a compromise when supervisors disagree on how  question should be approached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6529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r>
                        <a:rPr lang="en-GB" dirty="0"/>
                        <a:t>Delivery and closure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Successfully identified a novel link between COVID conspiracy theories and internet browsing behaviour to help combat misinformation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1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6B2F-B5DC-775B-921B-57A834C1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Application - Skills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7471-80B1-8B3F-1F16-C6F56C65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12</a:t>
            </a:fld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07BEFC2-9D08-C625-A08C-C345A3B33549}"/>
              </a:ext>
            </a:extLst>
          </p:cNvPr>
          <p:cNvSpPr/>
          <p:nvPr/>
        </p:nvSpPr>
        <p:spPr>
          <a:xfrm>
            <a:off x="2195736" y="1461675"/>
            <a:ext cx="1728192" cy="1512168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Flexibility</a:t>
            </a:r>
            <a:endParaRPr lang="en-US" sz="1200" dirty="0" err="1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A535FA3-C4A1-83BA-E98B-CC5B4E56C474}"/>
              </a:ext>
            </a:extLst>
          </p:cNvPr>
          <p:cNvSpPr/>
          <p:nvPr/>
        </p:nvSpPr>
        <p:spPr>
          <a:xfrm>
            <a:off x="3626736" y="2293271"/>
            <a:ext cx="1728192" cy="1512168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Proactive and motivated</a:t>
            </a:r>
            <a:endParaRPr lang="en-US" sz="1200" dirty="0" err="1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3D609FD-3AD2-4835-A6A0-C93B816A2535}"/>
              </a:ext>
            </a:extLst>
          </p:cNvPr>
          <p:cNvSpPr/>
          <p:nvPr/>
        </p:nvSpPr>
        <p:spPr>
          <a:xfrm>
            <a:off x="2146845" y="3092559"/>
            <a:ext cx="1728192" cy="1512168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Leadership</a:t>
            </a:r>
            <a:endParaRPr lang="en-US" sz="1200" dirty="0" err="1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DF33A034-5E09-739D-542D-E277EE69FA20}"/>
              </a:ext>
            </a:extLst>
          </p:cNvPr>
          <p:cNvSpPr/>
          <p:nvPr/>
        </p:nvSpPr>
        <p:spPr>
          <a:xfrm>
            <a:off x="706871" y="2237613"/>
            <a:ext cx="1728192" cy="151216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collaborator</a:t>
            </a:r>
            <a:endParaRPr lang="en-US" sz="1200" dirty="0" err="1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F004318-2759-77A0-D845-BEE4388A4104}"/>
              </a:ext>
            </a:extLst>
          </p:cNvPr>
          <p:cNvSpPr/>
          <p:nvPr/>
        </p:nvSpPr>
        <p:spPr>
          <a:xfrm>
            <a:off x="3606777" y="3869247"/>
            <a:ext cx="1728192" cy="151216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Able to identify priorities</a:t>
            </a:r>
            <a:endParaRPr lang="en-US" sz="1200" dirty="0" err="1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C466720-AA68-53A9-D161-80E661B57C01}"/>
              </a:ext>
            </a:extLst>
          </p:cNvPr>
          <p:cNvSpPr/>
          <p:nvPr/>
        </p:nvSpPr>
        <p:spPr>
          <a:xfrm>
            <a:off x="5066710" y="3099348"/>
            <a:ext cx="1728192" cy="1512168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Strong Microsoft Skills</a:t>
            </a:r>
            <a:endParaRPr lang="en-US" sz="1200" dirty="0" err="1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192D5E7-CFCA-D444-B385-0EA4B291AA86}"/>
              </a:ext>
            </a:extLst>
          </p:cNvPr>
          <p:cNvSpPr/>
          <p:nvPr/>
        </p:nvSpPr>
        <p:spPr>
          <a:xfrm>
            <a:off x="5078940" y="1523372"/>
            <a:ext cx="1728192" cy="151216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Time management</a:t>
            </a:r>
            <a:endParaRPr lang="en-US" sz="1100" dirty="0" err="1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72716AC-1098-6F43-7C1D-08D9B8966C85}"/>
              </a:ext>
            </a:extLst>
          </p:cNvPr>
          <p:cNvSpPr/>
          <p:nvPr/>
        </p:nvSpPr>
        <p:spPr>
          <a:xfrm>
            <a:off x="6518914" y="2318054"/>
            <a:ext cx="1728192" cy="1512168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Logical thinker &amp; problem solver</a:t>
            </a:r>
            <a:endParaRPr lang="en-US" sz="1200" dirty="0" err="1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9B2D3317-E76F-EB3E-729D-902A6F018759}"/>
              </a:ext>
            </a:extLst>
          </p:cNvPr>
          <p:cNvSpPr/>
          <p:nvPr/>
        </p:nvSpPr>
        <p:spPr>
          <a:xfrm>
            <a:off x="6518914" y="3921594"/>
            <a:ext cx="1728192" cy="151216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Independent </a:t>
            </a:r>
            <a:endParaRPr lang="en-US" sz="1200" dirty="0" err="1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D8CF9A5-76DB-D3D0-CB19-AEDEE25506DC}"/>
              </a:ext>
            </a:extLst>
          </p:cNvPr>
          <p:cNvSpPr/>
          <p:nvPr/>
        </p:nvSpPr>
        <p:spPr>
          <a:xfrm>
            <a:off x="686913" y="3863934"/>
            <a:ext cx="1728192" cy="151216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Organised</a:t>
            </a:r>
            <a:endParaRPr lang="en-US" sz="1200" dirty="0" err="1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F3A8655A-CB7B-1660-A856-69A4BDE0224F}"/>
              </a:ext>
            </a:extLst>
          </p:cNvPr>
          <p:cNvSpPr/>
          <p:nvPr/>
        </p:nvSpPr>
        <p:spPr>
          <a:xfrm>
            <a:off x="2133260" y="4678832"/>
            <a:ext cx="1728192" cy="1414464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Communication skills; verbal and written</a:t>
            </a:r>
            <a:endParaRPr lang="en-US" sz="1000" dirty="0" err="1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4EBED6C-DEF7-63C4-8F3B-B981D32CBE83}"/>
              </a:ext>
            </a:extLst>
          </p:cNvPr>
          <p:cNvSpPr/>
          <p:nvPr/>
        </p:nvSpPr>
        <p:spPr>
          <a:xfrm>
            <a:off x="5105360" y="4687830"/>
            <a:ext cx="1728192" cy="140546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Good listener</a:t>
            </a:r>
            <a:endParaRPr lang="en-US" sz="1200" dirty="0" err="1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C6B7830-BA22-9B25-1BE1-5DF9CF750256}"/>
              </a:ext>
            </a:extLst>
          </p:cNvPr>
          <p:cNvSpPr/>
          <p:nvPr/>
        </p:nvSpPr>
        <p:spPr>
          <a:xfrm>
            <a:off x="2152663" y="3092559"/>
            <a:ext cx="1728192" cy="1512168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Leadership</a:t>
            </a:r>
            <a:endParaRPr lang="en-US" sz="1200" dirty="0" err="1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816E381-29AA-6F44-ACC3-09D6C52235BD}"/>
              </a:ext>
            </a:extLst>
          </p:cNvPr>
          <p:cNvSpPr/>
          <p:nvPr/>
        </p:nvSpPr>
        <p:spPr>
          <a:xfrm>
            <a:off x="5111178" y="4687830"/>
            <a:ext cx="1728192" cy="1405466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Good listener</a:t>
            </a: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42113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6B2F-B5DC-775B-921B-57A834C1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Application - Synergies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7471-80B1-8B3F-1F16-C6F56C65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2F685-94B9-EFF1-E8EB-A1549EC7C28E}"/>
              </a:ext>
            </a:extLst>
          </p:cNvPr>
          <p:cNvSpPr txBox="1"/>
          <p:nvPr/>
        </p:nvSpPr>
        <p:spPr>
          <a:xfrm>
            <a:off x="612474" y="1483521"/>
            <a:ext cx="4103542" cy="1668542"/>
          </a:xfrm>
          <a:prstGeom prst="round2Diag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Project Management is an important skill to recognise and develop as albeit you may not be focussed on it as a career path, the likelihood is your chosen role or industry will require some degree of project management skill. </a:t>
            </a: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68F68-D327-B9E6-4EDE-18F2634B8A0F}"/>
              </a:ext>
            </a:extLst>
          </p:cNvPr>
          <p:cNvSpPr txBox="1"/>
          <p:nvPr/>
        </p:nvSpPr>
        <p:spPr>
          <a:xfrm>
            <a:off x="4860033" y="1483521"/>
            <a:ext cx="3671494" cy="4416266"/>
          </a:xfrm>
          <a:prstGeom prst="round2Diag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endParaRPr lang="en-GB" sz="1200" dirty="0">
              <a:solidFill>
                <a:schemeClr val="accent2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Office Manager</a:t>
            </a:r>
            <a:r>
              <a:rPr lang="en-GB" sz="1200" dirty="0">
                <a:solidFill>
                  <a:schemeClr val="bg1"/>
                </a:solidFill>
              </a:rPr>
              <a:t>: often a leader, someone who needs to motivate and drive a team of people forward to achieve targets and goals.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Teacher/lecturer</a:t>
            </a:r>
            <a:r>
              <a:rPr lang="en-GB" sz="1200" dirty="0">
                <a:solidFill>
                  <a:schemeClr val="bg1"/>
                </a:solidFill>
              </a:rPr>
              <a:t>: devises lesson plans to fulfil an educational brief, responsible for the wellbeing of people and ensuring everyone tries to achieve their best.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Researcher</a:t>
            </a:r>
            <a:r>
              <a:rPr lang="en-GB" sz="1200" dirty="0">
                <a:solidFill>
                  <a:schemeClr val="bg1"/>
                </a:solidFill>
              </a:rPr>
              <a:t>: is responsible for research for a specific topic and presenting on findings to drive further research, products and decisions. Will deliver research as part of a brief against time, quality and cost parameters.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Engineer</a:t>
            </a:r>
            <a:r>
              <a:rPr lang="en-GB" sz="1200" dirty="0">
                <a:solidFill>
                  <a:schemeClr val="bg1"/>
                </a:solidFill>
              </a:rPr>
              <a:t>: responsible for design and developing technical solutions as per specifications, standards and brief. Needs to deliver against timescales and budget.</a:t>
            </a:r>
          </a:p>
        </p:txBody>
      </p:sp>
      <p:pic>
        <p:nvPicPr>
          <p:cNvPr id="5122" name="Picture 2" descr="Dallam School - Upcoming careers insights and opportunities">
            <a:extLst>
              <a:ext uri="{FF2B5EF4-FFF2-40B4-BE49-F238E27FC236}">
                <a16:creationId xmlns:a16="http://schemas.microsoft.com/office/drawing/2014/main" id="{11225589-5093-47FA-2439-AA31BD2DF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021"/>
          <a:stretch/>
        </p:blipFill>
        <p:spPr bwMode="auto">
          <a:xfrm>
            <a:off x="611188" y="3284984"/>
            <a:ext cx="4032820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2532-420D-4754-FD3A-B97959AF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 anchor="ctr">
            <a:normAutofit/>
          </a:bodyPr>
          <a:lstStyle/>
          <a:p>
            <a:r>
              <a:rPr lang="en-GB" dirty="0"/>
              <a:t> Project Management in Practice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727A-FF64-6FED-02E5-78095B6B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92AE7C-385F-410A-8EBB-210033528786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3E1990-93FE-1EA7-9068-1379652F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56406" cy="20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E069B3-BFAA-69F0-73F7-CBF3AFA3481A}"/>
              </a:ext>
            </a:extLst>
          </p:cNvPr>
          <p:cNvSpPr txBox="1"/>
          <p:nvPr/>
        </p:nvSpPr>
        <p:spPr>
          <a:xfrm>
            <a:off x="1230352" y="4149080"/>
            <a:ext cx="67856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Heathrow Terminal 5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What skills and processes do we need to make this project (or in this case programme) successful?</a:t>
            </a:r>
          </a:p>
        </p:txBody>
      </p:sp>
    </p:spTree>
    <p:extLst>
      <p:ext uri="{BB962C8B-B14F-4D97-AF65-F5344CB8AC3E}">
        <p14:creationId xmlns:p14="http://schemas.microsoft.com/office/powerpoint/2010/main" val="5995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2532-420D-4754-FD3A-B97959AF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 anchor="ctr">
            <a:normAutofit/>
          </a:bodyPr>
          <a:lstStyle/>
          <a:p>
            <a:r>
              <a:rPr lang="en-GB" dirty="0"/>
              <a:t> Project Management in Practice</a:t>
            </a:r>
            <a:endParaRPr lang="en-US" dirty="0"/>
          </a:p>
        </p:txBody>
      </p:sp>
      <p:pic>
        <p:nvPicPr>
          <p:cNvPr id="1026" name="Picture 2" descr="Heathrow third runway will be built, insists airport boss as he heads for  departures | The Independent">
            <a:extLst>
              <a:ext uri="{FF2B5EF4-FFF2-40B4-BE49-F238E27FC236}">
                <a16:creationId xmlns:a16="http://schemas.microsoft.com/office/drawing/2014/main" id="{5E168DEE-96B8-FAB6-5530-484A557CA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21798" b="1"/>
          <a:stretch/>
        </p:blipFill>
        <p:spPr bwMode="auto">
          <a:xfrm>
            <a:off x="4648500" y="1551921"/>
            <a:ext cx="3884613" cy="45069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727A-FF64-6FED-02E5-78095B6B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92AE7C-385F-410A-8EBB-210033528786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9008CF1-9539-F08E-8342-E718058C0362}"/>
              </a:ext>
            </a:extLst>
          </p:cNvPr>
          <p:cNvSpPr/>
          <p:nvPr/>
        </p:nvSpPr>
        <p:spPr>
          <a:xfrm rot="243698">
            <a:off x="4487323" y="1957700"/>
            <a:ext cx="2296729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New runway and facilities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49A7B2B-9227-5012-9026-D4FA29FF19D3}"/>
              </a:ext>
            </a:extLst>
          </p:cNvPr>
          <p:cNvSpPr/>
          <p:nvPr/>
        </p:nvSpPr>
        <p:spPr>
          <a:xfrm rot="20381294">
            <a:off x="4445838" y="4067727"/>
            <a:ext cx="288032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New terminal building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DA0440-4DAC-6FF2-F4E3-204023276E05}"/>
              </a:ext>
            </a:extLst>
          </p:cNvPr>
          <p:cNvSpPr/>
          <p:nvPr/>
        </p:nvSpPr>
        <p:spPr>
          <a:xfrm rot="20673383">
            <a:off x="4226194" y="3176971"/>
            <a:ext cx="3010102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New </a:t>
            </a:r>
            <a:r>
              <a:rPr lang="en-GB" sz="1200" dirty="0" err="1"/>
              <a:t>airstands</a:t>
            </a:r>
            <a:r>
              <a:rPr lang="en-GB" sz="1200" dirty="0"/>
              <a:t> and apron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39D73C77-CC54-97A6-6C4F-05BCD2418F5E}"/>
              </a:ext>
            </a:extLst>
          </p:cNvPr>
          <p:cNvSpPr/>
          <p:nvPr/>
        </p:nvSpPr>
        <p:spPr>
          <a:xfrm>
            <a:off x="6783708" y="5166924"/>
            <a:ext cx="1728192" cy="70680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Community compensation scheme</a:t>
            </a:r>
            <a:endParaRPr lang="en-US" sz="1200" dirty="0" err="1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EB3B8590-074B-E4B7-B143-5C4772C4AA25}"/>
              </a:ext>
            </a:extLst>
          </p:cNvPr>
          <p:cNvSpPr/>
          <p:nvPr/>
        </p:nvSpPr>
        <p:spPr>
          <a:xfrm>
            <a:off x="4802258" y="5150744"/>
            <a:ext cx="1728192" cy="70680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New public transport and surface mobility</a:t>
            </a:r>
            <a:endParaRPr lang="en-US" sz="12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920E6-2A77-5298-B9F4-807A1DE249ED}"/>
              </a:ext>
            </a:extLst>
          </p:cNvPr>
          <p:cNvSpPr txBox="1"/>
          <p:nvPr/>
        </p:nvSpPr>
        <p:spPr>
          <a:xfrm>
            <a:off x="603881" y="1410003"/>
            <a:ext cx="3384376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Comprehensive plans and tool</a:t>
            </a:r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 lines of accountabilities and responsibilities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Breaking down the work into packages, also known as work breakdown structure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 definition and review schedule of project deliverables and goals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Established reporting structure 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Transparent and honest communication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Dedicated functions e.g. procurement, health and safety, commercial teams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Transparent and robust stakeholder management </a:t>
            </a:r>
          </a:p>
          <a:p>
            <a:endParaRPr lang="en-US" sz="12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Interface consideration and management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B7E1-F8FA-9790-2F8E-F9C372B9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Demonstrating Project Management Skills: Activity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ACB0-4A84-89B3-D752-86CB25F5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16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524098-3862-EE7F-C4FA-F2E8FCBC1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619250"/>
            <a:ext cx="3672780" cy="450691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Project management in interview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Talk me through a project that you’ve worked on and how you kept the project on track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project management tools and methodologies do you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 do you respond when something doesn’t go to plan on a project you are working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 do you prioritise when working across multiple projects?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85F6138-E054-8B0B-1FFD-52681867127F}"/>
              </a:ext>
            </a:extLst>
          </p:cNvPr>
          <p:cNvSpPr txBox="1">
            <a:spLocks/>
          </p:cNvSpPr>
          <p:nvPr/>
        </p:nvSpPr>
        <p:spPr>
          <a:xfrm>
            <a:off x="4788024" y="1619249"/>
            <a:ext cx="3744790" cy="4506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266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44613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16075" indent="-2714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81188" indent="-265113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+mj-lt"/>
              </a:rPr>
              <a:t>Talk me through a project that you’ve worked on and how you kept the project on track?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was the project?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needed to be achieved?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How did you follow principles we’ve discussed today:</a:t>
            </a:r>
          </a:p>
          <a:p>
            <a:pPr marL="648000" indent="-2857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Making a business case</a:t>
            </a:r>
          </a:p>
          <a:p>
            <a:pPr marL="648000" indent="-2857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Progress monitoring</a:t>
            </a:r>
          </a:p>
          <a:p>
            <a:pPr marL="648000" indent="-2857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Risk management</a:t>
            </a:r>
          </a:p>
          <a:p>
            <a:pPr marL="648000" indent="-2857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Stakeholder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What was the result?</a:t>
            </a:r>
          </a:p>
        </p:txBody>
      </p:sp>
    </p:spTree>
    <p:extLst>
      <p:ext uri="{BB962C8B-B14F-4D97-AF65-F5344CB8AC3E}">
        <p14:creationId xmlns:p14="http://schemas.microsoft.com/office/powerpoint/2010/main" val="12278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3672-CCEE-2080-B2D3-4FF7E19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6C87-B419-1D6B-7A7E-C33129CAD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7" y="1619250"/>
            <a:ext cx="7921625" cy="4506913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latin typeface="+mj-lt"/>
              </a:rPr>
              <a:t>Postgrads DO have a well-rounded skillset that is applicable to working in a project management role: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Written and verbal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Ability to manage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Juggling multiple ‘projects’ (e.g., thesis, teaching, conferences,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Getting to grips with new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Managing large amounts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BUT… </a:t>
            </a:r>
          </a:p>
          <a:p>
            <a:r>
              <a:rPr lang="en-GB" sz="1800" dirty="0">
                <a:latin typeface="+mj-lt"/>
              </a:rPr>
              <a:t>PG study alone often doesn’t give you experience of using all those skills with the </a:t>
            </a:r>
            <a:r>
              <a:rPr lang="en-GB" sz="1800" u="sng" dirty="0">
                <a:latin typeface="+mj-lt"/>
              </a:rPr>
              <a:t>pace or frequency </a:t>
            </a:r>
            <a:r>
              <a:rPr lang="en-GB" sz="1800" dirty="0">
                <a:latin typeface="+mj-lt"/>
              </a:rPr>
              <a:t>that a professional project manager does.</a:t>
            </a:r>
          </a:p>
          <a:p>
            <a:r>
              <a:rPr lang="en-GB" sz="1800" dirty="0">
                <a:latin typeface="+mj-lt"/>
              </a:rPr>
              <a:t>SO…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02C80-ABF7-3CBF-48AD-852F11B7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3672-CCEE-2080-B2D3-4FF7E19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improve your project management skills…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6C87-B419-1D6B-7A7E-C33129CAD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7" y="1619250"/>
            <a:ext cx="7921625" cy="45069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Get used to using project management language by applying the principles of project management to your thesis/ dissertation early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Use project management software in your research, e.g. Trello; building a programme in Excel to map out your project plan/ chapter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Get some experience of applying your skills to a project beyond your usual academic setting:</a:t>
            </a:r>
          </a:p>
          <a:p>
            <a:pPr marL="61200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Masters Consultancy Challenge</a:t>
            </a:r>
          </a:p>
          <a:p>
            <a:pPr marL="61200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Postgraduate Enterprise Summer School</a:t>
            </a:r>
          </a:p>
          <a:p>
            <a:pPr marL="61200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Organising a conference </a:t>
            </a:r>
          </a:p>
          <a:p>
            <a:pPr marL="61200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Managing a campaign with a Guild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02C80-ABF7-3CBF-48AD-852F11B7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CC66-467A-FC5E-338B-775125B8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0B5D-A13D-05DF-DA1D-3846980E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3667" y="1441291"/>
            <a:ext cx="3600400" cy="2995821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sz="1300" dirty="0">
                <a:solidFill>
                  <a:schemeClr val="accent2"/>
                </a:solidFill>
              </a:rPr>
              <a:t>  Association for Project Management Podcasts and CPD</a:t>
            </a:r>
          </a:p>
          <a:p>
            <a:r>
              <a:rPr lang="en-GB" sz="1300" dirty="0">
                <a:solidFill>
                  <a:schemeClr val="accent2"/>
                </a:solidFill>
              </a:rPr>
              <a:t>Association for Project Management ‘Project Journal’ articles</a:t>
            </a:r>
          </a:p>
          <a:p>
            <a:r>
              <a:rPr lang="en-GB" sz="1300" dirty="0">
                <a:solidFill>
                  <a:schemeClr val="accent2"/>
                </a:solidFill>
              </a:rPr>
              <a:t>Association for Project Management (and alike) online and in person knowledge shares</a:t>
            </a:r>
          </a:p>
          <a:p>
            <a:r>
              <a:rPr lang="en-GB" sz="1300" dirty="0" err="1">
                <a:solidFill>
                  <a:schemeClr val="accent2"/>
                </a:solidFill>
              </a:rPr>
              <a:t>Linkedin</a:t>
            </a:r>
            <a:r>
              <a:rPr lang="en-GB" sz="1300" dirty="0">
                <a:solidFill>
                  <a:schemeClr val="accent2"/>
                </a:solidFill>
              </a:rPr>
              <a:t> courses and articles</a:t>
            </a:r>
          </a:p>
          <a:p>
            <a:r>
              <a:rPr lang="en-GB" sz="1300" dirty="0">
                <a:solidFill>
                  <a:schemeClr val="accent2"/>
                </a:solidFill>
              </a:rPr>
              <a:t>Courses such as Prince2, grow with  google project management certification, APM PFQ, PMQ</a:t>
            </a:r>
          </a:p>
          <a:p>
            <a:r>
              <a:rPr lang="en-GB" sz="1300" dirty="0">
                <a:solidFill>
                  <a:schemeClr val="accent2"/>
                </a:solidFill>
              </a:rPr>
              <a:t>Grow your network on LinkedIn!</a:t>
            </a:r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3EFBB-C65D-C7B6-8D0D-70A7EA959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4708203"/>
            <a:ext cx="7993261" cy="1417012"/>
          </a:xfrm>
        </p:spPr>
        <p:txBody>
          <a:bodyPr>
            <a:normAutofit fontScale="85000" lnSpcReduction="20000"/>
          </a:bodyPr>
          <a:lstStyle/>
          <a:p>
            <a:r>
              <a:rPr lang="en-US" sz="12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https://www.apm.org.uk/resources/the-apm-podcast/</a:t>
            </a:r>
          </a:p>
          <a:p>
            <a:r>
              <a:rPr lang="en-US" sz="12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https://www.apm.org.uk/resources/member-resources/project-journal-all-issues/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https://www.apm.org.uk/events/#full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https://www.linkedin.com/learning/paths/become-a-project-manager</a:t>
            </a:r>
            <a:endParaRPr lang="en-US" sz="1200" dirty="0">
              <a:latin typeface="+mj-lt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0F41-497F-2542-CE7B-F1AE122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19</a:t>
            </a:fld>
            <a:endParaRPr lang="en-GB"/>
          </a:p>
        </p:txBody>
      </p:sp>
      <p:pic>
        <p:nvPicPr>
          <p:cNvPr id="8" name="Picture 7" descr="Computer keyboard and notepad">
            <a:extLst>
              <a:ext uri="{FF2B5EF4-FFF2-40B4-BE49-F238E27FC236}">
                <a16:creationId xmlns:a16="http://schemas.microsoft.com/office/drawing/2014/main" id="{9CA09165-E36B-6EF3-E045-978176A41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5" y="1441291"/>
            <a:ext cx="4097931" cy="29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D9D0D4-441D-2DE8-3318-7DF5A86C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9AC3E-5FAC-BCA0-6310-4757D43E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6" y="1844824"/>
            <a:ext cx="7921625" cy="5617622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>
                <a:latin typeface="+mn-lt"/>
                <a:cs typeface="Arial"/>
              </a:rPr>
              <a:t>Timings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>
                <a:latin typeface="+mn-lt"/>
                <a:cs typeface="Arial"/>
              </a:rPr>
              <a:t>Questions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>
                <a:latin typeface="+mn-lt"/>
                <a:cs typeface="Arial"/>
              </a:rPr>
              <a:t>PG Skills Canvas course </a:t>
            </a:r>
            <a:r>
              <a:rPr lang="en-GB" b="0" i="0" u="sng" dirty="0">
                <a:solidFill>
                  <a:srgbClr val="2D3B45"/>
                </a:solidFill>
                <a:effectLst/>
                <a:latin typeface="Lato Extended"/>
                <a:hlinkClick r:id="rId2"/>
              </a:rPr>
              <a:t>https://bham.targetconnect.net/leap/event.html?id=18000&amp;service=Careers+Service</a:t>
            </a:r>
            <a:endParaRPr lang="en-GB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BB278-B35C-4768-FA9A-09662450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3672-CCEE-2080-B2D3-4FF7E19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02C80-ABF7-3CBF-48AD-852F11B7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AD52E-BD92-CFEB-4044-41A12775ECF6}"/>
              </a:ext>
            </a:extLst>
          </p:cNvPr>
          <p:cNvSpPr txBox="1"/>
          <p:nvPr/>
        </p:nvSpPr>
        <p:spPr>
          <a:xfrm>
            <a:off x="611187" y="1484784"/>
            <a:ext cx="79216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You should now:</a:t>
            </a:r>
          </a:p>
          <a:p>
            <a:endParaRPr lang="en-GB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Have an understanding of what project management is and the skills it requires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Be able to articulate why project management skills are beneficial for a multitude of career paths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Apply project management principles to your post graduate studies and research to demonstrate what project management skills you already have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Understand how to grow your project management skills to take forward into your chosen career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4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izardAddress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Turner &amp; Townsend</a:t>
            </a:r>
          </a:p>
          <a:p>
            <a:r>
              <a:rPr lang="en-GB" dirty="0"/>
              <a:t>Low Hall</a:t>
            </a:r>
          </a:p>
          <a:p>
            <a:r>
              <a:rPr lang="en-GB" dirty="0"/>
              <a:t>Calverley Lane</a:t>
            </a:r>
          </a:p>
          <a:p>
            <a:r>
              <a:rPr lang="en-GB" dirty="0"/>
              <a:t>Horsforth</a:t>
            </a:r>
          </a:p>
          <a:p>
            <a:r>
              <a:rPr lang="en-GB" dirty="0"/>
              <a:t>Leeds</a:t>
            </a:r>
          </a:p>
          <a:p>
            <a:r>
              <a:rPr lang="en-GB" dirty="0"/>
              <a:t>LS18 4GH</a:t>
            </a:r>
          </a:p>
        </p:txBody>
      </p:sp>
      <p:sp>
        <p:nvSpPr>
          <p:cNvPr id="8" name="WizardContact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t: 07813532636</a:t>
            </a:r>
          </a:p>
          <a:p>
            <a:r>
              <a:rPr lang="it-IT" dirty="0"/>
              <a:t>e: gina.smith@turntown.co.uk</a:t>
            </a:r>
          </a:p>
          <a:p>
            <a:r>
              <a:rPr lang="it-IT" dirty="0"/>
              <a:t>www.turnerandtownsend.com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D9D0D4-441D-2DE8-3318-7DF5A86C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Network is here for you!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9AC3E-5FAC-BCA0-6310-4757D43E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12776"/>
            <a:ext cx="8065268" cy="4752528"/>
          </a:xfrm>
        </p:spPr>
        <p:txBody>
          <a:bodyPr>
            <a:normAutofit fontScale="62500" lnSpcReduction="20000"/>
          </a:bodyPr>
          <a:lstStyle/>
          <a:p>
            <a:r>
              <a:rPr lang="en-GB" sz="2600" dirty="0">
                <a:latin typeface="+mn-lt"/>
                <a:cs typeface="Arial"/>
              </a:rPr>
              <a:t>1:1 guidance support:</a:t>
            </a:r>
            <a:endParaRPr lang="en-GB" sz="2600" dirty="0">
              <a:latin typeface="+mn-lt"/>
              <a:cs typeface="Arial" panose="020B0604020202020204" pitchFamily="34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You don’t need to have career ideas or a plan to come and talk to us: we help people who have no idea where to start as well!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To book an appointment, ask a question, have an application checked etc., please email 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careersenquiries@contacts.bham.ac.uk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GB" sz="2600" dirty="0">
                <a:latin typeface="+mn-lt"/>
                <a:cs typeface="Arial" panose="020B0604020202020204" pitchFamily="34" charset="0"/>
              </a:rPr>
              <a:t>PGT-specific opportunities: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Professional Development Award: 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https://canvas.bham.ac.uk/enroll/H6LJ7T</a:t>
            </a:r>
            <a:endParaRPr lang="en-GB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2600" dirty="0">
                <a:latin typeface="+mn-lt"/>
                <a:cs typeface="Arial" panose="020B0604020202020204" pitchFamily="34" charset="0"/>
              </a:rPr>
              <a:t>PGR-specific opportunities:</a:t>
            </a:r>
            <a:endParaRPr lang="en-GB" sz="2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828676" lvl="2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PGR Careers Beyond Academia Canvas course: 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https://canvas.bham.ac.uk/enroll/LXBH7H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</a:p>
          <a:p>
            <a:pPr marL="828676" lvl="2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PGR Careers in Academia Canvas course: 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https://canvas.bham.ac.uk/enroll/TCMRHD</a:t>
            </a:r>
            <a:r>
              <a:rPr lang="en-GB" sz="2000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</a:t>
            </a:r>
            <a:endParaRPr lang="en-GB" sz="2500" b="1" i="0" dirty="0">
              <a:solidFill>
                <a:srgbClr val="2D3B45"/>
              </a:solidFill>
              <a:effectLst/>
              <a:latin typeface="+mn-lt"/>
            </a:endParaRPr>
          </a:p>
          <a:p>
            <a:pPr algn="l"/>
            <a:r>
              <a:rPr lang="en-GB" sz="2600" b="1" i="0" dirty="0">
                <a:effectLst/>
                <a:latin typeface="+mn-lt"/>
              </a:rPr>
              <a:t>Next session: PG Skills - Generating Ideas for Creative Problem Solving</a:t>
            </a:r>
            <a:endParaRPr lang="en-GB" sz="2600" b="0" i="0" dirty="0">
              <a:effectLst/>
              <a:latin typeface="+mn-lt"/>
            </a:endParaRPr>
          </a:p>
          <a:p>
            <a:pPr algn="l"/>
            <a:r>
              <a:rPr lang="en-GB" sz="2200" b="0" i="0" dirty="0">
                <a:solidFill>
                  <a:srgbClr val="2D3B45"/>
                </a:solidFill>
                <a:effectLst/>
                <a:latin typeface="+mn-lt"/>
              </a:rPr>
              <a:t>Tuesday 5th December 2023, 2:00pm - 3:30pm</a:t>
            </a:r>
          </a:p>
          <a:p>
            <a:pPr algn="l"/>
            <a:r>
              <a:rPr lang="en-GB" sz="2200" b="0" i="0" dirty="0">
                <a:solidFill>
                  <a:srgbClr val="2D3B45"/>
                </a:solidFill>
                <a:effectLst/>
                <a:latin typeface="+mn-lt"/>
              </a:rPr>
              <a:t>Session delivered by Nicola Gittins, Deputy Director of Student Entrepreneurship and Enterprise. </a:t>
            </a:r>
            <a:r>
              <a:rPr lang="en-GB" sz="1900" b="0" i="0" u="sng" dirty="0">
                <a:solidFill>
                  <a:srgbClr val="2D3B45"/>
                </a:solidFill>
                <a:effectLst/>
                <a:latin typeface="Lato Extended"/>
                <a:hlinkClick r:id="rId6"/>
              </a:rPr>
              <a:t>https://bham.targetconnect.net/leap/event.html?id=18000&amp;service=Careers+Service</a:t>
            </a:r>
            <a:endParaRPr lang="en-GB" sz="19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BB278-B35C-4768-FA9A-09662450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 anchor="ctr">
            <a:normAutofit/>
          </a:bodyPr>
          <a:lstStyle/>
          <a:p>
            <a:r>
              <a:rPr lang="en-GB" dirty="0"/>
              <a:t>Session 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619250"/>
            <a:ext cx="3884612" cy="45069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Session 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Speaker Intro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What is Project Management?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Key Principles of Project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Career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Project Management in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Activity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Resources</a:t>
            </a:r>
          </a:p>
          <a:p>
            <a:endParaRPr lang="en-GB" dirty="0"/>
          </a:p>
        </p:txBody>
      </p:sp>
      <p:pic>
        <p:nvPicPr>
          <p:cNvPr id="2050" name="Picture 2" descr="Project Management Tools">
            <a:extLst>
              <a:ext uri="{FF2B5EF4-FFF2-40B4-BE49-F238E27FC236}">
                <a16:creationId xmlns:a16="http://schemas.microsoft.com/office/drawing/2014/main" id="{452F8259-0AD8-1844-B68F-7572423E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30400"/>
            <a:ext cx="3884613" cy="38846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92AE7C-385F-410A-8EBB-210033528786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AEBD-B272-A5EF-BCF2-E34595E5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 anchor="ctr">
            <a:normAutofit/>
          </a:bodyPr>
          <a:lstStyle/>
          <a:p>
            <a:r>
              <a:rPr lang="en-GB" dirty="0"/>
              <a:t>Session Objectives</a:t>
            </a:r>
            <a:endParaRPr lang="en-US" dirty="0"/>
          </a:p>
        </p:txBody>
      </p:sp>
      <p:pic>
        <p:nvPicPr>
          <p:cNvPr id="8" name="Picture 7" descr="Cartoon checklist and pencil">
            <a:extLst>
              <a:ext uri="{FF2B5EF4-FFF2-40B4-BE49-F238E27FC236}">
                <a16:creationId xmlns:a16="http://schemas.microsoft.com/office/drawing/2014/main" id="{2CAA7CCF-FFE5-8C34-6D06-C67084D3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14600"/>
          <a:stretch/>
        </p:blipFill>
        <p:spPr>
          <a:xfrm>
            <a:off x="611188" y="1484784"/>
            <a:ext cx="3884612" cy="450691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8AA7-D25C-A0CA-28A2-8596096ED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19250"/>
            <a:ext cx="3884613" cy="45069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Describe what project management is and the skills it requires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Recognise how project management skills are beneficial in the workplace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Use examples from your postgraduate studies/ research to demonstrate project management skills 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Improve you project management skills to benefit your chosen career path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F4C63-1D3D-773C-A257-F3F69EE1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92AE7C-385F-410A-8EBB-210033528786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7E1E-B5BF-1376-81F0-D8F03A4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7286"/>
            <a:ext cx="7921625" cy="928467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 to Speaker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4304-FE27-EB93-1A87-B3B520E5B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619250"/>
            <a:ext cx="3884612" cy="450691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Gina Smith</a:t>
            </a:r>
          </a:p>
          <a:p>
            <a:r>
              <a:rPr lang="en-GB" dirty="0">
                <a:latin typeface="+mj-lt"/>
              </a:rPr>
              <a:t>Senior Project Manager</a:t>
            </a:r>
          </a:p>
          <a:p>
            <a:r>
              <a:rPr lang="en-GB" dirty="0">
                <a:latin typeface="+mj-lt"/>
              </a:rPr>
              <a:t>BSc Building Surveying and the Environment – Sandwich Degree, University of Plymouth</a:t>
            </a:r>
          </a:p>
          <a:p>
            <a:r>
              <a:rPr lang="en-US" dirty="0">
                <a:latin typeface="+mj-lt"/>
              </a:rPr>
              <a:t>6 years of experience</a:t>
            </a:r>
          </a:p>
          <a:p>
            <a:r>
              <a:rPr lang="en-US" dirty="0">
                <a:latin typeface="+mj-lt"/>
              </a:rPr>
              <a:t>Clients: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Severn Trent Water</a:t>
            </a:r>
            <a:r>
              <a:rPr lang="en-US" dirty="0">
                <a:latin typeface="+mj-lt"/>
              </a:rPr>
              <a:t>, High Speed 2, West Midlands Combined Authority, Birmingham Airport </a:t>
            </a:r>
          </a:p>
          <a:p>
            <a:r>
              <a:rPr lang="en-US" dirty="0">
                <a:latin typeface="+mj-lt"/>
              </a:rPr>
              <a:t>Other Roles Held: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Line Manager, Graduate Development Manager, Rail Sector Lead (Midlands)</a:t>
            </a:r>
            <a:r>
              <a:rPr lang="en-US" dirty="0">
                <a:latin typeface="+mj-lt"/>
              </a:rPr>
              <a:t>, Volunteering Lead, University Engagement Lead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DC915-D3B7-25F5-A005-4ACA658B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8" r="20859" b="1"/>
          <a:stretch/>
        </p:blipFill>
        <p:spPr>
          <a:xfrm>
            <a:off x="4648200" y="1619250"/>
            <a:ext cx="3884613" cy="450691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4D33C-0926-D3EF-6B1B-FE493C1A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7398" y="6260122"/>
            <a:ext cx="345416" cy="2467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92AE7C-385F-410A-8EBB-210033528786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breaker: what is a project?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92849"/>
              </p:ext>
            </p:extLst>
          </p:nvPr>
        </p:nvGraphicFramePr>
        <p:xfrm>
          <a:off x="611188" y="1653034"/>
          <a:ext cx="7993260" cy="36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A piece of work:</a:t>
                      </a:r>
                    </a:p>
                    <a:p>
                      <a:endParaRPr lang="en-US" sz="2400" b="0" i="0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that has a </a:t>
                      </a:r>
                      <a:r>
                        <a:rPr lang="en-GB" sz="2400" b="1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final deliverable </a:t>
                      </a:r>
                      <a: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and a </a:t>
                      </a:r>
                      <a:r>
                        <a:rPr lang="en-GB" sz="2400" b="1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finite timespan</a:t>
                      </a:r>
                      <a: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, rather than something which is just an </a:t>
                      </a:r>
                      <a:r>
                        <a:rPr lang="en-GB" sz="2400" b="1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ongoing process.</a:t>
                      </a:r>
                      <a:b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</a:br>
                      <a:b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GB" sz="24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Give us an example from your academic work or work experience so far?</a:t>
                      </a:r>
                      <a:br>
                        <a:rPr lang="en-GB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</a:br>
                      <a:endParaRPr lang="en-US" sz="2700" b="0" i="0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000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project management?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E7C-385F-410A-8EBB-21003352878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188" y="1653034"/>
          <a:ext cx="7993260" cy="40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“Project management is the application of processes, methods, skills, knowledge and experience to achieve specific </a:t>
                      </a:r>
                      <a:r>
                        <a:rPr lang="en-US" sz="2700" b="0" i="1" u="sng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project objectives </a:t>
                      </a:r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according to the </a:t>
                      </a:r>
                      <a:r>
                        <a:rPr lang="en-US" sz="2700" b="0" i="1" u="sng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project acceptance criteria </a:t>
                      </a:r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within </a:t>
                      </a:r>
                      <a:r>
                        <a:rPr lang="en-US" sz="2700" b="0" i="1" u="sng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agreed parameters</a:t>
                      </a:r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. Project management has final deliverables that are constrained to a finite timescale and budget.”</a:t>
                      </a:r>
                    </a:p>
                    <a:p>
                      <a:endParaRPr lang="en-US" sz="2700" b="0" i="0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APM Body of Knowledge, 7</a:t>
                      </a:r>
                      <a:r>
                        <a:rPr lang="en-US" sz="2700" b="0" i="0" baseline="3000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2700" b="0" i="0" dirty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 Edition</a:t>
                      </a:r>
                      <a:endParaRPr lang="en-GB" sz="1600" b="1" i="0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000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8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2FA5-0140-E101-AF59-2748F0B3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Management Principles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A02F-6340-E77F-78CD-FACEC06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300" y="7110203"/>
            <a:ext cx="4623081" cy="248400"/>
          </a:xfrm>
        </p:spPr>
        <p:txBody>
          <a:bodyPr/>
          <a:lstStyle/>
          <a:p>
            <a:r>
              <a:rPr lang="en-GB"/>
              <a:t>Insert presentation title &gt; use the Header and footer icon &gt; apply to all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FD38-1F0C-9C76-6CA9-564570E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810" y="7110203"/>
            <a:ext cx="345416" cy="246721"/>
          </a:xfrm>
        </p:spPr>
        <p:txBody>
          <a:bodyPr/>
          <a:lstStyle/>
          <a:p>
            <a:fld id="{7792AE7C-385F-410A-8EBB-210033528786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41164-16E2-BAAA-662F-EFFE14E5897D}"/>
              </a:ext>
            </a:extLst>
          </p:cNvPr>
          <p:cNvSpPr/>
          <p:nvPr/>
        </p:nvSpPr>
        <p:spPr>
          <a:xfrm>
            <a:off x="618345" y="1858516"/>
            <a:ext cx="813690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Assemble </a:t>
            </a:r>
            <a:r>
              <a:rPr lang="en-GB" sz="1200" b="1" u="sng" dirty="0"/>
              <a:t>project team</a:t>
            </a:r>
            <a:r>
              <a:rPr lang="en-GB" sz="1200" dirty="0"/>
              <a:t>, capture project </a:t>
            </a:r>
            <a:r>
              <a:rPr lang="en-GB" sz="1200" b="1" u="sng" dirty="0"/>
              <a:t>requirements</a:t>
            </a:r>
            <a:r>
              <a:rPr lang="en-GB" sz="1200" dirty="0"/>
              <a:t>, </a:t>
            </a:r>
            <a:r>
              <a:rPr lang="en-GB" sz="1200" b="1" u="sng" dirty="0"/>
              <a:t>specification</a:t>
            </a:r>
            <a:r>
              <a:rPr lang="en-GB" sz="1200" dirty="0"/>
              <a:t>, </a:t>
            </a:r>
            <a:r>
              <a:rPr lang="en-GB" sz="1200" b="1" u="sng" dirty="0"/>
              <a:t>resources</a:t>
            </a:r>
            <a:r>
              <a:rPr lang="en-GB" sz="1200" dirty="0"/>
              <a:t> and </a:t>
            </a:r>
            <a:r>
              <a:rPr lang="en-GB" sz="1200" b="1" u="sng" dirty="0"/>
              <a:t>timescales</a:t>
            </a:r>
            <a:r>
              <a:rPr lang="en-GB" sz="1200" dirty="0"/>
              <a:t> </a:t>
            </a:r>
            <a:endParaRPr lang="en-US" sz="12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26C8-20D9-D55A-08DB-5EC88F62F5C9}"/>
              </a:ext>
            </a:extLst>
          </p:cNvPr>
          <p:cNvSpPr/>
          <p:nvPr/>
        </p:nvSpPr>
        <p:spPr>
          <a:xfrm>
            <a:off x="618345" y="2787748"/>
            <a:ext cx="813690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Secure corporate agreement and funding aka ‘</a:t>
            </a:r>
            <a:r>
              <a:rPr lang="en-GB" sz="1200" b="1" u="sng" dirty="0"/>
              <a:t>approval</a:t>
            </a:r>
            <a:r>
              <a:rPr lang="en-GB" sz="1200" dirty="0"/>
              <a:t>’</a:t>
            </a:r>
            <a:endParaRPr lang="en-US" sz="12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CC832-F672-7D68-D8C3-8746E1142288}"/>
              </a:ext>
            </a:extLst>
          </p:cNvPr>
          <p:cNvSpPr/>
          <p:nvPr/>
        </p:nvSpPr>
        <p:spPr>
          <a:xfrm>
            <a:off x="626578" y="3246471"/>
            <a:ext cx="813690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Set the scene; </a:t>
            </a:r>
            <a:r>
              <a:rPr lang="en-GB" sz="1200" b="1" u="sng" dirty="0"/>
              <a:t>lead</a:t>
            </a:r>
            <a:r>
              <a:rPr lang="en-GB" sz="1200" dirty="0"/>
              <a:t> and </a:t>
            </a:r>
            <a:r>
              <a:rPr lang="en-GB" sz="1200" b="1" u="sng" dirty="0"/>
              <a:t>motivate</a:t>
            </a:r>
            <a:r>
              <a:rPr lang="en-GB" sz="1200" dirty="0"/>
              <a:t> the project delivery team</a:t>
            </a:r>
            <a:endParaRPr lang="en-US" sz="12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7F1A0-A267-4F2E-31DD-62E5DE21FFB5}"/>
              </a:ext>
            </a:extLst>
          </p:cNvPr>
          <p:cNvSpPr/>
          <p:nvPr/>
        </p:nvSpPr>
        <p:spPr>
          <a:xfrm>
            <a:off x="618345" y="3713435"/>
            <a:ext cx="813690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Develop and implement the </a:t>
            </a:r>
            <a:r>
              <a:rPr lang="en-GB" sz="1200" b="1" u="sng" dirty="0"/>
              <a:t>Project Management Plan</a:t>
            </a:r>
            <a:endParaRPr lang="en-US" sz="1200" b="1" u="sng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89828-5B64-E2F4-0C45-FDDCB5D2279E}"/>
              </a:ext>
            </a:extLst>
          </p:cNvPr>
          <p:cNvSpPr/>
          <p:nvPr/>
        </p:nvSpPr>
        <p:spPr>
          <a:xfrm>
            <a:off x="626578" y="4180399"/>
            <a:ext cx="813690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Identify and manage </a:t>
            </a:r>
            <a:r>
              <a:rPr lang="en-GB" sz="1200" b="1" u="sng" dirty="0"/>
              <a:t>risks</a:t>
            </a:r>
            <a:r>
              <a:rPr lang="en-GB" sz="1200" dirty="0"/>
              <a:t>, </a:t>
            </a:r>
            <a:r>
              <a:rPr lang="en-GB" sz="1200" b="1" u="sng" dirty="0"/>
              <a:t>issues</a:t>
            </a:r>
            <a:r>
              <a:rPr lang="en-GB" sz="1200" dirty="0"/>
              <a:t>, </a:t>
            </a:r>
            <a:r>
              <a:rPr lang="en-GB" sz="1200" b="1" u="sng" dirty="0"/>
              <a:t>changes</a:t>
            </a:r>
            <a:r>
              <a:rPr lang="en-GB" sz="1200" dirty="0"/>
              <a:t> and </a:t>
            </a:r>
            <a:r>
              <a:rPr lang="en-GB" sz="1200" b="1" u="sng" dirty="0"/>
              <a:t>opportunities</a:t>
            </a:r>
            <a:r>
              <a:rPr lang="en-GB" sz="1200" dirty="0"/>
              <a:t> </a:t>
            </a:r>
            <a:endParaRPr lang="en-US" sz="12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2CD4F-A892-E67B-BBC8-94B28DAE6E45}"/>
              </a:ext>
            </a:extLst>
          </p:cNvPr>
          <p:cNvSpPr/>
          <p:nvPr/>
        </p:nvSpPr>
        <p:spPr>
          <a:xfrm>
            <a:off x="618345" y="4647363"/>
            <a:ext cx="813690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Monitor progress </a:t>
            </a:r>
            <a:r>
              <a:rPr lang="en-GB" sz="1200" dirty="0"/>
              <a:t>against the plan and manage project </a:t>
            </a:r>
            <a:r>
              <a:rPr lang="en-GB" sz="1200" b="1" u="sng" dirty="0"/>
              <a:t>budget</a:t>
            </a:r>
            <a:endParaRPr lang="en-US" sz="1200" b="1" u="sng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34CADF-D196-08A9-AFD2-E8BFDED77321}"/>
              </a:ext>
            </a:extLst>
          </p:cNvPr>
          <p:cNvSpPr/>
          <p:nvPr/>
        </p:nvSpPr>
        <p:spPr>
          <a:xfrm>
            <a:off x="611201" y="5114327"/>
            <a:ext cx="813690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Maintain </a:t>
            </a:r>
            <a:r>
              <a:rPr lang="en-GB" sz="1200" b="1" u="sng" dirty="0"/>
              <a:t>communication</a:t>
            </a:r>
            <a:r>
              <a:rPr lang="en-GB" sz="1200" dirty="0"/>
              <a:t> with stakeholders and project organisation</a:t>
            </a:r>
            <a:endParaRPr lang="en-US" sz="12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00AFB6-FD02-CE85-F01C-9B6621D39DEF}"/>
              </a:ext>
            </a:extLst>
          </p:cNvPr>
          <p:cNvSpPr/>
          <p:nvPr/>
        </p:nvSpPr>
        <p:spPr>
          <a:xfrm>
            <a:off x="622473" y="5580886"/>
            <a:ext cx="813690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Project </a:t>
            </a:r>
            <a:r>
              <a:rPr lang="en-GB" sz="1200" b="1" u="sng" dirty="0"/>
              <a:t>handover</a:t>
            </a:r>
            <a:r>
              <a:rPr lang="en-GB" sz="1200" dirty="0"/>
              <a:t> and </a:t>
            </a:r>
            <a:r>
              <a:rPr lang="en-GB" sz="1200" b="1" u="sng" dirty="0"/>
              <a:t>closure</a:t>
            </a:r>
            <a:endParaRPr lang="en-US" sz="1200" b="1" u="sng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765A7-4C82-A870-37B5-EF5B417C5FE5}"/>
              </a:ext>
            </a:extLst>
          </p:cNvPr>
          <p:cNvSpPr/>
          <p:nvPr/>
        </p:nvSpPr>
        <p:spPr>
          <a:xfrm>
            <a:off x="611188" y="1402542"/>
            <a:ext cx="813690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Define the reason </a:t>
            </a:r>
            <a:r>
              <a:rPr lang="en-GB" sz="1200" b="1" u="sng" dirty="0"/>
              <a:t>why</a:t>
            </a:r>
            <a:r>
              <a:rPr lang="en-GB" sz="1200" dirty="0"/>
              <a:t> a project is necessary.</a:t>
            </a:r>
            <a:endParaRPr lang="en-US" sz="12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5A12F-8FC7-65FE-5C12-ED2803FEB347}"/>
              </a:ext>
            </a:extLst>
          </p:cNvPr>
          <p:cNvSpPr/>
          <p:nvPr/>
        </p:nvSpPr>
        <p:spPr>
          <a:xfrm>
            <a:off x="611188" y="2323779"/>
            <a:ext cx="813690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Prepare a </a:t>
            </a:r>
            <a:r>
              <a:rPr lang="en-GB" sz="1200" b="1" u="sng" dirty="0"/>
              <a:t>Business Case</a:t>
            </a:r>
            <a:r>
              <a:rPr lang="en-GB" sz="1200" dirty="0"/>
              <a:t> to justify the investment</a:t>
            </a: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15837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E6A71"/>
      </a:dk2>
      <a:lt2>
        <a:srgbClr val="FFFFFF"/>
      </a:lt2>
      <a:accent1>
        <a:srgbClr val="1E4479"/>
      </a:accent1>
      <a:accent2>
        <a:srgbClr val="009FDA"/>
      </a:accent2>
      <a:accent3>
        <a:srgbClr val="5E6A71"/>
      </a:accent3>
      <a:accent4>
        <a:srgbClr val="9EA6AA"/>
      </a:accent4>
      <a:accent5>
        <a:srgbClr val="D55C19"/>
      </a:accent5>
      <a:accent6>
        <a:srgbClr val="69BE28"/>
      </a:accent6>
      <a:hlink>
        <a:srgbClr val="FFFFFF"/>
      </a:hlink>
      <a:folHlink>
        <a:srgbClr val="FFFFF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1775</Words>
  <Application>Microsoft Office PowerPoint</Application>
  <PresentationFormat>On-screen Show (4:3)</PresentationFormat>
  <Paragraphs>248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Lato Extended</vt:lpstr>
      <vt:lpstr>Verdana</vt:lpstr>
      <vt:lpstr>Office Theme</vt:lpstr>
      <vt:lpstr>How to enhance and develop your project management skills</vt:lpstr>
      <vt:lpstr>Housekeeping</vt:lpstr>
      <vt:lpstr>Careers Network is here for you!</vt:lpstr>
      <vt:lpstr>Session Outline</vt:lpstr>
      <vt:lpstr>Session Objectives</vt:lpstr>
      <vt:lpstr>Introduction to Speaker</vt:lpstr>
      <vt:lpstr>Ice breaker: what is a project?</vt:lpstr>
      <vt:lpstr>What is project management?</vt:lpstr>
      <vt:lpstr>Project Management Principles</vt:lpstr>
      <vt:lpstr>Applying project management principles to your academic work: match-up exercise</vt:lpstr>
      <vt:lpstr>Applying project management principles to your academic work: match-up exercise</vt:lpstr>
      <vt:lpstr>Career Application - Skills</vt:lpstr>
      <vt:lpstr>Career Application - Synergies</vt:lpstr>
      <vt:lpstr> Project Management in Practice</vt:lpstr>
      <vt:lpstr> Project Management in Practice</vt:lpstr>
      <vt:lpstr>Demonstrating Project Management Skills: Activity</vt:lpstr>
      <vt:lpstr>Caveats</vt:lpstr>
      <vt:lpstr>To improve your project management skills…</vt:lpstr>
      <vt:lpstr>Resources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Sabey</dc:creator>
  <cp:lastModifiedBy>Sonia Kumari (Careers Network)</cp:lastModifiedBy>
  <cp:revision>239</cp:revision>
  <cp:lastPrinted>2018-08-01T13:25:22Z</cp:lastPrinted>
  <dcterms:created xsi:type="dcterms:W3CDTF">2015-08-13T09:33:38Z</dcterms:created>
  <dcterms:modified xsi:type="dcterms:W3CDTF">2023-11-28T13:17:30Z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WizardRun">
    <vt:lpwstr>Yes</vt:lpwstr>
  </property>
  <property fmtid="{D5CDD505-2E9C-101B-9397-08002B2CF9AE}" pid="3" name="DocAddinName">
    <vt:lpwstr>TurnTown PowerPoint Ribbon</vt:lpwstr>
  </property>
  <property fmtid="{D5CDD505-2E9C-101B-9397-08002B2CF9AE}" pid="4" name="DocOnBehalfOfIndex">
    <vt:lpwstr>0</vt:lpwstr>
  </property>
  <property fmtid="{D5CDD505-2E9C-101B-9397-08002B2CF9AE}" pid="5" name="DocOnBehalfOfLogo">
    <vt:lpwstr/>
  </property>
  <property fmtid="{D5CDD505-2E9C-101B-9397-08002B2CF9AE}" pid="6" name="DocOnBehalfOfRegion">
    <vt:lpwstr/>
  </property>
  <property fmtid="{D5CDD505-2E9C-101B-9397-08002B2CF9AE}" pid="7" name="DocOnBehalfOfOffice">
    <vt:lpwstr/>
  </property>
  <property fmtid="{D5CDD505-2E9C-101B-9397-08002B2CF9AE}" pid="8" name="DocOnBehalfOfCompany">
    <vt:lpwstr/>
  </property>
  <property fmtid="{D5CDD505-2E9C-101B-9397-08002B2CF9AE}" pid="9" name="DocOnBehalfOfCountry">
    <vt:lpwstr/>
  </property>
  <property fmtid="{D5CDD505-2E9C-101B-9397-08002B2CF9AE}" pid="10" name="DocOnBehalfOfWebsite">
    <vt:lpwstr/>
  </property>
  <property fmtid="{D5CDD505-2E9C-101B-9397-08002B2CF9AE}" pid="11" name="DocOnBehalfOfFooter1">
    <vt:lpwstr/>
  </property>
  <property fmtid="{D5CDD505-2E9C-101B-9397-08002B2CF9AE}" pid="12" name="DocOnBehalfOfFooter2">
    <vt:lpwstr/>
  </property>
  <property fmtid="{D5CDD505-2E9C-101B-9397-08002B2CF9AE}" pid="13" name="DocOnBehalfOfFooter3">
    <vt:lpwstr/>
  </property>
  <property fmtid="{D5CDD505-2E9C-101B-9397-08002B2CF9AE}" pid="14" name="DocOnBehalfOfAward">
    <vt:lpwstr/>
  </property>
  <property fmtid="{D5CDD505-2E9C-101B-9397-08002B2CF9AE}" pid="15" name="DocOnBehalfOfAddress1">
    <vt:lpwstr/>
  </property>
  <property fmtid="{D5CDD505-2E9C-101B-9397-08002B2CF9AE}" pid="16" name="DocOnBehalfOfAddress2">
    <vt:lpwstr/>
  </property>
  <property fmtid="{D5CDD505-2E9C-101B-9397-08002B2CF9AE}" pid="17" name="DocOnBehalfOfAddress3">
    <vt:lpwstr/>
  </property>
  <property fmtid="{D5CDD505-2E9C-101B-9397-08002B2CF9AE}" pid="18" name="DocOnBehalfOfAddress4">
    <vt:lpwstr/>
  </property>
  <property fmtid="{D5CDD505-2E9C-101B-9397-08002B2CF9AE}" pid="19" name="DocOnBehalfOfAddress5">
    <vt:lpwstr/>
  </property>
  <property fmtid="{D5CDD505-2E9C-101B-9397-08002B2CF9AE}" pid="20" name="DocOnBehalfOfAddress6">
    <vt:lpwstr/>
  </property>
  <property fmtid="{D5CDD505-2E9C-101B-9397-08002B2CF9AE}" pid="21" name="DocOnBehalfOfTelephone">
    <vt:lpwstr/>
  </property>
  <property fmtid="{D5CDD505-2E9C-101B-9397-08002B2CF9AE}" pid="22" name="DocOnBehalfOfPOBox1">
    <vt:lpwstr/>
  </property>
  <property fmtid="{D5CDD505-2E9C-101B-9397-08002B2CF9AE}" pid="23" name="DocOnBehalfOfPOBox2">
    <vt:lpwstr/>
  </property>
  <property fmtid="{D5CDD505-2E9C-101B-9397-08002B2CF9AE}" pid="24" name="DocOnBehalfOfPOBox3">
    <vt:lpwstr/>
  </property>
  <property fmtid="{D5CDD505-2E9C-101B-9397-08002B2CF9AE}" pid="25" name="DocOnBehalfOfPOBox4">
    <vt:lpwstr/>
  </property>
  <property fmtid="{D5CDD505-2E9C-101B-9397-08002B2CF9AE}" pid="26" name="DocOnBehalfOfAuthor">
    <vt:lpwstr>Gina Smith</vt:lpwstr>
  </property>
  <property fmtid="{D5CDD505-2E9C-101B-9397-08002B2CF9AE}" pid="27" name="DocOnBehalfOfPosition">
    <vt:lpwstr>Senior Project Manager</vt:lpwstr>
  </property>
  <property fmtid="{D5CDD505-2E9C-101B-9397-08002B2CF9AE}" pid="28" name="DocOnBehalfOfEmail">
    <vt:lpwstr>gina.smith@turntown.co.uk</vt:lpwstr>
  </property>
  <property fmtid="{D5CDD505-2E9C-101B-9397-08002B2CF9AE}" pid="29" name="DocOnBehalfOfTelephoneAuto">
    <vt:lpwstr>Yes</vt:lpwstr>
  </property>
  <property fmtid="{D5CDD505-2E9C-101B-9397-08002B2CF9AE}" pid="30" name="DocAddress">
    <vt:lpwstr/>
  </property>
  <property fmtid="{D5CDD505-2E9C-101B-9397-08002B2CF9AE}" pid="31" name="DocPOBox">
    <vt:lpwstr/>
  </property>
  <property fmtid="{D5CDD505-2E9C-101B-9397-08002B2CF9AE}" pid="32" name="DocCreationDate">
    <vt:lpwstr>11 November 2023</vt:lpwstr>
  </property>
  <property fmtid="{D5CDD505-2E9C-101B-9397-08002B2CF9AE}" pid="33" name="DocCompany">
    <vt:lpwstr/>
  </property>
  <property fmtid="{D5CDD505-2E9C-101B-9397-08002B2CF9AE}" pid="34" name="DocTelephone">
    <vt:lpwstr/>
  </property>
  <property fmtid="{D5CDD505-2E9C-101B-9397-08002B2CF9AE}" pid="35" name="DocEmail">
    <vt:lpwstr>gina.smith@turntown.co.uk</vt:lpwstr>
  </property>
  <property fmtid="{D5CDD505-2E9C-101B-9397-08002B2CF9AE}" pid="36" name="DocWeb">
    <vt:lpwstr>turnerandtownsend.com</vt:lpwstr>
  </property>
  <property fmtid="{D5CDD505-2E9C-101B-9397-08002B2CF9AE}" pid="37" name="DocTitle">
    <vt:lpwstr>How to enhance and develop your project management skills</vt:lpwstr>
  </property>
  <property fmtid="{D5CDD505-2E9C-101B-9397-08002B2CF9AE}" pid="38" name="DocSubtitle">
    <vt:lpwstr>Gina Smith, Senior Project Manager</vt:lpwstr>
  </property>
  <property fmtid="{D5CDD505-2E9C-101B-9397-08002B2CF9AE}" pid="39" name="DocSpellCheckLang">
    <vt:lpwstr>English (United Kingdom)</vt:lpwstr>
  </property>
  <property fmtid="{D5CDD505-2E9C-101B-9397-08002B2CF9AE}" pid="40" name="DocDisclaimer">
    <vt:lpwstr>General Disclaimer</vt:lpwstr>
  </property>
  <property fmtid="{D5CDD505-2E9C-101B-9397-08002B2CF9AE}" pid="41" name="MSIP_Label_8dfc4922-3fd1-4789-82f2-615f80bb0c20_Enabled">
    <vt:lpwstr>true</vt:lpwstr>
  </property>
  <property fmtid="{D5CDD505-2E9C-101B-9397-08002B2CF9AE}" pid="42" name="MSIP_Label_8dfc4922-3fd1-4789-82f2-615f80bb0c20_SetDate">
    <vt:lpwstr>2023-11-11T20:11:34Z</vt:lpwstr>
  </property>
  <property fmtid="{D5CDD505-2E9C-101B-9397-08002B2CF9AE}" pid="43" name="MSIP_Label_8dfc4922-3fd1-4789-82f2-615f80bb0c20_Method">
    <vt:lpwstr>Privileged</vt:lpwstr>
  </property>
  <property fmtid="{D5CDD505-2E9C-101B-9397-08002B2CF9AE}" pid="44" name="MSIP_Label_8dfc4922-3fd1-4789-82f2-615f80bb0c20_Name">
    <vt:lpwstr>Public</vt:lpwstr>
  </property>
  <property fmtid="{D5CDD505-2E9C-101B-9397-08002B2CF9AE}" pid="45" name="MSIP_Label_8dfc4922-3fd1-4789-82f2-615f80bb0c20_SiteId">
    <vt:lpwstr>ca18acb0-3312-44f2-869d-5b01ed8bb47d</vt:lpwstr>
  </property>
  <property fmtid="{D5CDD505-2E9C-101B-9397-08002B2CF9AE}" pid="46" name="MSIP_Label_8dfc4922-3fd1-4789-82f2-615f80bb0c20_ActionId">
    <vt:lpwstr>32d69c9a-a219-4cce-b3bd-b784bebb4a00</vt:lpwstr>
  </property>
  <property fmtid="{D5CDD505-2E9C-101B-9397-08002B2CF9AE}" pid="47" name="MSIP_Label_8dfc4922-3fd1-4789-82f2-615f80bb0c20_ContentBits">
    <vt:lpwstr>0</vt:lpwstr>
  </property>
</Properties>
</file>