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7" r:id="rId2"/>
    <p:sldId id="256" r:id="rId3"/>
    <p:sldId id="288" r:id="rId4"/>
    <p:sldId id="284" r:id="rId5"/>
    <p:sldId id="258" r:id="rId6"/>
    <p:sldId id="262" r:id="rId7"/>
    <p:sldId id="290" r:id="rId8"/>
    <p:sldId id="259" r:id="rId9"/>
    <p:sldId id="261" r:id="rId10"/>
    <p:sldId id="286" r:id="rId11"/>
    <p:sldId id="260" r:id="rId12"/>
    <p:sldId id="266" r:id="rId13"/>
    <p:sldId id="279" r:id="rId14"/>
    <p:sldId id="267" r:id="rId15"/>
    <p:sldId id="278" r:id="rId16"/>
    <p:sldId id="268" r:id="rId17"/>
    <p:sldId id="277" r:id="rId18"/>
    <p:sldId id="269" r:id="rId19"/>
    <p:sldId id="289" r:id="rId20"/>
    <p:sldId id="276" r:id="rId21"/>
    <p:sldId id="270" r:id="rId22"/>
    <p:sldId id="275" r:id="rId23"/>
    <p:sldId id="282" r:id="rId24"/>
    <p:sldId id="281" r:id="rId25"/>
    <p:sldId id="280" r:id="rId26"/>
    <p:sldId id="274" r:id="rId27"/>
    <p:sldId id="273" r:id="rId28"/>
    <p:sldId id="271" r:id="rId29"/>
    <p:sldId id="283" r:id="rId30"/>
    <p:sldId id="27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224AE-A478-4EF1-9F8A-E782E527F131}" type="datetimeFigureOut">
              <a:rPr lang="en-GB" smtClean="0"/>
              <a:t>04/03/2014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41D9F-272E-4A65-8DF4-1FAD0D454E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619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41D9F-272E-4A65-8DF4-1FAD0D454EA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137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41D9F-272E-4A65-8DF4-1FAD0D454EA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935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41D9F-272E-4A65-8DF4-1FAD0D454EA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536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L- This</a:t>
            </a:r>
            <a:r>
              <a:rPr lang="en-GB" baseline="0" dirty="0" smtClean="0"/>
              <a:t> type of modelling is about characteristics and values and the teacher making the student into a good citizenship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41D9F-272E-4A65-8DF4-1FAD0D454EA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120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41D9F-272E-4A65-8DF4-1FAD0D454EA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683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L- Students are expected</a:t>
            </a:r>
            <a:r>
              <a:rPr lang="en-GB" baseline="0" dirty="0" smtClean="0"/>
              <a:t> to do an assignment on an particular coastline- describe the coastal defences and why the coastline needs to be protected using specific examples and stats- teacher can model a different coastline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41D9F-272E-4A65-8DF4-1FAD0D454EA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4342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41D9F-272E-4A65-8DF4-1FAD0D454EA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210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41D9F-272E-4A65-8DF4-1FAD0D454EA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5409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41D9F-272E-4A65-8DF4-1FAD0D454EA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462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41D9F-272E-4A65-8DF4-1FAD0D454EA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1302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L- Teacher</a:t>
            </a:r>
            <a:r>
              <a:rPr lang="en-GB" baseline="0" dirty="0" smtClean="0"/>
              <a:t> models whole task and students go through at own pace- Newspaper article- headline, subheading, picture, picture caption, language, writing in </a:t>
            </a:r>
            <a:r>
              <a:rPr lang="en-GB" baseline="0" dirty="0" err="1" smtClean="0"/>
              <a:t>colums</a:t>
            </a:r>
            <a:r>
              <a:rPr lang="en-GB" baseline="0" dirty="0" smtClean="0"/>
              <a:t>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41D9F-272E-4A65-8DF4-1FAD0D454EA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442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S- Introduce</a:t>
            </a:r>
            <a:r>
              <a:rPr lang="en-GB" baseline="0" dirty="0" smtClean="0"/>
              <a:t> task</a:t>
            </a:r>
          </a:p>
          <a:p>
            <a:r>
              <a:rPr lang="en-GB" baseline="0" dirty="0" smtClean="0"/>
              <a:t>L- Get feedback</a:t>
            </a:r>
            <a:endParaRPr lang="en-GB" dirty="0" smtClean="0"/>
          </a:p>
          <a:p>
            <a:r>
              <a:rPr lang="en-GB" dirty="0" smtClean="0"/>
              <a:t>2 </a:t>
            </a:r>
            <a:r>
              <a:rPr lang="en-GB" dirty="0" err="1" smtClean="0"/>
              <a:t>mins</a:t>
            </a:r>
            <a:r>
              <a:rPr lang="en-GB" baseline="0" dirty="0" smtClean="0"/>
              <a:t> task</a:t>
            </a:r>
          </a:p>
          <a:p>
            <a:r>
              <a:rPr lang="en-GB" baseline="0" dirty="0" smtClean="0"/>
              <a:t>3 </a:t>
            </a:r>
            <a:r>
              <a:rPr lang="en-GB" baseline="0" dirty="0" err="1" smtClean="0"/>
              <a:t>mins</a:t>
            </a:r>
            <a:r>
              <a:rPr lang="en-GB" baseline="0" dirty="0" smtClean="0"/>
              <a:t> feedback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41D9F-272E-4A65-8DF4-1FAD0D454EA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602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41D9F-272E-4A65-8DF4-1FAD0D454EA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4862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L- Lead learners</a:t>
            </a:r>
            <a:r>
              <a:rPr lang="en-GB" baseline="0" dirty="0" smtClean="0"/>
              <a:t> can be G&amp;T students to incorporate challenge into your lesson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41D9F-272E-4A65-8DF4-1FAD0D454EA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7566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S-</a:t>
            </a:r>
            <a:r>
              <a:rPr lang="en-GB" baseline="0" dirty="0" smtClean="0"/>
              <a:t> Introduce</a:t>
            </a:r>
          </a:p>
          <a:p>
            <a:r>
              <a:rPr lang="en-GB" baseline="0" dirty="0" smtClean="0"/>
              <a:t>L- Feedback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41D9F-272E-4A65-8DF4-1FAD0D454EAF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8804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L- read through only</a:t>
            </a:r>
            <a:r>
              <a:rPr lang="en-GB" baseline="0" dirty="0" smtClean="0"/>
              <a:t> the ones people didn’t give in feedback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41D9F-272E-4A65-8DF4-1FAD0D454EAF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8239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L- only</a:t>
            </a:r>
            <a:r>
              <a:rPr lang="en-GB" baseline="0" dirty="0" smtClean="0"/>
              <a:t> read through the ones others didn’t get in feedback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41D9F-272E-4A65-8DF4-1FAD0D454EAF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4288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S- Introduce</a:t>
            </a:r>
          </a:p>
          <a:p>
            <a:r>
              <a:rPr lang="en-GB" dirty="0" smtClean="0"/>
              <a:t>L- Feedback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41D9F-272E-4A65-8DF4-1FAD0D454EAF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644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41D9F-272E-4A65-8DF4-1FAD0D454EAF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6674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41D9F-272E-4A65-8DF4-1FAD0D454EAF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941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41D9F-272E-4A65-8DF4-1FAD0D454EA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893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41D9F-272E-4A65-8DF4-1FAD0D454EA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598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41D9F-272E-4A65-8DF4-1FAD0D454EA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006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41D9F-272E-4A65-8DF4-1FAD0D454EA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851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S- Introduce </a:t>
            </a:r>
          </a:p>
          <a:p>
            <a:r>
              <a:rPr lang="en-GB" dirty="0" smtClean="0"/>
              <a:t>L-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Feednack</a:t>
            </a:r>
            <a:endParaRPr lang="en-GB" dirty="0" smtClean="0"/>
          </a:p>
          <a:p>
            <a:r>
              <a:rPr lang="en-GB" dirty="0" smtClean="0"/>
              <a:t>3 </a:t>
            </a:r>
            <a:r>
              <a:rPr lang="en-GB" dirty="0" err="1" smtClean="0"/>
              <a:t>mins</a:t>
            </a:r>
            <a:r>
              <a:rPr lang="en-GB" dirty="0" smtClean="0"/>
              <a:t> chat</a:t>
            </a:r>
          </a:p>
          <a:p>
            <a:r>
              <a:rPr lang="en-GB" dirty="0" smtClean="0"/>
              <a:t>2 </a:t>
            </a:r>
            <a:r>
              <a:rPr lang="en-GB" dirty="0" err="1" smtClean="0"/>
              <a:t>mins</a:t>
            </a:r>
            <a:r>
              <a:rPr lang="en-GB" dirty="0" smtClean="0"/>
              <a:t> 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41D9F-272E-4A65-8DF4-1FAD0D454EA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663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41D9F-272E-4A65-8DF4-1FAD0D454EA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594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41D9F-272E-4A65-8DF4-1FAD0D454EA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186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92F8B81-67C1-40E8-92F4-A16421A58250}" type="datetimeFigureOut">
              <a:rPr lang="en-GB" smtClean="0"/>
              <a:t>04/03/2014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902F85B3-5AB2-49A4-AD82-F156BEA6A9E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8B81-67C1-40E8-92F4-A16421A58250}" type="datetimeFigureOut">
              <a:rPr lang="en-GB" smtClean="0"/>
              <a:t>04/03/2014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5B3-5AB2-49A4-AD82-F156BEA6A9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8B81-67C1-40E8-92F4-A16421A58250}" type="datetimeFigureOut">
              <a:rPr lang="en-GB" smtClean="0"/>
              <a:t>04/03/2014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5B3-5AB2-49A4-AD82-F156BEA6A9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8B81-67C1-40E8-92F4-A16421A58250}" type="datetimeFigureOut">
              <a:rPr lang="en-GB" smtClean="0"/>
              <a:t>04/03/2014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5B3-5AB2-49A4-AD82-F156BEA6A9EA}" type="slidenum">
              <a:rPr lang="en-GB" smtClean="0"/>
              <a:t>‹#›</a:t>
            </a:fld>
            <a:endParaRPr lang="en-GB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92F8B81-67C1-40E8-92F4-A16421A58250}" type="datetimeFigureOut">
              <a:rPr lang="en-GB" smtClean="0"/>
              <a:t>04/03/2014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5B3-5AB2-49A4-AD82-F156BEA6A9EA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8B81-67C1-40E8-92F4-A16421A58250}" type="datetimeFigureOut">
              <a:rPr lang="en-GB" smtClean="0"/>
              <a:t>04/03/2014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5B3-5AB2-49A4-AD82-F156BEA6A9E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8B81-67C1-40E8-92F4-A16421A58250}" type="datetimeFigureOut">
              <a:rPr lang="en-GB" smtClean="0"/>
              <a:t>04/03/2014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5B3-5AB2-49A4-AD82-F156BEA6A9EA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2F8B81-67C1-40E8-92F4-A16421A58250}" type="datetimeFigureOut">
              <a:rPr lang="en-GB" smtClean="0"/>
              <a:t>04/03/2014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5B3-5AB2-49A4-AD82-F156BEA6A9EA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8B81-67C1-40E8-92F4-A16421A58250}" type="datetimeFigureOut">
              <a:rPr lang="en-GB" smtClean="0"/>
              <a:t>04/03/2014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5B3-5AB2-49A4-AD82-F156BEA6A9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92F8B81-67C1-40E8-92F4-A16421A58250}" type="datetimeFigureOut">
              <a:rPr lang="en-GB" smtClean="0"/>
              <a:t>04/03/2014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5B3-5AB2-49A4-AD82-F156BEA6A9E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92F8B81-67C1-40E8-92F4-A16421A58250}" type="datetimeFigureOut">
              <a:rPr lang="en-GB" smtClean="0"/>
              <a:t>04/03/2014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5B3-5AB2-49A4-AD82-F156BEA6A9EA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A92F8B81-67C1-40E8-92F4-A16421A58250}" type="datetimeFigureOut">
              <a:rPr lang="en-GB" smtClean="0"/>
              <a:t>04/03/2014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902F85B3-5AB2-49A4-AD82-F156BEA6A9E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612068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GB" sz="4000" dirty="0" smtClean="0">
                <a:latin typeface="Calibri" pitchFamily="34" charset="0"/>
                <a:cs typeface="Calibri" pitchFamily="34" charset="0"/>
              </a:rPr>
              <a:t>Do you remember learning to tie your shoes?</a:t>
            </a:r>
            <a:br>
              <a:rPr lang="en-GB" sz="4000" dirty="0" smtClean="0">
                <a:latin typeface="Calibri" pitchFamily="34" charset="0"/>
                <a:cs typeface="Calibri" pitchFamily="34" charset="0"/>
              </a:rPr>
            </a:br>
            <a:r>
              <a:rPr lang="en-GB" sz="4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GB" sz="4000" dirty="0" smtClean="0">
                <a:latin typeface="Calibri" pitchFamily="34" charset="0"/>
                <a:cs typeface="Calibri" pitchFamily="34" charset="0"/>
              </a:rPr>
            </a:br>
            <a:r>
              <a:rPr lang="en-GB" sz="4000" dirty="0" smtClean="0">
                <a:latin typeface="Calibri" pitchFamily="34" charset="0"/>
                <a:cs typeface="Calibri" pitchFamily="34" charset="0"/>
              </a:rPr>
              <a:t>We guess you didn’t learn by watching a video or listening to a lecture….</a:t>
            </a:r>
            <a:br>
              <a:rPr lang="en-GB" sz="4000" dirty="0" smtClean="0">
                <a:latin typeface="Calibri" pitchFamily="34" charset="0"/>
                <a:cs typeface="Calibri" pitchFamily="34" charset="0"/>
              </a:rPr>
            </a:br>
            <a:r>
              <a:rPr lang="en-GB" sz="4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GB" sz="4000" dirty="0" smtClean="0">
                <a:latin typeface="Calibri" pitchFamily="34" charset="0"/>
                <a:cs typeface="Calibri" pitchFamily="34" charset="0"/>
              </a:rPr>
            </a:br>
            <a:r>
              <a:rPr lang="en-GB" sz="4000" dirty="0" smtClean="0">
                <a:latin typeface="Calibri" pitchFamily="34" charset="0"/>
                <a:cs typeface="Calibri" pitchFamily="34" charset="0"/>
              </a:rPr>
              <a:t>You learned by being shown and by practicing.</a:t>
            </a:r>
            <a:br>
              <a:rPr lang="en-GB" sz="4000" dirty="0" smtClean="0">
                <a:latin typeface="Calibri" pitchFamily="34" charset="0"/>
                <a:cs typeface="Calibri" pitchFamily="34" charset="0"/>
              </a:rPr>
            </a:br>
            <a:r>
              <a:rPr lang="en-GB" sz="4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GB" sz="4000" dirty="0" smtClean="0">
                <a:latin typeface="Calibri" pitchFamily="34" charset="0"/>
                <a:cs typeface="Calibri" pitchFamily="34" charset="0"/>
              </a:rPr>
            </a:br>
            <a:r>
              <a:rPr lang="en-GB" sz="4000" b="1" u="sng" dirty="0" smtClean="0">
                <a:latin typeface="Calibri" pitchFamily="34" charset="0"/>
                <a:cs typeface="Calibri" pitchFamily="34" charset="0"/>
              </a:rPr>
              <a:t>The same applies to our teaching!</a:t>
            </a:r>
            <a:endParaRPr lang="en-GB" sz="4000" b="1" u="sng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4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7" y="3612220"/>
            <a:ext cx="1541746" cy="3245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rc 6"/>
          <p:cNvSpPr/>
          <p:nvPr/>
        </p:nvSpPr>
        <p:spPr>
          <a:xfrm rot="7289205">
            <a:off x="8367210" y="6135462"/>
            <a:ext cx="381254" cy="50405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777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512" y="476672"/>
            <a:ext cx="8784976" cy="5904656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Calibri" pitchFamily="34" charset="0"/>
                <a:cs typeface="Calibri" pitchFamily="34" charset="0"/>
              </a:rPr>
              <a:t>Most human behaviour is learned observationally through modelling.</a:t>
            </a:r>
          </a:p>
          <a:p>
            <a:r>
              <a:rPr lang="en-GB" sz="3200" dirty="0">
                <a:latin typeface="Calibri" pitchFamily="34" charset="0"/>
                <a:cs typeface="Calibri" pitchFamily="34" charset="0"/>
              </a:rPr>
              <a:t>Research has shown that modelling can be used across disciplines and in all year and ability level classroom.</a:t>
            </a:r>
          </a:p>
          <a:p>
            <a:r>
              <a:rPr lang="en-GB" sz="3200" dirty="0" smtClean="0">
                <a:latin typeface="Calibri" pitchFamily="34" charset="0"/>
                <a:cs typeface="Calibri" pitchFamily="34" charset="0"/>
              </a:rPr>
              <a:t>A model can provide examples of what is expected of the students in terms of work and/or behaviour.</a:t>
            </a:r>
            <a:endParaRPr lang="en-GB" sz="3200" dirty="0">
              <a:latin typeface="Calibri" pitchFamily="34" charset="0"/>
              <a:cs typeface="Calibri" pitchFamily="34" charset="0"/>
            </a:endParaRPr>
          </a:p>
          <a:p>
            <a:r>
              <a:rPr lang="en-GB" sz="3200" dirty="0" smtClean="0">
                <a:latin typeface="Calibri" pitchFamily="34" charset="0"/>
                <a:cs typeface="Calibri" pitchFamily="34" charset="0"/>
              </a:rPr>
              <a:t>A </a:t>
            </a:r>
            <a:r>
              <a:rPr lang="en-GB" sz="3200" dirty="0">
                <a:latin typeface="Calibri" pitchFamily="34" charset="0"/>
                <a:cs typeface="Calibri" pitchFamily="34" charset="0"/>
              </a:rPr>
              <a:t>teacher can model by using visual, auditory, tactile, and/or kinaesthetic instructional techniques</a:t>
            </a:r>
            <a:r>
              <a:rPr lang="en-GB" sz="3200" dirty="0" smtClean="0">
                <a:latin typeface="Calibri" pitchFamily="34" charset="0"/>
                <a:cs typeface="Calibri" pitchFamily="34" charset="0"/>
              </a:rPr>
              <a:t>.</a:t>
            </a:r>
            <a:endParaRPr lang="en-GB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926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91550" cy="1066801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>
                <a:latin typeface="Calibri" pitchFamily="34" charset="0"/>
                <a:cs typeface="Calibri" pitchFamily="34" charset="0"/>
              </a:rPr>
              <a:t>T</a:t>
            </a:r>
            <a:r>
              <a:rPr lang="en-GB" sz="6000" b="1" dirty="0" smtClean="0">
                <a:latin typeface="Calibri" pitchFamily="34" charset="0"/>
                <a:cs typeface="Calibri" pitchFamily="34" charset="0"/>
              </a:rPr>
              <a:t>ypes of modelling</a:t>
            </a:r>
            <a:endParaRPr lang="en-GB" sz="6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79712" y="2060848"/>
            <a:ext cx="5472608" cy="3786736"/>
          </a:xfrm>
        </p:spPr>
        <p:txBody>
          <a:bodyPr/>
          <a:lstStyle/>
          <a:p>
            <a:r>
              <a:rPr lang="en-GB" sz="4000" b="1" dirty="0" smtClean="0"/>
              <a:t>Disposition</a:t>
            </a:r>
          </a:p>
          <a:p>
            <a:r>
              <a:rPr lang="en-GB" sz="4000" b="1" dirty="0" smtClean="0"/>
              <a:t>Task and performance</a:t>
            </a:r>
          </a:p>
          <a:p>
            <a:r>
              <a:rPr lang="en-GB" sz="4000" b="1" dirty="0" smtClean="0"/>
              <a:t>Metacognitive</a:t>
            </a:r>
          </a:p>
          <a:p>
            <a:r>
              <a:rPr lang="en-GB" sz="4000" b="1" dirty="0"/>
              <a:t>S</a:t>
            </a:r>
            <a:r>
              <a:rPr lang="en-GB" sz="4000" b="1" dirty="0" smtClean="0"/>
              <a:t>caffolding technique</a:t>
            </a:r>
          </a:p>
          <a:p>
            <a:r>
              <a:rPr lang="en-GB" sz="4000" b="1" dirty="0" smtClean="0"/>
              <a:t>Student-centred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2265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dirty="0" smtClean="0"/>
              <a:t>Disposition modelling</a:t>
            </a:r>
            <a:endParaRPr lang="en-GB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1628800"/>
            <a:ext cx="8595360" cy="4032448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sz="2800" dirty="0" smtClean="0">
                <a:latin typeface="Calibri" pitchFamily="34" charset="0"/>
                <a:cs typeface="Calibri" pitchFamily="34" charset="0"/>
              </a:rPr>
              <a:t>Teachers convey personal values or ways of thinking.</a:t>
            </a:r>
          </a:p>
          <a:p>
            <a:pPr algn="ctr"/>
            <a:r>
              <a:rPr lang="en-GB" sz="2800" dirty="0">
                <a:latin typeface="Calibri" pitchFamily="34" charset="0"/>
                <a:cs typeface="Calibri" pitchFamily="34" charset="0"/>
              </a:rPr>
              <a:t>Teachers can model desired personal characteristics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>
              <a:buNone/>
            </a:pPr>
            <a:endParaRPr lang="en-GB" sz="28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GB" sz="2800" b="1" u="sng" dirty="0" err="1" smtClean="0">
                <a:latin typeface="Calibri" pitchFamily="34" charset="0"/>
                <a:cs typeface="Calibri" pitchFamily="34" charset="0"/>
              </a:rPr>
              <a:t>Eurich</a:t>
            </a:r>
            <a:r>
              <a:rPr lang="en-GB" sz="2800" b="1" u="sng" dirty="0" smtClean="0">
                <a:latin typeface="Calibri" pitchFamily="34" charset="0"/>
                <a:cs typeface="Calibri" pitchFamily="34" charset="0"/>
              </a:rPr>
              <a:t> (1995)</a:t>
            </a:r>
            <a:endParaRPr lang="en-GB" sz="2800" b="1" u="sng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Important for facilitating the development of character  and community.</a:t>
            </a:r>
          </a:p>
          <a:p>
            <a:pPr marL="0" indent="0">
              <a:spcBef>
                <a:spcPts val="0"/>
              </a:spcBef>
              <a:buNone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GB" sz="2800" b="1" u="sng" dirty="0" err="1" smtClean="0">
                <a:latin typeface="Calibri" pitchFamily="34" charset="0"/>
                <a:cs typeface="Calibri" pitchFamily="34" charset="0"/>
              </a:rPr>
              <a:t>Duplass</a:t>
            </a:r>
            <a:r>
              <a:rPr lang="en-GB" sz="2800" b="1" u="sng" dirty="0" smtClean="0">
                <a:latin typeface="Calibri" pitchFamily="34" charset="0"/>
                <a:cs typeface="Calibri" pitchFamily="34" charset="0"/>
              </a:rPr>
              <a:t> (2006)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Model strategies needed to succeed</a:t>
            </a:r>
            <a:r>
              <a:rPr lang="en-GB" sz="28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5357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91550" cy="1066801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 smtClean="0">
                <a:latin typeface="Calibri" pitchFamily="34" charset="0"/>
                <a:cs typeface="Calibri" pitchFamily="34" charset="0"/>
              </a:rPr>
              <a:t>Classroom example</a:t>
            </a:r>
            <a:endParaRPr lang="en-GB" sz="6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Student Task: Design an eco home for the future.</a:t>
            </a:r>
            <a:endParaRPr lang="en-GB" sz="2800" b="1" dirty="0">
              <a:latin typeface="Calibri" pitchFamily="34" charset="0"/>
              <a:cs typeface="Calibri" pitchFamily="34" charset="0"/>
            </a:endParaRPr>
          </a:p>
          <a:p>
            <a:r>
              <a:rPr lang="en-GB" sz="2800" dirty="0" smtClean="0">
                <a:latin typeface="Calibri" pitchFamily="34" charset="0"/>
                <a:cs typeface="Calibri" pitchFamily="34" charset="0"/>
              </a:rPr>
              <a:t>Tell the students what features their house could include and draw an exempla diagram.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0"/>
          <a:stretch/>
        </p:blipFill>
        <p:spPr bwMode="auto">
          <a:xfrm>
            <a:off x="2051720" y="3068960"/>
            <a:ext cx="4842284" cy="349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089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91550" cy="1970857"/>
          </a:xfrm>
        </p:spPr>
        <p:txBody>
          <a:bodyPr>
            <a:noAutofit/>
          </a:bodyPr>
          <a:lstStyle/>
          <a:p>
            <a:pPr algn="ctr"/>
            <a:r>
              <a:rPr lang="en-GB" sz="6000" b="1" dirty="0" smtClean="0"/>
              <a:t>Task and performance modelling</a:t>
            </a:r>
            <a:endParaRPr lang="en-GB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512" y="2420888"/>
            <a:ext cx="8595360" cy="34976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Calibri" pitchFamily="34" charset="0"/>
                <a:cs typeface="Calibri" pitchFamily="34" charset="0"/>
              </a:rPr>
              <a:t>Teacher demonstrates a task which students will be expected to do on their own.</a:t>
            </a:r>
          </a:p>
          <a:p>
            <a:pPr marL="0" indent="0">
              <a:buNone/>
            </a:pPr>
            <a:endParaRPr lang="en-GB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sz="2800" dirty="0" smtClean="0">
                <a:latin typeface="Calibri" pitchFamily="34" charset="0"/>
                <a:cs typeface="Calibri" pitchFamily="34" charset="0"/>
              </a:rPr>
              <a:t>Used so students can first observe what is expected of them.</a:t>
            </a:r>
          </a:p>
        </p:txBody>
      </p:sp>
    </p:spTree>
    <p:extLst>
      <p:ext uri="{BB962C8B-B14F-4D97-AF65-F5344CB8AC3E}">
        <p14:creationId xmlns:p14="http://schemas.microsoft.com/office/powerpoint/2010/main" val="789057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dirty="0" smtClean="0"/>
              <a:t>Classroom example</a:t>
            </a:r>
            <a:endParaRPr lang="en-GB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Teacher models a different coastline to the students case study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6336704" cy="421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710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dirty="0" smtClean="0">
                <a:latin typeface="Calibri" pitchFamily="34" charset="0"/>
                <a:cs typeface="Calibri" pitchFamily="34" charset="0"/>
              </a:rPr>
              <a:t>Metacognitive modelling</a:t>
            </a:r>
            <a:endParaRPr lang="en-GB" sz="6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412776"/>
            <a:ext cx="8595360" cy="5256584"/>
          </a:xfrm>
        </p:spPr>
        <p:txBody>
          <a:bodyPr>
            <a:noAutofit/>
          </a:bodyPr>
          <a:lstStyle/>
          <a:p>
            <a:r>
              <a:rPr lang="en-GB" sz="2800" dirty="0" smtClean="0">
                <a:latin typeface="Calibri" pitchFamily="34" charset="0"/>
                <a:cs typeface="Calibri" pitchFamily="34" charset="0"/>
              </a:rPr>
              <a:t>Thinking skills that focus on interpreting information and data, analysing statements and making conclusions about what has been learned.</a:t>
            </a:r>
          </a:p>
          <a:p>
            <a:pPr marL="0" indent="0">
              <a:buNone/>
            </a:pPr>
            <a:endParaRPr lang="en-GB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sz="2800" dirty="0" smtClean="0">
                <a:latin typeface="Calibri" pitchFamily="34" charset="0"/>
                <a:cs typeface="Calibri" pitchFamily="34" charset="0"/>
              </a:rPr>
              <a:t>Teachers talk through their thought process whilst doing the question.</a:t>
            </a:r>
          </a:p>
          <a:p>
            <a:pPr marL="0" indent="0">
              <a:buNone/>
            </a:pPr>
            <a:endParaRPr lang="en-GB" sz="28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GB" sz="2800" b="1" u="sng" dirty="0" err="1" smtClean="0">
                <a:latin typeface="Calibri" pitchFamily="34" charset="0"/>
                <a:cs typeface="Calibri" pitchFamily="34" charset="0"/>
              </a:rPr>
              <a:t>Duplass</a:t>
            </a:r>
            <a:r>
              <a:rPr lang="en-GB" sz="2800" b="1" u="sng" dirty="0" smtClean="0">
                <a:latin typeface="Calibri" pitchFamily="34" charset="0"/>
                <a:cs typeface="Calibri" pitchFamily="34" charset="0"/>
              </a:rPr>
              <a:t> (2006)</a:t>
            </a:r>
          </a:p>
          <a:p>
            <a:pPr marL="0" indent="0">
              <a:buNone/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This is a thinking-out-loud approach.</a:t>
            </a:r>
          </a:p>
        </p:txBody>
      </p:sp>
    </p:spTree>
    <p:extLst>
      <p:ext uri="{BB962C8B-B14F-4D97-AF65-F5344CB8AC3E}">
        <p14:creationId xmlns:p14="http://schemas.microsoft.com/office/powerpoint/2010/main" val="3659227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dirty="0" smtClean="0">
                <a:latin typeface="Calibri" pitchFamily="34" charset="0"/>
                <a:cs typeface="Calibri" pitchFamily="34" charset="0"/>
              </a:rPr>
              <a:t>Classroom example</a:t>
            </a:r>
            <a:endParaRPr lang="en-GB" sz="6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The erosional processes resulting in the formation of a  stump:</a:t>
            </a:r>
            <a:endParaRPr lang="en-GB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155651"/>
            <a:ext cx="1481137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7" y="2204864"/>
            <a:ext cx="1322387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141" y="4880844"/>
            <a:ext cx="1311275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432" y="4941168"/>
            <a:ext cx="138430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933" y="4798168"/>
            <a:ext cx="1395413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505" y="2265188"/>
            <a:ext cx="1487487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16" y="2195338"/>
            <a:ext cx="1500187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547664" y="3141842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845527" y="4078088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084168" y="5591125"/>
            <a:ext cx="75548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244162" y="5591125"/>
            <a:ext cx="83134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068224" y="3141842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461911" y="3131169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357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832248"/>
          </a:xfrm>
        </p:spPr>
        <p:txBody>
          <a:bodyPr>
            <a:noAutofit/>
          </a:bodyPr>
          <a:lstStyle/>
          <a:p>
            <a:pPr algn="ctr"/>
            <a:r>
              <a:rPr lang="en-GB" sz="6000" b="1" dirty="0" smtClean="0">
                <a:latin typeface="Calibri" pitchFamily="34" charset="0"/>
                <a:cs typeface="Calibri" pitchFamily="34" charset="0"/>
              </a:rPr>
              <a:t>Modelling as a scaffolding technique</a:t>
            </a:r>
            <a:endParaRPr lang="en-GB" sz="6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520" y="2060848"/>
            <a:ext cx="8595360" cy="4608512"/>
          </a:xfrm>
        </p:spPr>
        <p:txBody>
          <a:bodyPr>
            <a:noAutofit/>
          </a:bodyPr>
          <a:lstStyle/>
          <a:p>
            <a:pPr algn="ctr"/>
            <a:r>
              <a:rPr lang="en-GB" sz="2500" dirty="0" smtClean="0">
                <a:latin typeface="Calibri" pitchFamily="34" charset="0"/>
                <a:cs typeface="Calibri" pitchFamily="34" charset="0"/>
              </a:rPr>
              <a:t>Teachers model the task, and then students work through the task at their own pace.</a:t>
            </a:r>
          </a:p>
          <a:p>
            <a:pPr marL="0" indent="0">
              <a:buNone/>
            </a:pPr>
            <a:r>
              <a:rPr lang="en-GB" sz="2500" b="1" u="sng" dirty="0" smtClean="0">
                <a:latin typeface="Calibri" pitchFamily="34" charset="0"/>
                <a:cs typeface="Calibri" pitchFamily="34" charset="0"/>
              </a:rPr>
              <a:t>EXEL (1996)</a:t>
            </a:r>
            <a:endParaRPr lang="en-GB" sz="2500" b="1" u="sng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500" dirty="0" smtClean="0">
                <a:latin typeface="Calibri" pitchFamily="34" charset="0"/>
                <a:cs typeface="Calibri" pitchFamily="34" charset="0"/>
              </a:rPr>
              <a:t>The model is only a draft which students can amend and add to.</a:t>
            </a:r>
          </a:p>
          <a:p>
            <a:pPr marL="0" indent="0">
              <a:spcBef>
                <a:spcPts val="0"/>
              </a:spcBef>
              <a:buNone/>
            </a:pPr>
            <a:endParaRPr lang="en-GB" sz="16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500" b="1" u="sng" dirty="0" smtClean="0">
                <a:latin typeface="Calibri" pitchFamily="34" charset="0"/>
                <a:cs typeface="Calibri" pitchFamily="34" charset="0"/>
              </a:rPr>
              <a:t>Baldwin et al (2006)</a:t>
            </a:r>
            <a:endParaRPr lang="en-GB" sz="2500" b="1" u="sng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500" dirty="0" smtClean="0">
                <a:latin typeface="Calibri" pitchFamily="34" charset="0"/>
                <a:cs typeface="Calibri" pitchFamily="34" charset="0"/>
              </a:rPr>
              <a:t>Teachers </a:t>
            </a:r>
            <a:r>
              <a:rPr lang="en-GB" sz="2500" dirty="0">
                <a:latin typeface="Calibri" pitchFamily="34" charset="0"/>
                <a:cs typeface="Calibri" pitchFamily="34" charset="0"/>
              </a:rPr>
              <a:t>can model the task multiple </a:t>
            </a:r>
            <a:r>
              <a:rPr lang="en-GB" sz="2500" dirty="0" smtClean="0">
                <a:latin typeface="Calibri" pitchFamily="34" charset="0"/>
                <a:cs typeface="Calibri" pitchFamily="34" charset="0"/>
              </a:rPr>
              <a:t>times for students who have learning disabilities or English as an additional language.</a:t>
            </a:r>
            <a:endParaRPr lang="en-GB" sz="25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57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47024" y="764704"/>
            <a:ext cx="8595360" cy="5565224"/>
          </a:xfrm>
          <a:ln w="28575"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u="sng" dirty="0" smtClean="0">
                <a:latin typeface="Calibri" pitchFamily="34" charset="0"/>
                <a:cs typeface="Calibri" pitchFamily="34" charset="0"/>
              </a:rPr>
              <a:t>Lambert and </a:t>
            </a:r>
            <a:r>
              <a:rPr lang="en-GB" sz="3200" b="1" u="sng" dirty="0" err="1" smtClean="0">
                <a:latin typeface="Calibri" pitchFamily="34" charset="0"/>
                <a:cs typeface="Calibri" pitchFamily="34" charset="0"/>
              </a:rPr>
              <a:t>Balderstone</a:t>
            </a:r>
            <a:r>
              <a:rPr lang="en-GB" sz="3200" b="1" u="sng" dirty="0" smtClean="0">
                <a:latin typeface="Calibri" pitchFamily="34" charset="0"/>
                <a:cs typeface="Calibri" pitchFamily="34" charset="0"/>
              </a:rPr>
              <a:t> (2010)</a:t>
            </a:r>
          </a:p>
          <a:p>
            <a:pPr marL="0" indent="0">
              <a:buNone/>
            </a:pPr>
            <a:endParaRPr lang="en-GB" sz="3200" b="1" u="sng" dirty="0" smtClean="0"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en-GB" sz="3200" b="1" dirty="0" smtClean="0">
                <a:latin typeface="Calibri" pitchFamily="34" charset="0"/>
                <a:cs typeface="Calibri" pitchFamily="34" charset="0"/>
              </a:rPr>
              <a:t>Teacher </a:t>
            </a:r>
            <a:r>
              <a:rPr lang="en-GB" sz="3200" b="1" dirty="0">
                <a:latin typeface="Calibri" pitchFamily="34" charset="0"/>
                <a:cs typeface="Calibri" pitchFamily="34" charset="0"/>
              </a:rPr>
              <a:t>modelling/demonstration</a:t>
            </a:r>
          </a:p>
          <a:p>
            <a:pPr marL="0" indent="0" algn="ctr">
              <a:buNone/>
            </a:pPr>
            <a:endParaRPr lang="en-GB" sz="3200" b="1" dirty="0"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en-GB" sz="3200" b="1" dirty="0">
                <a:latin typeface="Calibri" pitchFamily="34" charset="0"/>
                <a:cs typeface="Calibri" pitchFamily="34" charset="0"/>
              </a:rPr>
              <a:t>Joint activity</a:t>
            </a:r>
          </a:p>
          <a:p>
            <a:pPr marL="0" indent="0" algn="ctr">
              <a:buNone/>
            </a:pPr>
            <a:endParaRPr lang="en-GB" sz="3200" b="1" dirty="0"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en-GB" sz="3200" b="1" dirty="0">
                <a:latin typeface="Calibri" pitchFamily="34" charset="0"/>
                <a:cs typeface="Calibri" pitchFamily="34" charset="0"/>
              </a:rPr>
              <a:t>Scaffolding activity</a:t>
            </a:r>
          </a:p>
          <a:p>
            <a:pPr marL="0" indent="0" algn="ctr">
              <a:buNone/>
            </a:pPr>
            <a:endParaRPr lang="en-GB" sz="3200" b="1" dirty="0"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en-GB" sz="3200" b="1" dirty="0">
                <a:latin typeface="Calibri" pitchFamily="34" charset="0"/>
                <a:cs typeface="Calibri" pitchFamily="34" charset="0"/>
              </a:rPr>
              <a:t>Independent activity</a:t>
            </a:r>
          </a:p>
          <a:p>
            <a:endParaRPr lang="en-GB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431752" y="2473532"/>
            <a:ext cx="0" cy="5760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531056" y="3593624"/>
            <a:ext cx="0" cy="5760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571999" y="4817760"/>
            <a:ext cx="0" cy="5760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540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872" y="1052736"/>
            <a:ext cx="5256584" cy="3024336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 smtClean="0">
                <a:latin typeface="Calibri" pitchFamily="34" charset="0"/>
                <a:cs typeface="Calibri" pitchFamily="34" charset="0"/>
              </a:rPr>
              <a:t>Modelling as an instructional strategy in geography</a:t>
            </a:r>
            <a:endParaRPr lang="en-GB" sz="4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976" y="4653136"/>
            <a:ext cx="4068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tx2"/>
                </a:solidFill>
              </a:rPr>
              <a:t>By Suzanne and Laura</a:t>
            </a:r>
            <a:endParaRPr lang="en-GB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316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dirty="0" smtClean="0">
                <a:latin typeface="Calibri" pitchFamily="34" charset="0"/>
                <a:cs typeface="Calibri" pitchFamily="34" charset="0"/>
              </a:rPr>
              <a:t>Classroom example</a:t>
            </a:r>
            <a:endParaRPr lang="en-GB" sz="6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412776"/>
            <a:ext cx="8595360" cy="4823432"/>
          </a:xfrm>
        </p:spPr>
        <p:txBody>
          <a:bodyPr/>
          <a:lstStyle/>
          <a:p>
            <a:r>
              <a:rPr lang="en-GB" sz="2800" dirty="0" smtClean="0"/>
              <a:t>Extended piece of writing: Newspaper article</a:t>
            </a:r>
          </a:p>
          <a:p>
            <a:r>
              <a:rPr lang="en-GB" sz="2800" dirty="0" smtClean="0"/>
              <a:t>Layout: headline, subheading, picture, picture Caption, writing in columns</a:t>
            </a:r>
          </a:p>
          <a:p>
            <a:r>
              <a:rPr lang="en-GB" sz="2800" dirty="0" smtClean="0"/>
              <a:t>Language: Who is your audience?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17518"/>
            <a:ext cx="2960360" cy="418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588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28600"/>
            <a:ext cx="8856984" cy="1066801"/>
          </a:xfrm>
        </p:spPr>
        <p:txBody>
          <a:bodyPr>
            <a:noAutofit/>
          </a:bodyPr>
          <a:lstStyle/>
          <a:p>
            <a:pPr algn="ctr"/>
            <a:r>
              <a:rPr lang="en-GB" sz="6000" b="1" dirty="0" smtClean="0">
                <a:latin typeface="Calibri" pitchFamily="34" charset="0"/>
                <a:cs typeface="Calibri" pitchFamily="34" charset="0"/>
              </a:rPr>
              <a:t>Student-centred modelling</a:t>
            </a:r>
            <a:endParaRPr lang="en-GB" sz="6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520" y="1484784"/>
            <a:ext cx="8595360" cy="4937760"/>
          </a:xfrm>
        </p:spPr>
        <p:txBody>
          <a:bodyPr>
            <a:noAutofit/>
          </a:bodyPr>
          <a:lstStyle/>
          <a:p>
            <a:pPr algn="ctr"/>
            <a:r>
              <a:rPr lang="en-GB" sz="2500" dirty="0" smtClean="0">
                <a:latin typeface="Calibri" pitchFamily="34" charset="0"/>
                <a:cs typeface="Calibri" pitchFamily="34" charset="0"/>
              </a:rPr>
              <a:t>Teachers can often call on students to model expected behaviours or thought processes.</a:t>
            </a:r>
          </a:p>
          <a:p>
            <a:pPr marL="0" indent="0">
              <a:buNone/>
            </a:pPr>
            <a:endParaRPr lang="en-GB" sz="12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GB" sz="2500" b="1" u="sng" dirty="0" err="1" smtClean="0">
                <a:latin typeface="Calibri" pitchFamily="34" charset="0"/>
                <a:cs typeface="Calibri" pitchFamily="34" charset="0"/>
              </a:rPr>
              <a:t>Haston</a:t>
            </a:r>
            <a:r>
              <a:rPr lang="en-GB" sz="2500" b="1" u="sng" dirty="0" smtClean="0">
                <a:latin typeface="Calibri" pitchFamily="34" charset="0"/>
                <a:cs typeface="Calibri" pitchFamily="34" charset="0"/>
              </a:rPr>
              <a:t> (2007)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500" dirty="0" smtClean="0">
                <a:latin typeface="Calibri" pitchFamily="34" charset="0"/>
                <a:cs typeface="Calibri" pitchFamily="34" charset="0"/>
              </a:rPr>
              <a:t>Teachers engage students who have mastered specific concepts or learning outcomes and model the task for their peers</a:t>
            </a:r>
            <a:r>
              <a:rPr lang="en-GB" sz="2500" dirty="0">
                <a:latin typeface="Calibri" pitchFamily="34" charset="0"/>
                <a:cs typeface="Calibri" pitchFamily="34" charset="0"/>
              </a:rPr>
              <a:t>.</a:t>
            </a:r>
            <a:endParaRPr lang="en-GB" sz="25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2500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500" b="1" u="sng" dirty="0" err="1" smtClean="0">
                <a:latin typeface="Calibri" pitchFamily="34" charset="0"/>
                <a:cs typeface="Calibri" pitchFamily="34" charset="0"/>
              </a:rPr>
              <a:t>Duplass</a:t>
            </a:r>
            <a:r>
              <a:rPr lang="en-GB" sz="2500" b="1" u="sng" dirty="0" smtClean="0">
                <a:latin typeface="Calibri" pitchFamily="34" charset="0"/>
                <a:cs typeface="Calibri" pitchFamily="34" charset="0"/>
              </a:rPr>
              <a:t> (2006)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500" dirty="0" smtClean="0">
                <a:latin typeface="Calibri" pitchFamily="34" charset="0"/>
                <a:cs typeface="Calibri" pitchFamily="34" charset="0"/>
              </a:rPr>
              <a:t>Less teacher led</a:t>
            </a:r>
            <a:endParaRPr lang="en-GB" sz="25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dirty="0" smtClean="0"/>
              <a:t>Classroom example</a:t>
            </a:r>
            <a:endParaRPr lang="en-GB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2800" dirty="0" smtClean="0">
                <a:latin typeface="Calibri" pitchFamily="34" charset="0"/>
                <a:cs typeface="Calibri" pitchFamily="34" charset="0"/>
              </a:rPr>
              <a:t>Group work setting</a:t>
            </a:r>
          </a:p>
          <a:p>
            <a:r>
              <a:rPr lang="en-GB" sz="2800" dirty="0">
                <a:latin typeface="Calibri" pitchFamily="34" charset="0"/>
                <a:cs typeface="Calibri" pitchFamily="34" charset="0"/>
              </a:rPr>
              <a:t>C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arousel activity</a:t>
            </a:r>
          </a:p>
          <a:p>
            <a:r>
              <a:rPr lang="en-GB" sz="2800" dirty="0" smtClean="0">
                <a:latin typeface="Calibri" pitchFamily="34" charset="0"/>
                <a:cs typeface="Calibri" pitchFamily="34" charset="0"/>
              </a:rPr>
              <a:t>Lead learners are those who are modelling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1043608" y="3039915"/>
            <a:ext cx="136815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259632" y="5085184"/>
            <a:ext cx="136815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275856" y="3656175"/>
            <a:ext cx="136815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328084" y="5013176"/>
            <a:ext cx="136815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724128" y="3077586"/>
            <a:ext cx="136815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5-Point Star 8"/>
          <p:cNvSpPr/>
          <p:nvPr/>
        </p:nvSpPr>
        <p:spPr>
          <a:xfrm>
            <a:off x="1043608" y="3077586"/>
            <a:ext cx="360040" cy="35141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5-Point Star 9"/>
          <p:cNvSpPr/>
          <p:nvPr/>
        </p:nvSpPr>
        <p:spPr>
          <a:xfrm>
            <a:off x="3275856" y="4521970"/>
            <a:ext cx="360040" cy="35141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5-Point Star 10"/>
          <p:cNvSpPr/>
          <p:nvPr/>
        </p:nvSpPr>
        <p:spPr>
          <a:xfrm>
            <a:off x="2258228" y="5957906"/>
            <a:ext cx="360040" cy="35141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5-Point Star 11"/>
          <p:cNvSpPr/>
          <p:nvPr/>
        </p:nvSpPr>
        <p:spPr>
          <a:xfrm>
            <a:off x="5148064" y="5521545"/>
            <a:ext cx="360040" cy="35141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5-Point Star 12"/>
          <p:cNvSpPr/>
          <p:nvPr/>
        </p:nvSpPr>
        <p:spPr>
          <a:xfrm>
            <a:off x="6228184" y="4092536"/>
            <a:ext cx="360040" cy="35141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165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dirty="0" smtClean="0"/>
              <a:t>Review: Think, Pair, Share</a:t>
            </a:r>
            <a:endParaRPr lang="en-GB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6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GB" sz="2600" dirty="0" smtClean="0">
                <a:latin typeface="Calibri" pitchFamily="34" charset="0"/>
                <a:cs typeface="Calibri" pitchFamily="34" charset="0"/>
              </a:rPr>
              <a:t>Write down as many advantages and disadvantages of modelling you can.</a:t>
            </a:r>
          </a:p>
          <a:p>
            <a:pPr marL="0" indent="0">
              <a:buNone/>
            </a:pPr>
            <a:r>
              <a:rPr lang="en-GB" sz="2600" dirty="0" smtClean="0">
                <a:latin typeface="Calibri" pitchFamily="34" charset="0"/>
                <a:cs typeface="Calibri" pitchFamily="34" charset="0"/>
              </a:rPr>
              <a:t>Then in pairs or with the people on your table discuss your answers. </a:t>
            </a:r>
            <a:endParaRPr lang="en-GB" sz="2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130617"/>
              </p:ext>
            </p:extLst>
          </p:nvPr>
        </p:nvGraphicFramePr>
        <p:xfrm>
          <a:off x="899592" y="4005064"/>
          <a:ext cx="7488834" cy="2343106"/>
        </p:xfrm>
        <a:graphic>
          <a:graphicData uri="http://schemas.openxmlformats.org/drawingml/2006/table">
            <a:tbl>
              <a:tblPr firstRow="1" firstCol="1" bandRow="1"/>
              <a:tblGrid>
                <a:gridCol w="3744417"/>
                <a:gridCol w="3744417"/>
              </a:tblGrid>
              <a:tr h="303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Lucida Sans"/>
                          <a:ea typeface="Book Antiqua"/>
                          <a:cs typeface="Times New Roman"/>
                        </a:rPr>
                        <a:t>Advantages</a:t>
                      </a:r>
                      <a:endParaRPr lang="en-GB" sz="1100" dirty="0">
                        <a:effectLst/>
                        <a:latin typeface="Book Antiqua"/>
                        <a:ea typeface="Book Antiqu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Lucida Sans"/>
                          <a:ea typeface="Book Antiqua"/>
                          <a:cs typeface="Times New Roman"/>
                        </a:rPr>
                        <a:t>Disadvantages</a:t>
                      </a:r>
                      <a:endParaRPr lang="en-GB" sz="1100">
                        <a:effectLst/>
                        <a:latin typeface="Book Antiqua"/>
                        <a:ea typeface="Book Antiqu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131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SzPts val="1400"/>
                        <a:buFont typeface="Symbol"/>
                        <a:buChar char=""/>
                      </a:pPr>
                      <a:r>
                        <a:rPr lang="en-GB" sz="1200" b="1" u="sng" dirty="0">
                          <a:effectLst/>
                          <a:latin typeface="Lucida Sans"/>
                          <a:ea typeface="Book Antiqua"/>
                          <a:cs typeface="Times New Roman"/>
                        </a:rPr>
                        <a:t> </a:t>
                      </a:r>
                      <a:endParaRPr lang="en-GB" sz="1100" dirty="0">
                        <a:effectLst/>
                        <a:latin typeface="Book Antiqua"/>
                        <a:ea typeface="Book Antiqua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SzPts val="1400"/>
                        <a:buFont typeface="Symbol"/>
                        <a:buChar char=""/>
                      </a:pPr>
                      <a:r>
                        <a:rPr lang="en-GB" sz="1200" b="1" u="sng" dirty="0">
                          <a:effectLst/>
                          <a:latin typeface="Lucida Sans"/>
                          <a:ea typeface="Book Antiqua"/>
                          <a:cs typeface="Times New Roman"/>
                        </a:rPr>
                        <a:t> </a:t>
                      </a:r>
                      <a:endParaRPr lang="en-GB" sz="1100" dirty="0">
                        <a:effectLst/>
                        <a:latin typeface="Book Antiqua"/>
                        <a:ea typeface="Book Antiqua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SzPts val="1400"/>
                        <a:buFont typeface="Symbol"/>
                        <a:buChar char=""/>
                      </a:pPr>
                      <a:r>
                        <a:rPr lang="en-GB" sz="1200" b="1" u="sng" dirty="0">
                          <a:effectLst/>
                          <a:latin typeface="Lucida Sans"/>
                          <a:ea typeface="Book Antiqua"/>
                          <a:cs typeface="Times New Roman"/>
                        </a:rPr>
                        <a:t> </a:t>
                      </a:r>
                      <a:endParaRPr lang="en-GB" sz="1100" dirty="0">
                        <a:effectLst/>
                        <a:latin typeface="Book Antiqua"/>
                        <a:ea typeface="Book Antiqua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SzPts val="1400"/>
                        <a:buFont typeface="Symbol"/>
                        <a:buChar char=""/>
                      </a:pPr>
                      <a:r>
                        <a:rPr lang="en-GB" sz="1200" b="1" u="sng" dirty="0">
                          <a:effectLst/>
                          <a:latin typeface="Lucida Sans"/>
                          <a:ea typeface="Book Antiqua"/>
                          <a:cs typeface="Times New Roman"/>
                        </a:rPr>
                        <a:t> </a:t>
                      </a:r>
                      <a:endParaRPr lang="en-GB" sz="1100" dirty="0">
                        <a:effectLst/>
                        <a:latin typeface="Book Antiqua"/>
                        <a:ea typeface="Book Antiqua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SzPts val="1400"/>
                        <a:buFont typeface="Symbol"/>
                        <a:buChar char=""/>
                      </a:pPr>
                      <a:r>
                        <a:rPr lang="en-GB" sz="1200" b="1" u="sng" dirty="0">
                          <a:effectLst/>
                          <a:latin typeface="Lucida Sans"/>
                          <a:ea typeface="Book Antiqua"/>
                          <a:cs typeface="Times New Roman"/>
                        </a:rPr>
                        <a:t> </a:t>
                      </a:r>
                      <a:endParaRPr lang="en-GB" sz="1100" dirty="0">
                        <a:effectLst/>
                        <a:latin typeface="Book Antiqua"/>
                        <a:ea typeface="Book Antiqu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SzPts val="1400"/>
                        <a:buFont typeface="Symbol"/>
                        <a:buChar char=""/>
                      </a:pPr>
                      <a:r>
                        <a:rPr lang="en-GB" sz="1200" b="1" u="sng" dirty="0">
                          <a:effectLst/>
                          <a:latin typeface="Lucida Sans"/>
                          <a:ea typeface="Book Antiqua"/>
                          <a:cs typeface="Times New Roman"/>
                        </a:rPr>
                        <a:t> </a:t>
                      </a:r>
                      <a:endParaRPr lang="en-GB" sz="1100" dirty="0">
                        <a:effectLst/>
                        <a:latin typeface="Book Antiqua"/>
                        <a:ea typeface="Book Antiqua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SzPts val="1400"/>
                        <a:buFont typeface="Symbol"/>
                        <a:buChar char=""/>
                      </a:pPr>
                      <a:r>
                        <a:rPr lang="en-GB" sz="1200" b="1" u="sng" dirty="0">
                          <a:effectLst/>
                          <a:latin typeface="Lucida Sans"/>
                          <a:ea typeface="Book Antiqua"/>
                          <a:cs typeface="Times New Roman"/>
                        </a:rPr>
                        <a:t> </a:t>
                      </a:r>
                      <a:endParaRPr lang="en-GB" sz="1100" dirty="0">
                        <a:effectLst/>
                        <a:latin typeface="Book Antiqua"/>
                        <a:ea typeface="Book Antiqua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SzPts val="1400"/>
                        <a:buFont typeface="Symbol"/>
                        <a:buChar char=""/>
                      </a:pPr>
                      <a:r>
                        <a:rPr lang="en-GB" sz="1200" b="1" u="sng" dirty="0">
                          <a:effectLst/>
                          <a:latin typeface="Lucida Sans"/>
                          <a:ea typeface="Book Antiqua"/>
                          <a:cs typeface="Times New Roman"/>
                        </a:rPr>
                        <a:t> </a:t>
                      </a:r>
                      <a:endParaRPr lang="en-GB" sz="1100" dirty="0">
                        <a:effectLst/>
                        <a:latin typeface="Book Antiqua"/>
                        <a:ea typeface="Book Antiqua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SzPts val="1400"/>
                        <a:buFont typeface="Symbol"/>
                        <a:buChar char=""/>
                      </a:pPr>
                      <a:r>
                        <a:rPr lang="en-GB" sz="1200" b="1" u="sng" dirty="0">
                          <a:effectLst/>
                          <a:latin typeface="Lucida Sans"/>
                          <a:ea typeface="Book Antiqua"/>
                          <a:cs typeface="Times New Roman"/>
                        </a:rPr>
                        <a:t> </a:t>
                      </a:r>
                      <a:endParaRPr lang="en-GB" sz="1100" dirty="0">
                        <a:effectLst/>
                        <a:latin typeface="Book Antiqua"/>
                        <a:ea typeface="Book Antiqua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SzPts val="1400"/>
                        <a:buFont typeface="Symbol"/>
                        <a:buChar char=""/>
                      </a:pPr>
                      <a:r>
                        <a:rPr lang="en-GB" sz="1200" b="1" u="sng" dirty="0">
                          <a:effectLst/>
                          <a:latin typeface="Lucida Sans"/>
                          <a:ea typeface="Book Antiqua"/>
                          <a:cs typeface="Times New Roman"/>
                        </a:rPr>
                        <a:t> </a:t>
                      </a:r>
                      <a:endParaRPr lang="en-GB" sz="1100" dirty="0">
                        <a:effectLst/>
                        <a:latin typeface="Book Antiqua"/>
                        <a:ea typeface="Book Antiqua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u="none" strike="noStrike" dirty="0">
                          <a:effectLst/>
                          <a:latin typeface="Lucida Sans"/>
                          <a:ea typeface="Book Antiqua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Book Antiqua"/>
                        <a:ea typeface="Book Antiqu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9351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dirty="0" smtClean="0">
                <a:latin typeface="Calibri" pitchFamily="34" charset="0"/>
                <a:cs typeface="Calibri" pitchFamily="34" charset="0"/>
              </a:rPr>
              <a:t>Advantages of modelling</a:t>
            </a:r>
            <a:endParaRPr lang="en-GB" sz="6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520" y="1484784"/>
            <a:ext cx="8595360" cy="5038256"/>
          </a:xfrm>
        </p:spPr>
        <p:txBody>
          <a:bodyPr>
            <a:normAutofit/>
          </a:bodyPr>
          <a:lstStyle/>
          <a:p>
            <a:r>
              <a:rPr lang="en-GB" sz="2600" dirty="0" smtClean="0">
                <a:latin typeface="Calibri" pitchFamily="34" charset="0"/>
                <a:cs typeface="Calibri" pitchFamily="34" charset="0"/>
              </a:rPr>
              <a:t>Modelling can often make the unclear clearer.</a:t>
            </a:r>
          </a:p>
          <a:p>
            <a:r>
              <a:rPr lang="en-GB" sz="2600" dirty="0" smtClean="0">
                <a:latin typeface="Calibri" pitchFamily="34" charset="0"/>
                <a:cs typeface="Calibri" pitchFamily="34" charset="0"/>
              </a:rPr>
              <a:t>Some activities cannot be adequately expressed in words.</a:t>
            </a:r>
          </a:p>
          <a:p>
            <a:r>
              <a:rPr lang="en-GB" sz="2600" dirty="0" smtClean="0">
                <a:latin typeface="Calibri" pitchFamily="34" charset="0"/>
                <a:cs typeface="Calibri" pitchFamily="34" charset="0"/>
              </a:rPr>
              <a:t>Using </a:t>
            </a:r>
            <a:r>
              <a:rPr lang="en-GB" sz="2600" dirty="0">
                <a:latin typeface="Calibri" pitchFamily="34" charset="0"/>
                <a:cs typeface="Calibri" pitchFamily="34" charset="0"/>
              </a:rPr>
              <a:t>this type of instruction, teachers engage students in imitation of particular behaviours that encourage </a:t>
            </a:r>
            <a:r>
              <a:rPr lang="en-GB" sz="2600" dirty="0" smtClean="0">
                <a:latin typeface="Calibri" pitchFamily="34" charset="0"/>
                <a:cs typeface="Calibri" pitchFamily="34" charset="0"/>
              </a:rPr>
              <a:t>learning.</a:t>
            </a:r>
          </a:p>
          <a:p>
            <a:r>
              <a:rPr lang="en-GB" sz="2600" dirty="0" smtClean="0">
                <a:latin typeface="Calibri" pitchFamily="34" charset="0"/>
                <a:cs typeface="Calibri" pitchFamily="34" charset="0"/>
              </a:rPr>
              <a:t>Modelling can promote inclusion.</a:t>
            </a:r>
          </a:p>
          <a:p>
            <a:r>
              <a:rPr lang="en-GB" sz="2600" dirty="0" smtClean="0">
                <a:latin typeface="Calibri" pitchFamily="34" charset="0"/>
                <a:cs typeface="Calibri" pitchFamily="34" charset="0"/>
              </a:rPr>
              <a:t>Modelling can help teachers measure the difficulty or work load of their students.</a:t>
            </a:r>
          </a:p>
          <a:p>
            <a:r>
              <a:rPr lang="en-GB" sz="2600" dirty="0" smtClean="0">
                <a:latin typeface="Calibri" pitchFamily="34" charset="0"/>
                <a:cs typeface="Calibri" pitchFamily="34" charset="0"/>
              </a:rPr>
              <a:t>Metacognitive modelling is particularly useful for exam groups.</a:t>
            </a:r>
          </a:p>
          <a:p>
            <a:r>
              <a:rPr lang="en-GB" sz="2600" dirty="0" smtClean="0">
                <a:latin typeface="Calibri" pitchFamily="34" charset="0"/>
                <a:cs typeface="Calibri" pitchFamily="34" charset="0"/>
              </a:rPr>
              <a:t>Stops students wasting time because they “can’t think of anything.”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31791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28600"/>
            <a:ext cx="9036496" cy="1066801"/>
          </a:xfrm>
        </p:spPr>
        <p:txBody>
          <a:bodyPr>
            <a:noAutofit/>
          </a:bodyPr>
          <a:lstStyle/>
          <a:p>
            <a:pPr algn="ctr"/>
            <a:r>
              <a:rPr lang="en-GB" sz="6000" b="1" dirty="0" smtClean="0">
                <a:latin typeface="Calibri" pitchFamily="34" charset="0"/>
                <a:cs typeface="Calibri" pitchFamily="34" charset="0"/>
              </a:rPr>
              <a:t>Disadvantages of modelling</a:t>
            </a:r>
            <a:endParaRPr lang="en-GB" sz="6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sz="2600" dirty="0" smtClean="0">
                <a:latin typeface="Calibri" pitchFamily="34" charset="0"/>
                <a:cs typeface="Calibri" pitchFamily="34" charset="0"/>
              </a:rPr>
              <a:t>Possibility to offend students if teachers are not working with empathy and integrity.</a:t>
            </a:r>
          </a:p>
          <a:p>
            <a:r>
              <a:rPr lang="en-GB" sz="2600" dirty="0" smtClean="0">
                <a:latin typeface="Calibri" pitchFamily="34" charset="0"/>
                <a:cs typeface="Calibri" pitchFamily="34" charset="0"/>
              </a:rPr>
              <a:t>Students may begin to “expect” models.</a:t>
            </a:r>
          </a:p>
          <a:p>
            <a:r>
              <a:rPr lang="en-GB" sz="2600" dirty="0">
                <a:latin typeface="Calibri" pitchFamily="34" charset="0"/>
                <a:cs typeface="Calibri" pitchFamily="34" charset="0"/>
              </a:rPr>
              <a:t>Less able students are more likely to accept what is being modelled and not challenge it</a:t>
            </a:r>
            <a:r>
              <a:rPr lang="en-GB" sz="26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GB" sz="2600" dirty="0" smtClean="0">
                <a:latin typeface="Calibri" pitchFamily="34" charset="0"/>
                <a:cs typeface="Calibri" pitchFamily="34" charset="0"/>
              </a:rPr>
              <a:t>Reduces students own thinking and creativity skills.</a:t>
            </a:r>
          </a:p>
          <a:p>
            <a:pPr marL="0" indent="0">
              <a:buNone/>
            </a:pPr>
            <a:r>
              <a:rPr lang="en-GB" sz="2600" b="1" u="sng" dirty="0" smtClean="0">
                <a:latin typeface="Calibri" pitchFamily="34" charset="0"/>
                <a:cs typeface="Calibri" pitchFamily="34" charset="0"/>
              </a:rPr>
              <a:t>Agnes (2000)</a:t>
            </a:r>
            <a:endParaRPr lang="en-GB" sz="2600" b="1" u="sng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600" dirty="0">
                <a:latin typeface="Calibri" pitchFamily="34" charset="0"/>
                <a:cs typeface="Calibri" pitchFamily="34" charset="0"/>
              </a:rPr>
              <a:t>S</a:t>
            </a:r>
            <a:r>
              <a:rPr lang="en-GB" sz="2600" dirty="0" smtClean="0">
                <a:latin typeface="Calibri" pitchFamily="34" charset="0"/>
                <a:cs typeface="Calibri" pitchFamily="34" charset="0"/>
              </a:rPr>
              <a:t>tudents are replicating teachers models in tasks which require imagination. </a:t>
            </a:r>
          </a:p>
          <a:p>
            <a:pPr marL="0" indent="0">
              <a:buNone/>
            </a:pPr>
            <a:r>
              <a:rPr lang="en-GB" sz="2600" b="1" u="sng" dirty="0" err="1" smtClean="0">
                <a:latin typeface="Calibri" pitchFamily="34" charset="0"/>
                <a:cs typeface="Calibri" pitchFamily="34" charset="0"/>
              </a:rPr>
              <a:t>Haston</a:t>
            </a:r>
            <a:r>
              <a:rPr lang="en-GB" sz="2600" b="1" u="sng" dirty="0" smtClean="0">
                <a:latin typeface="Calibri" pitchFamily="34" charset="0"/>
                <a:cs typeface="Calibri" pitchFamily="34" charset="0"/>
              </a:rPr>
              <a:t> (2007)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600" dirty="0" smtClean="0">
                <a:latin typeface="Calibri" pitchFamily="34" charset="0"/>
                <a:cs typeface="Calibri" pitchFamily="34" charset="0"/>
              </a:rPr>
              <a:t>When used inappropriately it can inhibit learning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.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324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dirty="0" smtClean="0">
                <a:latin typeface="Calibri" pitchFamily="34" charset="0"/>
                <a:cs typeface="Calibri" pitchFamily="34" charset="0"/>
              </a:rPr>
              <a:t>Review Task</a:t>
            </a:r>
            <a:endParaRPr lang="en-GB" sz="6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628800"/>
            <a:ext cx="8595360" cy="4607408"/>
          </a:xfrm>
        </p:spPr>
        <p:txBody>
          <a:bodyPr/>
          <a:lstStyle/>
          <a:p>
            <a:pPr marL="0" indent="0" algn="ctr">
              <a:buNone/>
            </a:pPr>
            <a:r>
              <a:rPr lang="en-GB" sz="4800" dirty="0" smtClean="0">
                <a:latin typeface="Calibri" pitchFamily="34" charset="0"/>
                <a:cs typeface="Calibri" pitchFamily="34" charset="0"/>
              </a:rPr>
              <a:t>In groups, using your student profile and a topic of your choice, </a:t>
            </a:r>
            <a:r>
              <a:rPr lang="en-GB" sz="4800" b="1" dirty="0" smtClean="0">
                <a:latin typeface="Calibri" pitchFamily="34" charset="0"/>
                <a:cs typeface="Calibri" pitchFamily="34" charset="0"/>
              </a:rPr>
              <a:t>decide how you would go about modelling a task to meet the needs of that student.</a:t>
            </a:r>
            <a:endParaRPr lang="en-GB" sz="4800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39565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dirty="0" smtClean="0">
                <a:latin typeface="Calibri" pitchFamily="34" charset="0"/>
                <a:cs typeface="Calibri" pitchFamily="34" charset="0"/>
              </a:rPr>
              <a:t>Seminar Summary</a:t>
            </a:r>
            <a:endParaRPr lang="en-GB" sz="6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520" y="1412776"/>
            <a:ext cx="8595360" cy="4937760"/>
          </a:xfrm>
        </p:spPr>
        <p:txBody>
          <a:bodyPr>
            <a:normAutofit lnSpcReduction="10000"/>
          </a:bodyPr>
          <a:lstStyle/>
          <a:p>
            <a:r>
              <a:rPr lang="en-GB" sz="2600" dirty="0" smtClean="0">
                <a:latin typeface="Calibri" pitchFamily="34" charset="0"/>
                <a:cs typeface="Calibri" pitchFamily="34" charset="0"/>
              </a:rPr>
              <a:t>There is no right way to model!</a:t>
            </a:r>
          </a:p>
          <a:p>
            <a:r>
              <a:rPr lang="en-GB" sz="2600" dirty="0" smtClean="0">
                <a:latin typeface="Calibri" pitchFamily="34" charset="0"/>
                <a:cs typeface="Calibri" pitchFamily="34" charset="0"/>
              </a:rPr>
              <a:t>The type of modelling used is dependent on the audience you have in front of you.</a:t>
            </a:r>
          </a:p>
          <a:p>
            <a:r>
              <a:rPr lang="en-GB" sz="2600" dirty="0" smtClean="0">
                <a:latin typeface="Calibri" pitchFamily="34" charset="0"/>
                <a:cs typeface="Calibri" pitchFamily="34" charset="0"/>
              </a:rPr>
              <a:t>Do your advantages out way the disadvantages in your classroom?</a:t>
            </a:r>
          </a:p>
          <a:p>
            <a:r>
              <a:rPr lang="en-GB" sz="2600" dirty="0" smtClean="0">
                <a:latin typeface="Calibri" pitchFamily="34" charset="0"/>
                <a:cs typeface="Calibri" pitchFamily="34" charset="0"/>
              </a:rPr>
              <a:t>Most human behaviour is learnt through modelling and practice.</a:t>
            </a:r>
          </a:p>
          <a:p>
            <a:r>
              <a:rPr lang="en-GB" sz="2600" dirty="0" smtClean="0">
                <a:latin typeface="Calibri" pitchFamily="34" charset="0"/>
                <a:cs typeface="Calibri" pitchFamily="34" charset="0"/>
              </a:rPr>
              <a:t>When a teacher demonstrates a new concept, they are modelling.</a:t>
            </a:r>
          </a:p>
          <a:p>
            <a:r>
              <a:rPr lang="en-GB" sz="2600" dirty="0" smtClean="0">
                <a:latin typeface="Calibri" pitchFamily="34" charset="0"/>
                <a:cs typeface="Calibri" pitchFamily="34" charset="0"/>
              </a:rPr>
              <a:t>Many of us would of experienced modelling at school and taught through the use of modelling without recognising it as modelling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!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71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1550" cy="476672"/>
          </a:xfrm>
        </p:spPr>
        <p:txBody>
          <a:bodyPr>
            <a:normAutofit fontScale="90000"/>
          </a:bodyPr>
          <a:lstStyle/>
          <a:p>
            <a:r>
              <a:rPr lang="en-GB" u="sng" dirty="0" smtClean="0"/>
              <a:t>References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404664"/>
            <a:ext cx="9144000" cy="6453336"/>
          </a:xfrm>
        </p:spPr>
        <p:txBody>
          <a:bodyPr>
            <a:noAutofit/>
          </a:bodyPr>
          <a:lstStyle/>
          <a:p>
            <a:pPr lvl="0"/>
            <a:r>
              <a:rPr lang="en-GB" sz="950" dirty="0"/>
              <a:t>*Agnes, M. (2000) </a:t>
            </a:r>
            <a:r>
              <a:rPr lang="en-GB" sz="950" b="1" dirty="0"/>
              <a:t>Webster’s New World College Dictionary. </a:t>
            </a:r>
            <a:r>
              <a:rPr lang="en-GB" sz="950" dirty="0"/>
              <a:t>Foster City CA: IDG Book Worldwide Inc.*</a:t>
            </a:r>
          </a:p>
          <a:p>
            <a:pPr lvl="0"/>
            <a:r>
              <a:rPr lang="en-GB" sz="950" dirty="0"/>
              <a:t>*Baldwin, M., Keating, J. and Bachman, K. (2006) </a:t>
            </a:r>
            <a:r>
              <a:rPr lang="en-GB" sz="950" b="1" dirty="0"/>
              <a:t>Teaching in Secondary Schools: Meeting the Challenges of Today’s Adolescents.</a:t>
            </a:r>
            <a:r>
              <a:rPr lang="en-GB" sz="950" dirty="0"/>
              <a:t> Upper Saddle River NJ: Pearson.</a:t>
            </a:r>
          </a:p>
          <a:p>
            <a:pPr lvl="0"/>
            <a:r>
              <a:rPr lang="en-GB" sz="950" dirty="0"/>
              <a:t>Barnes, D. and Todd, F (1977) Communication and learning in small groups. London: Routledge.*</a:t>
            </a:r>
          </a:p>
          <a:p>
            <a:pPr lvl="0"/>
            <a:r>
              <a:rPr lang="en-GB" sz="950" dirty="0"/>
              <a:t>Bartlett, S. </a:t>
            </a:r>
            <a:r>
              <a:rPr lang="en-GB" sz="950" dirty="0" err="1"/>
              <a:t>Leask</a:t>
            </a:r>
            <a:r>
              <a:rPr lang="en-GB" sz="950" dirty="0"/>
              <a:t>, M. (2005) Improving your teaching an introduction to practitioner research and reflective practice. Unit 5.4 in </a:t>
            </a:r>
            <a:r>
              <a:rPr lang="en-GB" sz="950" dirty="0" err="1"/>
              <a:t>Capel</a:t>
            </a:r>
            <a:r>
              <a:rPr lang="en-GB" sz="950" dirty="0"/>
              <a:t>, S and </a:t>
            </a:r>
            <a:r>
              <a:rPr lang="en-GB" sz="950" dirty="0" err="1"/>
              <a:t>Leask</a:t>
            </a:r>
            <a:r>
              <a:rPr lang="en-GB" sz="950" dirty="0"/>
              <a:t>, M. and Turner, T. </a:t>
            </a:r>
            <a:r>
              <a:rPr lang="en-GB" sz="950" dirty="0" err="1"/>
              <a:t>eds</a:t>
            </a:r>
            <a:r>
              <a:rPr lang="en-GB" sz="950" dirty="0"/>
              <a:t> Learning to teach in the secondary school, a companion to school experience. London: </a:t>
            </a:r>
            <a:r>
              <a:rPr lang="en-GB" sz="950" dirty="0" err="1"/>
              <a:t>Routledge</a:t>
            </a:r>
            <a:r>
              <a:rPr lang="en-GB" sz="950" dirty="0"/>
              <a:t>.</a:t>
            </a:r>
          </a:p>
          <a:p>
            <a:pPr lvl="0"/>
            <a:r>
              <a:rPr lang="en-GB" sz="950" dirty="0"/>
              <a:t>*Bandura, A. (1986) </a:t>
            </a:r>
            <a:r>
              <a:rPr lang="en-GB" sz="950" b="1" dirty="0"/>
              <a:t>Social Foundations of Thought and Action: A Social Cognitive. </a:t>
            </a:r>
            <a:r>
              <a:rPr lang="en-GB" sz="950" dirty="0"/>
              <a:t>Englewood Cliffs NJ: Prentice Hall.*</a:t>
            </a:r>
          </a:p>
          <a:p>
            <a:pPr lvl="0"/>
            <a:r>
              <a:rPr lang="en-GB" sz="950" dirty="0"/>
              <a:t>*Bandura, A. (1977) </a:t>
            </a:r>
            <a:r>
              <a:rPr lang="en-GB" sz="950" b="1" dirty="0"/>
              <a:t>Social Learning Theory. </a:t>
            </a:r>
            <a:r>
              <a:rPr lang="en-GB" sz="950" dirty="0"/>
              <a:t>New York: General Learning Press.*</a:t>
            </a:r>
          </a:p>
          <a:p>
            <a:pPr lvl="0"/>
            <a:r>
              <a:rPr lang="en-GB" sz="950" dirty="0"/>
              <a:t>Bates, B. and Walton, M. (1993) Guidelines for secondary schools for effective differentiation in the classroom. Essex: Essex County Council Education Department</a:t>
            </a:r>
            <a:r>
              <a:rPr lang="en-GB" sz="950" dirty="0" smtClean="0"/>
              <a:t>.</a:t>
            </a:r>
          </a:p>
          <a:p>
            <a:r>
              <a:rPr lang="en-GB" sz="950" dirty="0" err="1"/>
              <a:t>Batesby</a:t>
            </a:r>
            <a:r>
              <a:rPr lang="en-GB" sz="950" dirty="0"/>
              <a:t>, J. (1995) Teaching geography at KS3. Cambridge: Chris </a:t>
            </a:r>
            <a:r>
              <a:rPr lang="en-GB" sz="950" dirty="0" err="1"/>
              <a:t>Kington</a:t>
            </a:r>
            <a:r>
              <a:rPr lang="en-GB" sz="950" dirty="0"/>
              <a:t> Publishing</a:t>
            </a:r>
            <a:r>
              <a:rPr lang="en-GB" sz="950" dirty="0" smtClean="0"/>
              <a:t>.</a:t>
            </a:r>
            <a:endParaRPr lang="en-GB" sz="950" dirty="0"/>
          </a:p>
          <a:p>
            <a:pPr lvl="0"/>
            <a:r>
              <a:rPr lang="en-GB" sz="950" dirty="0"/>
              <a:t>Bennett, N. (1995) Managing learning through </a:t>
            </a:r>
            <a:r>
              <a:rPr lang="en-GB" sz="950" dirty="0" err="1"/>
              <a:t>groupwork</a:t>
            </a:r>
            <a:r>
              <a:rPr lang="en-GB" sz="950" dirty="0"/>
              <a:t>. In </a:t>
            </a:r>
            <a:r>
              <a:rPr lang="en-GB" sz="950" dirty="0" err="1"/>
              <a:t>Desforges</a:t>
            </a:r>
            <a:r>
              <a:rPr lang="en-GB" sz="950" dirty="0"/>
              <a:t>, C. eds. An introduction to teaching psychological perspectives. Oxford: Blackwell.</a:t>
            </a:r>
          </a:p>
          <a:p>
            <a:r>
              <a:rPr lang="en-GB" sz="950" dirty="0" smtClean="0"/>
              <a:t>Biggs</a:t>
            </a:r>
            <a:r>
              <a:rPr lang="en-GB" sz="950" dirty="0"/>
              <a:t>, J. and Moore, P. (1993) </a:t>
            </a:r>
            <a:r>
              <a:rPr lang="en-GB" sz="950" b="1" dirty="0"/>
              <a:t>The Process of Learning.</a:t>
            </a:r>
            <a:r>
              <a:rPr lang="en-GB" sz="950" dirty="0"/>
              <a:t>  Sydney: Prentice Hall</a:t>
            </a:r>
            <a:r>
              <a:rPr lang="en-GB" sz="950" dirty="0" smtClean="0"/>
              <a:t>.</a:t>
            </a:r>
          </a:p>
          <a:p>
            <a:pPr lvl="0"/>
            <a:r>
              <a:rPr lang="en-GB" sz="950" dirty="0" err="1"/>
              <a:t>Capel</a:t>
            </a:r>
            <a:r>
              <a:rPr lang="en-GB" sz="950" dirty="0"/>
              <a:t>, S. </a:t>
            </a:r>
            <a:r>
              <a:rPr lang="en-GB" sz="950" dirty="0" err="1"/>
              <a:t>Keask</a:t>
            </a:r>
            <a:r>
              <a:rPr lang="en-GB" sz="950" dirty="0"/>
              <a:t>, M. and Turner, T. (2005) </a:t>
            </a:r>
            <a:r>
              <a:rPr lang="en-GB" sz="950" b="1" dirty="0"/>
              <a:t>Learning to Teach in the Secondary School, a Companion to School Experience.  </a:t>
            </a:r>
            <a:r>
              <a:rPr lang="en-GB" sz="950" dirty="0"/>
              <a:t>New York: </a:t>
            </a:r>
            <a:r>
              <a:rPr lang="en-GB" sz="950" dirty="0" err="1" smtClean="0"/>
              <a:t>Routledge</a:t>
            </a:r>
            <a:r>
              <a:rPr lang="en-GB" sz="950" dirty="0" smtClean="0"/>
              <a:t>.</a:t>
            </a:r>
            <a:endParaRPr lang="en-GB" sz="950" dirty="0"/>
          </a:p>
          <a:p>
            <a:pPr lvl="0"/>
            <a:r>
              <a:rPr lang="en-GB" sz="950" dirty="0"/>
              <a:t>Davidson, G. (2006) Start at the beginning in teaching geography. 31 (3) 105-108.</a:t>
            </a:r>
          </a:p>
          <a:p>
            <a:pPr lvl="0"/>
            <a:r>
              <a:rPr lang="en-GB" sz="950" dirty="0" err="1"/>
              <a:t>DfEE</a:t>
            </a:r>
            <a:r>
              <a:rPr lang="en-GB" sz="950" dirty="0"/>
              <a:t> (2000) Research into teacher effectiveness: a model of teacher effectiveness. London: Hay </a:t>
            </a:r>
            <a:r>
              <a:rPr lang="en-GB" sz="950" dirty="0" err="1"/>
              <a:t>McBer</a:t>
            </a:r>
            <a:r>
              <a:rPr lang="en-GB" sz="950" dirty="0"/>
              <a:t>/</a:t>
            </a:r>
            <a:r>
              <a:rPr lang="en-GB" sz="950" dirty="0" err="1"/>
              <a:t>DfEE</a:t>
            </a:r>
            <a:r>
              <a:rPr lang="en-GB" sz="950" dirty="0"/>
              <a:t>.</a:t>
            </a:r>
          </a:p>
          <a:p>
            <a:pPr lvl="0"/>
            <a:r>
              <a:rPr lang="en-GB" sz="950" dirty="0" err="1"/>
              <a:t>DfES</a:t>
            </a:r>
            <a:r>
              <a:rPr lang="en-GB" sz="950" dirty="0"/>
              <a:t> (2002) Literacy in geography. London: </a:t>
            </a:r>
            <a:r>
              <a:rPr lang="en-GB" sz="950" dirty="0" err="1"/>
              <a:t>DfES</a:t>
            </a:r>
            <a:r>
              <a:rPr lang="en-GB" sz="950" dirty="0"/>
              <a:t>.</a:t>
            </a:r>
          </a:p>
          <a:p>
            <a:pPr lvl="0"/>
            <a:r>
              <a:rPr lang="en-GB" sz="950" dirty="0"/>
              <a:t>*</a:t>
            </a:r>
            <a:r>
              <a:rPr lang="en-GB" sz="950" dirty="0" err="1"/>
              <a:t>Duplass</a:t>
            </a:r>
            <a:r>
              <a:rPr lang="en-GB" sz="950" dirty="0"/>
              <a:t>, J. (2006) </a:t>
            </a:r>
            <a:r>
              <a:rPr lang="en-GB" sz="950" b="1" dirty="0"/>
              <a:t>Middle and High School Teaching: Methods, Standards, and Best Practices. </a:t>
            </a:r>
            <a:r>
              <a:rPr lang="en-GB" sz="950" dirty="0"/>
              <a:t>Boston: Houghton Mifflin Company.*</a:t>
            </a:r>
          </a:p>
          <a:p>
            <a:pPr lvl="0"/>
            <a:r>
              <a:rPr lang="en-GB" sz="950" dirty="0"/>
              <a:t>*</a:t>
            </a:r>
            <a:r>
              <a:rPr lang="en-GB" sz="950" dirty="0" err="1"/>
              <a:t>Eggen</a:t>
            </a:r>
            <a:r>
              <a:rPr lang="en-GB" sz="950" dirty="0"/>
              <a:t>, P. and </a:t>
            </a:r>
            <a:r>
              <a:rPr lang="en-GB" sz="950" dirty="0" err="1"/>
              <a:t>Kauchak</a:t>
            </a:r>
            <a:r>
              <a:rPr lang="en-GB" sz="950" dirty="0"/>
              <a:t>, D. (2001) </a:t>
            </a:r>
            <a:r>
              <a:rPr lang="en-GB" sz="950" b="1" dirty="0"/>
              <a:t>Educational Psychology: Classroom Connections. </a:t>
            </a:r>
            <a:r>
              <a:rPr lang="en-GB" sz="950" dirty="0"/>
              <a:t>5</a:t>
            </a:r>
            <a:r>
              <a:rPr lang="en-GB" sz="950" baseline="30000" dirty="0"/>
              <a:t>th</a:t>
            </a:r>
            <a:r>
              <a:rPr lang="en-GB" sz="950" dirty="0"/>
              <a:t> ed. New York: Macmillan.*</a:t>
            </a:r>
          </a:p>
          <a:p>
            <a:pPr lvl="0"/>
            <a:r>
              <a:rPr lang="en-GB" sz="950" dirty="0"/>
              <a:t>*</a:t>
            </a:r>
            <a:r>
              <a:rPr lang="en-GB" sz="950" dirty="0" err="1"/>
              <a:t>Eurich</a:t>
            </a:r>
            <a:r>
              <a:rPr lang="en-GB" sz="950" dirty="0"/>
              <a:t>, G. (1995) Theory into practice: Modelling respect in the classroom. </a:t>
            </a:r>
            <a:r>
              <a:rPr lang="en-GB" sz="950" b="1" dirty="0"/>
              <a:t>Intervention in School and Clinic. </a:t>
            </a:r>
            <a:r>
              <a:rPr lang="en-GB" sz="950" dirty="0"/>
              <a:t>31 (2): 119-121</a:t>
            </a:r>
            <a:r>
              <a:rPr lang="en-GB" sz="950" dirty="0" smtClean="0"/>
              <a:t>.*</a:t>
            </a:r>
          </a:p>
          <a:p>
            <a:r>
              <a:rPr lang="en-GB" sz="950" dirty="0"/>
              <a:t>EXEL (1996) </a:t>
            </a:r>
            <a:r>
              <a:rPr lang="en-GB" sz="950" b="1" dirty="0"/>
              <a:t>Writing Frames.</a:t>
            </a:r>
            <a:r>
              <a:rPr lang="en-GB" sz="950" dirty="0"/>
              <a:t>  Exeter: University of Exeter School of Education</a:t>
            </a:r>
            <a:r>
              <a:rPr lang="en-GB" sz="950" dirty="0" smtClean="0"/>
              <a:t>.</a:t>
            </a:r>
            <a:endParaRPr lang="en-GB" sz="950" dirty="0"/>
          </a:p>
          <a:p>
            <a:pPr lvl="0"/>
            <a:r>
              <a:rPr lang="en-GB" sz="950" dirty="0"/>
              <a:t>George, J., Clarke, J., Davis, P. and Durbin, C. (2002) Helping students to get better at geographical writing in teaching geography. 27 (4) 156-160.</a:t>
            </a:r>
          </a:p>
          <a:p>
            <a:pPr lvl="0"/>
            <a:r>
              <a:rPr lang="en-GB" sz="950" dirty="0" err="1"/>
              <a:t>Ghaye</a:t>
            </a:r>
            <a:r>
              <a:rPr lang="en-GB" sz="950" dirty="0"/>
              <a:t>, A. and Robinson, E. (1989) Concept maps and </a:t>
            </a:r>
            <a:r>
              <a:rPr lang="en-GB" sz="950" dirty="0" err="1"/>
              <a:t>childrens</a:t>
            </a:r>
            <a:r>
              <a:rPr lang="en-GB" sz="950" dirty="0"/>
              <a:t> thinking; a constructivist approach in Slater, F. </a:t>
            </a:r>
            <a:r>
              <a:rPr lang="en-GB" sz="950" dirty="0" err="1"/>
              <a:t>ed</a:t>
            </a:r>
            <a:r>
              <a:rPr lang="en-GB" sz="950" dirty="0"/>
              <a:t> language and learning in the teaching of geography. </a:t>
            </a:r>
            <a:r>
              <a:rPr lang="en-GB" sz="950" dirty="0" err="1"/>
              <a:t>London:Routlegde</a:t>
            </a:r>
            <a:r>
              <a:rPr lang="en-GB" sz="950" dirty="0"/>
              <a:t>.</a:t>
            </a:r>
          </a:p>
          <a:p>
            <a:pPr lvl="0"/>
            <a:r>
              <a:rPr lang="en-GB" sz="950" dirty="0"/>
              <a:t>*</a:t>
            </a:r>
            <a:r>
              <a:rPr lang="en-GB" sz="950" dirty="0" err="1"/>
              <a:t>Haston</a:t>
            </a:r>
            <a:r>
              <a:rPr lang="en-GB" sz="950" dirty="0"/>
              <a:t>, W. (2007) Teacher Modelling as an Effective Teaching Strategy. </a:t>
            </a:r>
            <a:r>
              <a:rPr lang="en-GB" sz="950" b="1" dirty="0"/>
              <a:t>Music Educators Journal. </a:t>
            </a:r>
            <a:r>
              <a:rPr lang="en-GB" sz="950" dirty="0"/>
              <a:t>93 (4): 26.*</a:t>
            </a:r>
          </a:p>
          <a:p>
            <a:pPr lvl="0"/>
            <a:r>
              <a:rPr lang="en-GB" sz="950" dirty="0"/>
              <a:t>Jacobson, D., </a:t>
            </a:r>
            <a:r>
              <a:rPr lang="en-GB" sz="950" dirty="0" err="1"/>
              <a:t>Eggen</a:t>
            </a:r>
            <a:r>
              <a:rPr lang="en-GB" sz="950" dirty="0"/>
              <a:t>, P. and </a:t>
            </a:r>
            <a:r>
              <a:rPr lang="en-GB" sz="950" dirty="0" err="1"/>
              <a:t>Kauchak</a:t>
            </a:r>
            <a:r>
              <a:rPr lang="en-GB" sz="950" dirty="0"/>
              <a:t>, D. (1981) Methods for teaching a skills approach. Columbus OH: Merrill Publishing.</a:t>
            </a:r>
          </a:p>
          <a:p>
            <a:pPr lvl="0"/>
            <a:r>
              <a:rPr lang="en-GB" sz="950" dirty="0"/>
              <a:t>Joyce, B. and Weil, M. (1980) Models of teaching. New Jersey: Prentice Hall</a:t>
            </a:r>
            <a:r>
              <a:rPr lang="en-GB" sz="950" dirty="0" smtClean="0"/>
              <a:t>.</a:t>
            </a:r>
          </a:p>
          <a:p>
            <a:r>
              <a:rPr lang="en-GB" sz="950" dirty="0"/>
              <a:t>Lambert, D. and </a:t>
            </a:r>
            <a:r>
              <a:rPr lang="en-GB" sz="950" dirty="0" err="1"/>
              <a:t>Balderstone</a:t>
            </a:r>
            <a:r>
              <a:rPr lang="en-GB" sz="950" dirty="0"/>
              <a:t>, D. (2010) </a:t>
            </a:r>
            <a:r>
              <a:rPr lang="en-GB" sz="950" b="1" dirty="0"/>
              <a:t>Learning to Teach Geography in the Secondary School, a Companion to School Experience.</a:t>
            </a:r>
            <a:r>
              <a:rPr lang="en-GB" sz="950" dirty="0"/>
              <a:t> (2</a:t>
            </a:r>
            <a:r>
              <a:rPr lang="en-GB" sz="950" baseline="30000" dirty="0"/>
              <a:t>nd</a:t>
            </a:r>
            <a:r>
              <a:rPr lang="en-GB" sz="950" dirty="0"/>
              <a:t> </a:t>
            </a:r>
            <a:r>
              <a:rPr lang="en-GB" sz="950" dirty="0" err="1"/>
              <a:t>ed</a:t>
            </a:r>
            <a:r>
              <a:rPr lang="en-GB" sz="950" dirty="0"/>
              <a:t>) New York: </a:t>
            </a:r>
            <a:r>
              <a:rPr lang="en-GB" sz="950" dirty="0" err="1"/>
              <a:t>Routledge</a:t>
            </a:r>
            <a:r>
              <a:rPr lang="en-GB" sz="950" dirty="0"/>
              <a:t>.</a:t>
            </a:r>
          </a:p>
          <a:p>
            <a:pPr lvl="0"/>
            <a:r>
              <a:rPr lang="en-GB" sz="950" dirty="0" smtClean="0"/>
              <a:t>McCormick</a:t>
            </a:r>
            <a:r>
              <a:rPr lang="en-GB" sz="950" dirty="0"/>
              <a:t>, J. and </a:t>
            </a:r>
            <a:r>
              <a:rPr lang="en-GB" sz="950" dirty="0" err="1"/>
              <a:t>Leask</a:t>
            </a:r>
            <a:r>
              <a:rPr lang="en-GB" sz="950" dirty="0"/>
              <a:t>, M. Teaching styles in </a:t>
            </a:r>
            <a:r>
              <a:rPr lang="en-GB" sz="950" dirty="0" err="1"/>
              <a:t>Capel</a:t>
            </a:r>
            <a:r>
              <a:rPr lang="en-GB" sz="950" dirty="0"/>
              <a:t>, S., </a:t>
            </a:r>
            <a:r>
              <a:rPr lang="en-GB" sz="950" dirty="0" err="1"/>
              <a:t>Leask</a:t>
            </a:r>
            <a:r>
              <a:rPr lang="en-GB" sz="950" dirty="0"/>
              <a:t>, M. and Turner, T. (2005) Learning to teach in the secondary school, a companion to school experience. London: </a:t>
            </a:r>
            <a:r>
              <a:rPr lang="en-GB" sz="950" dirty="0" err="1"/>
              <a:t>Routledge</a:t>
            </a:r>
            <a:r>
              <a:rPr lang="en-GB" sz="950" dirty="0" smtClean="0"/>
              <a:t>.</a:t>
            </a:r>
          </a:p>
          <a:p>
            <a:r>
              <a:rPr lang="en-GB" sz="950" dirty="0"/>
              <a:t>Novak, J. and </a:t>
            </a:r>
            <a:r>
              <a:rPr lang="en-GB" sz="950" dirty="0" err="1"/>
              <a:t>Gowin</a:t>
            </a:r>
            <a:r>
              <a:rPr lang="en-GB" sz="950" dirty="0"/>
              <a:t>, D. (1984) </a:t>
            </a:r>
            <a:r>
              <a:rPr lang="en-GB" sz="950" b="1" dirty="0"/>
              <a:t>Learning how to Learn.</a:t>
            </a:r>
            <a:r>
              <a:rPr lang="en-GB" sz="950" dirty="0"/>
              <a:t>  Cambridge: Cambridge University Press</a:t>
            </a:r>
            <a:r>
              <a:rPr lang="en-GB" sz="950" dirty="0" smtClean="0"/>
              <a:t>.</a:t>
            </a:r>
            <a:endParaRPr lang="en-GB" sz="950" dirty="0"/>
          </a:p>
          <a:p>
            <a:pPr lvl="0"/>
            <a:endParaRPr lang="en-GB" sz="1000" dirty="0"/>
          </a:p>
          <a:p>
            <a:pPr lvl="0"/>
            <a:endParaRPr lang="en-GB" sz="1000" dirty="0"/>
          </a:p>
          <a:p>
            <a:endParaRPr lang="en-GB" sz="1000" dirty="0" smtClean="0"/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8100003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91550" cy="1944216"/>
          </a:xfrm>
        </p:spPr>
        <p:txBody>
          <a:bodyPr>
            <a:noAutofit/>
          </a:bodyPr>
          <a:lstStyle/>
          <a:p>
            <a:pPr algn="ctr"/>
            <a:r>
              <a:rPr lang="en-GB" sz="6000" b="1" dirty="0" smtClean="0">
                <a:latin typeface="Calibri" pitchFamily="34" charset="0"/>
                <a:cs typeface="Calibri" pitchFamily="34" charset="0"/>
              </a:rPr>
              <a:t>What does the future hold for modelling?</a:t>
            </a:r>
            <a:endParaRPr lang="en-GB" sz="6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564904"/>
            <a:ext cx="8595360" cy="3702674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GB" sz="2800" dirty="0">
                <a:latin typeface="Calibri" pitchFamily="34" charset="0"/>
              </a:rPr>
              <a:t>What do you think the future holds for </a:t>
            </a:r>
            <a:r>
              <a:rPr lang="en-GB" sz="2800" dirty="0" smtClean="0">
                <a:latin typeface="Calibri" pitchFamily="34" charset="0"/>
              </a:rPr>
              <a:t>modelling?</a:t>
            </a:r>
          </a:p>
          <a:p>
            <a:pPr marL="457200" indent="-457200">
              <a:buFont typeface="+mj-lt"/>
              <a:buAutoNum type="arabicParenR"/>
            </a:pPr>
            <a:endParaRPr lang="en-GB" sz="2800" dirty="0">
              <a:latin typeface="Calibri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GB" sz="2800" dirty="0" smtClean="0">
                <a:latin typeface="Calibri" pitchFamily="34" charset="0"/>
              </a:rPr>
              <a:t>Should </a:t>
            </a:r>
            <a:r>
              <a:rPr lang="en-GB" sz="2800" dirty="0">
                <a:latin typeface="Calibri" pitchFamily="34" charset="0"/>
              </a:rPr>
              <a:t>modelling be incorporated more into teacher </a:t>
            </a:r>
            <a:r>
              <a:rPr lang="en-GB" sz="2800" dirty="0" smtClean="0">
                <a:latin typeface="Calibri" pitchFamily="34" charset="0"/>
              </a:rPr>
              <a:t>training?</a:t>
            </a:r>
          </a:p>
          <a:p>
            <a:pPr marL="457200" indent="-457200">
              <a:buFont typeface="+mj-lt"/>
              <a:buAutoNum type="arabicParenR"/>
            </a:pPr>
            <a:endParaRPr lang="en-GB" sz="2800" dirty="0">
              <a:latin typeface="Calibri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GB" sz="2800" dirty="0" smtClean="0">
                <a:latin typeface="Calibri" pitchFamily="34" charset="0"/>
              </a:rPr>
              <a:t>Do </a:t>
            </a:r>
            <a:r>
              <a:rPr lang="en-GB" sz="2800" dirty="0">
                <a:latin typeface="Calibri" pitchFamily="34" charset="0"/>
              </a:rPr>
              <a:t>you think modelling has a place within all geography lessons</a:t>
            </a:r>
            <a:r>
              <a:rPr lang="en-GB" sz="2800" dirty="0" smtClean="0">
                <a:latin typeface="Calibri" pitchFamily="34" charset="0"/>
              </a:rPr>
              <a:t>?</a:t>
            </a:r>
            <a:r>
              <a:rPr lang="en-GB" sz="2800" b="1" dirty="0">
                <a:latin typeface="Calibri" pitchFamily="34" charset="0"/>
              </a:rPr>
              <a:t> </a:t>
            </a:r>
            <a:endParaRPr lang="en-GB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305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1066801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 smtClean="0">
                <a:latin typeface="Calibri" pitchFamily="34" charset="0"/>
                <a:cs typeface="Calibri" pitchFamily="34" charset="0"/>
              </a:rPr>
              <a:t>Task</a:t>
            </a:r>
            <a:endParaRPr lang="en-GB" sz="6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512" y="1988840"/>
            <a:ext cx="8739376" cy="256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 smtClean="0">
                <a:latin typeface="Calibri" pitchFamily="34" charset="0"/>
                <a:cs typeface="Calibri" pitchFamily="34" charset="0"/>
              </a:rPr>
              <a:t>What does the term </a:t>
            </a:r>
            <a:r>
              <a:rPr lang="en-GB" sz="5400" b="1" dirty="0" smtClean="0">
                <a:latin typeface="Calibri" pitchFamily="34" charset="0"/>
                <a:cs typeface="Calibri" pitchFamily="34" charset="0"/>
              </a:rPr>
              <a:t>classroom modelling </a:t>
            </a:r>
            <a:r>
              <a:rPr lang="en-GB" sz="5400" dirty="0" smtClean="0">
                <a:latin typeface="Calibri" pitchFamily="34" charset="0"/>
                <a:cs typeface="Calibri" pitchFamily="34" charset="0"/>
              </a:rPr>
              <a:t>mean to you?</a:t>
            </a:r>
            <a:endParaRPr lang="en-GB" sz="5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425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348880"/>
            <a:ext cx="8591550" cy="1066801"/>
          </a:xfrm>
        </p:spPr>
        <p:txBody>
          <a:bodyPr>
            <a:noAutofit/>
          </a:bodyPr>
          <a:lstStyle/>
          <a:p>
            <a:pPr algn="ctr"/>
            <a:r>
              <a:rPr lang="en-GB" sz="7200" b="1" dirty="0" smtClean="0">
                <a:latin typeface="Calibri" pitchFamily="34" charset="0"/>
                <a:cs typeface="Calibri" pitchFamily="34" charset="0"/>
              </a:rPr>
              <a:t>Any questions?</a:t>
            </a:r>
            <a:endParaRPr lang="en-GB" sz="72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203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dirty="0" smtClean="0">
                <a:latin typeface="Calibri" pitchFamily="34" charset="0"/>
                <a:cs typeface="Calibri" pitchFamily="34" charset="0"/>
              </a:rPr>
              <a:t>Seminar Objectives</a:t>
            </a:r>
            <a:endParaRPr lang="en-GB" sz="6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1916832"/>
            <a:ext cx="8595360" cy="3642720"/>
          </a:xfrm>
        </p:spPr>
        <p:txBody>
          <a:bodyPr>
            <a:normAutofit lnSpcReduction="10000"/>
          </a:bodyPr>
          <a:lstStyle/>
          <a:p>
            <a:r>
              <a:rPr lang="en-GB" sz="4000" dirty="0" smtClean="0">
                <a:latin typeface="Calibri" pitchFamily="34" charset="0"/>
                <a:cs typeface="Calibri" pitchFamily="34" charset="0"/>
              </a:rPr>
              <a:t>To </a:t>
            </a:r>
            <a:r>
              <a:rPr lang="en-GB" sz="4000" b="1" dirty="0" smtClean="0">
                <a:latin typeface="Calibri" pitchFamily="34" charset="0"/>
                <a:cs typeface="Calibri" pitchFamily="34" charset="0"/>
              </a:rPr>
              <a:t>understand</a:t>
            </a:r>
            <a:r>
              <a:rPr lang="en-GB" sz="4000" dirty="0" smtClean="0">
                <a:latin typeface="Calibri" pitchFamily="34" charset="0"/>
                <a:cs typeface="Calibri" pitchFamily="34" charset="0"/>
              </a:rPr>
              <a:t> the concept of modelling</a:t>
            </a:r>
          </a:p>
          <a:p>
            <a:r>
              <a:rPr lang="en-GB" sz="4000" dirty="0" smtClean="0">
                <a:latin typeface="Calibri" pitchFamily="34" charset="0"/>
                <a:cs typeface="Calibri" pitchFamily="34" charset="0"/>
              </a:rPr>
              <a:t>To </a:t>
            </a:r>
            <a:r>
              <a:rPr lang="en-GB" sz="4000" b="1" dirty="0" smtClean="0">
                <a:latin typeface="Calibri" pitchFamily="34" charset="0"/>
                <a:cs typeface="Calibri" pitchFamily="34" charset="0"/>
              </a:rPr>
              <a:t>recognise</a:t>
            </a:r>
            <a:r>
              <a:rPr lang="en-GB" sz="4000" dirty="0" smtClean="0">
                <a:latin typeface="Calibri" pitchFamily="34" charset="0"/>
                <a:cs typeface="Calibri" pitchFamily="34" charset="0"/>
              </a:rPr>
              <a:t> the different styles of modelling</a:t>
            </a:r>
          </a:p>
          <a:p>
            <a:r>
              <a:rPr lang="en-GB" sz="4000" dirty="0" smtClean="0">
                <a:latin typeface="Calibri" pitchFamily="34" charset="0"/>
                <a:cs typeface="Calibri" pitchFamily="34" charset="0"/>
              </a:rPr>
              <a:t>To </a:t>
            </a:r>
            <a:r>
              <a:rPr lang="en-GB" sz="4000" b="1" dirty="0" smtClean="0">
                <a:latin typeface="Calibri" pitchFamily="34" charset="0"/>
                <a:cs typeface="Calibri" pitchFamily="34" charset="0"/>
              </a:rPr>
              <a:t>learn</a:t>
            </a:r>
            <a:r>
              <a:rPr lang="en-GB" sz="4000" dirty="0" smtClean="0">
                <a:latin typeface="Calibri" pitchFamily="34" charset="0"/>
                <a:cs typeface="Calibri" pitchFamily="34" charset="0"/>
              </a:rPr>
              <a:t> how to model tasks in the </a:t>
            </a:r>
            <a:r>
              <a:rPr lang="en-GB" sz="4000" dirty="0">
                <a:latin typeface="Calibri" pitchFamily="34" charset="0"/>
                <a:cs typeface="Calibri" pitchFamily="34" charset="0"/>
              </a:rPr>
              <a:t>G</a:t>
            </a:r>
            <a:r>
              <a:rPr lang="en-GB" sz="4000" dirty="0" smtClean="0">
                <a:latin typeface="Calibri" pitchFamily="34" charset="0"/>
                <a:cs typeface="Calibri" pitchFamily="34" charset="0"/>
              </a:rPr>
              <a:t>eography classroom</a:t>
            </a:r>
            <a:endParaRPr lang="en-GB" sz="4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589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91550" cy="864096"/>
          </a:xfrm>
        </p:spPr>
        <p:txBody>
          <a:bodyPr>
            <a:noAutofit/>
          </a:bodyPr>
          <a:lstStyle/>
          <a:p>
            <a:pPr algn="ctr"/>
            <a:r>
              <a:rPr lang="en-GB" sz="6000" b="1" dirty="0" smtClean="0">
                <a:latin typeface="Calibri" pitchFamily="34" charset="0"/>
                <a:cs typeface="Calibri" pitchFamily="34" charset="0"/>
              </a:rPr>
              <a:t>Seminar Structure</a:t>
            </a:r>
            <a:endParaRPr lang="en-GB" sz="6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7504" y="1412776"/>
            <a:ext cx="8856984" cy="5184576"/>
          </a:xfrm>
        </p:spPr>
        <p:txBody>
          <a:bodyPr>
            <a:normAutofit fontScale="77500" lnSpcReduction="20000"/>
          </a:bodyPr>
          <a:lstStyle/>
          <a:p>
            <a:r>
              <a:rPr lang="en-GB" sz="5200" dirty="0" smtClean="0">
                <a:latin typeface="Calibri" pitchFamily="34" charset="0"/>
                <a:cs typeface="Calibri" pitchFamily="34" charset="0"/>
              </a:rPr>
              <a:t>What is modelling?</a:t>
            </a:r>
          </a:p>
          <a:p>
            <a:r>
              <a:rPr lang="en-GB" sz="5200" dirty="0" smtClean="0">
                <a:latin typeface="Calibri" pitchFamily="34" charset="0"/>
                <a:cs typeface="Calibri" pitchFamily="34" charset="0"/>
              </a:rPr>
              <a:t>The theory of modelling</a:t>
            </a:r>
          </a:p>
          <a:p>
            <a:r>
              <a:rPr lang="en-GB" sz="5200" dirty="0" smtClean="0">
                <a:latin typeface="Calibri" pitchFamily="34" charset="0"/>
                <a:cs typeface="Calibri" pitchFamily="34" charset="0"/>
              </a:rPr>
              <a:t>Different types of modelling with classroom examples</a:t>
            </a:r>
          </a:p>
          <a:p>
            <a:r>
              <a:rPr lang="en-GB" sz="5200" dirty="0" smtClean="0">
                <a:latin typeface="Calibri" pitchFamily="34" charset="0"/>
                <a:cs typeface="Calibri" pitchFamily="34" charset="0"/>
              </a:rPr>
              <a:t>The advantages and disadvantages of modelling</a:t>
            </a:r>
          </a:p>
          <a:p>
            <a:r>
              <a:rPr lang="en-GB" sz="5200" dirty="0" smtClean="0">
                <a:latin typeface="Calibri" pitchFamily="34" charset="0"/>
                <a:cs typeface="Calibri" pitchFamily="34" charset="0"/>
              </a:rPr>
              <a:t>What the future may hold for classroom modelling</a:t>
            </a:r>
          </a:p>
          <a:p>
            <a:r>
              <a:rPr lang="en-GB" sz="5200" dirty="0" smtClean="0">
                <a:latin typeface="Calibri" pitchFamily="34" charset="0"/>
                <a:cs typeface="Calibri" pitchFamily="34" charset="0"/>
              </a:rPr>
              <a:t>Summary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027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dirty="0" smtClean="0">
                <a:latin typeface="Calibri" pitchFamily="34" charset="0"/>
                <a:cs typeface="Calibri" pitchFamily="34" charset="0"/>
              </a:rPr>
              <a:t>What is modelling?</a:t>
            </a:r>
            <a:endParaRPr lang="en-GB" sz="6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512" y="1700808"/>
            <a:ext cx="8712968" cy="424847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800" b="1" u="sng" dirty="0" err="1" smtClean="0">
                <a:latin typeface="Calibri" pitchFamily="34" charset="0"/>
                <a:cs typeface="Calibri" pitchFamily="34" charset="0"/>
              </a:rPr>
              <a:t>Eggen</a:t>
            </a:r>
            <a:r>
              <a:rPr lang="en-GB" sz="2800" b="1" u="sng" dirty="0" smtClean="0">
                <a:latin typeface="Calibri" pitchFamily="34" charset="0"/>
                <a:cs typeface="Calibri" pitchFamily="34" charset="0"/>
              </a:rPr>
              <a:t> and </a:t>
            </a:r>
            <a:r>
              <a:rPr lang="en-GB" sz="2800" b="1" u="sng" dirty="0" err="1" smtClean="0">
                <a:latin typeface="Calibri" pitchFamily="34" charset="0"/>
                <a:cs typeface="Calibri" pitchFamily="34" charset="0"/>
              </a:rPr>
              <a:t>Kauchak</a:t>
            </a:r>
            <a:r>
              <a:rPr lang="en-GB" sz="2800" b="1" u="sng" dirty="0" smtClean="0">
                <a:latin typeface="Calibri" pitchFamily="34" charset="0"/>
                <a:cs typeface="Calibri" pitchFamily="34" charset="0"/>
              </a:rPr>
              <a:t> (2001)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Modelling is an instructional strategy in which the teacher demonstrates a new concept or approach to learning and students learn by observing.</a:t>
            </a:r>
          </a:p>
          <a:p>
            <a:pPr marL="0" indent="0">
              <a:spcBef>
                <a:spcPts val="0"/>
              </a:spcBef>
              <a:buNone/>
            </a:pPr>
            <a:endParaRPr lang="en-GB" sz="2800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2800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800" b="1" u="sng" dirty="0" err="1" smtClean="0">
                <a:latin typeface="Calibri" pitchFamily="34" charset="0"/>
                <a:cs typeface="Calibri" pitchFamily="34" charset="0"/>
              </a:rPr>
              <a:t>Haston</a:t>
            </a:r>
            <a:r>
              <a:rPr lang="en-GB" sz="2800" b="1" u="sng" dirty="0" smtClean="0">
                <a:latin typeface="Calibri" pitchFamily="34" charset="0"/>
                <a:cs typeface="Calibri" pitchFamily="34" charset="0"/>
              </a:rPr>
              <a:t> (2007)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Whenever </a:t>
            </a:r>
            <a:r>
              <a:rPr lang="en-GB" sz="2800" dirty="0">
                <a:latin typeface="Calibri" pitchFamily="34" charset="0"/>
                <a:cs typeface="Calibri" pitchFamily="34" charset="0"/>
              </a:rPr>
              <a:t>a teacher demonstrates a concept for a student, that teacher is 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modelling.</a:t>
            </a:r>
            <a:endParaRPr lang="en-GB" sz="2800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28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GB" sz="28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8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428" y="1772816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Biggs and Moore (1993)</a:t>
            </a:r>
          </a:p>
          <a:p>
            <a:r>
              <a:rPr lang="en-GB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Teachers need to realise that there is no one way in which students go about learning; that some ways are more effective than others; and that, most importantly, there are things we as teachers can do to optimise the chances that students will go about learning in the most desirable ways.</a:t>
            </a:r>
          </a:p>
        </p:txBody>
      </p:sp>
    </p:spTree>
    <p:extLst>
      <p:ext uri="{BB962C8B-B14F-4D97-AF65-F5344CB8AC3E}">
        <p14:creationId xmlns:p14="http://schemas.microsoft.com/office/powerpoint/2010/main" val="3587127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6000" b="1" dirty="0" smtClean="0">
                <a:latin typeface="Calibri" pitchFamily="34" charset="0"/>
                <a:cs typeface="Calibri" pitchFamily="34" charset="0"/>
              </a:rPr>
              <a:t>Think, Pair, Share</a:t>
            </a:r>
            <a:endParaRPr lang="en-GB" sz="6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000" dirty="0" smtClean="0">
                <a:latin typeface="Calibri" pitchFamily="34" charset="0"/>
                <a:cs typeface="Calibri" pitchFamily="34" charset="0"/>
              </a:rPr>
              <a:t>Write down one way that you have….</a:t>
            </a:r>
          </a:p>
          <a:p>
            <a:r>
              <a:rPr lang="en-GB" sz="3600" b="1" dirty="0" smtClean="0">
                <a:latin typeface="Calibri" pitchFamily="34" charset="0"/>
                <a:cs typeface="Calibri" pitchFamily="34" charset="0"/>
              </a:rPr>
              <a:t>Experienced modelling during your own education;</a:t>
            </a:r>
            <a:endParaRPr lang="en-GB" sz="3600" b="1" dirty="0">
              <a:latin typeface="Calibri" pitchFamily="34" charset="0"/>
              <a:cs typeface="Calibri" pitchFamily="34" charset="0"/>
            </a:endParaRPr>
          </a:p>
          <a:p>
            <a:r>
              <a:rPr lang="en-GB" sz="3600" b="1" dirty="0">
                <a:latin typeface="Calibri" pitchFamily="34" charset="0"/>
                <a:cs typeface="Calibri" pitchFamily="34" charset="0"/>
              </a:rPr>
              <a:t>M</a:t>
            </a:r>
            <a:r>
              <a:rPr lang="en-GB" sz="3600" b="1" dirty="0" smtClean="0">
                <a:latin typeface="Calibri" pitchFamily="34" charset="0"/>
                <a:cs typeface="Calibri" pitchFamily="34" charset="0"/>
              </a:rPr>
              <a:t>odelled a task for your students when teaching.</a:t>
            </a:r>
          </a:p>
          <a:p>
            <a:pPr marL="0" indent="0">
              <a:buNone/>
            </a:pPr>
            <a:endParaRPr lang="en-GB" sz="1800" dirty="0" smtClean="0"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en-GB" sz="3600" dirty="0" smtClean="0">
                <a:latin typeface="Calibri" pitchFamily="34" charset="0"/>
                <a:cs typeface="Calibri" pitchFamily="34" charset="0"/>
              </a:rPr>
              <a:t>Share these experiences with the people on your table.</a:t>
            </a:r>
            <a:endParaRPr lang="en-GB" sz="3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60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dirty="0" smtClean="0">
                <a:latin typeface="Calibri" pitchFamily="34" charset="0"/>
                <a:cs typeface="Calibri" pitchFamily="34" charset="0"/>
              </a:rPr>
              <a:t>The theory of modelling</a:t>
            </a:r>
            <a:endParaRPr lang="en-GB" sz="6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520" y="1556792"/>
            <a:ext cx="8595360" cy="49377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Research suggests that modelling is an effective instructional strategy in allowing students to observe the teacher’s thought processes.</a:t>
            </a:r>
          </a:p>
          <a:p>
            <a:pPr marL="0" indent="0">
              <a:spcBef>
                <a:spcPts val="0"/>
              </a:spcBef>
              <a:buNone/>
            </a:pPr>
            <a:endParaRPr lang="en-GB" sz="2800" b="1" u="sng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600" b="1" u="sng" dirty="0" smtClean="0">
                <a:latin typeface="Calibri" pitchFamily="34" charset="0"/>
                <a:cs typeface="Calibri" pitchFamily="34" charset="0"/>
              </a:rPr>
              <a:t>Bandura </a:t>
            </a:r>
            <a:r>
              <a:rPr lang="en-GB" sz="2600" b="1" u="sng" dirty="0">
                <a:latin typeface="Calibri" pitchFamily="34" charset="0"/>
                <a:cs typeface="Calibri" pitchFamily="34" charset="0"/>
              </a:rPr>
              <a:t>(1977)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600" dirty="0">
                <a:latin typeface="Calibri" pitchFamily="34" charset="0"/>
                <a:cs typeface="Calibri" pitchFamily="34" charset="0"/>
              </a:rPr>
              <a:t>Learning would be exceedingly laborious, not to mention hazardous, if people had to rely solely on the effects of their own actions to inform them what to </a:t>
            </a:r>
            <a:r>
              <a:rPr lang="en-GB" sz="2600" dirty="0" smtClean="0">
                <a:latin typeface="Calibri" pitchFamily="34" charset="0"/>
                <a:cs typeface="Calibri" pitchFamily="34" charset="0"/>
              </a:rPr>
              <a:t>do.</a:t>
            </a:r>
            <a:endParaRPr lang="en-GB" sz="2600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2600" b="1" u="sng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600" b="1" u="sng" dirty="0" smtClean="0">
                <a:latin typeface="Calibri" pitchFamily="34" charset="0"/>
                <a:cs typeface="Calibri" pitchFamily="34" charset="0"/>
              </a:rPr>
              <a:t>Bandura (1986)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600" dirty="0" smtClean="0">
                <a:latin typeface="Calibri" pitchFamily="34" charset="0"/>
                <a:cs typeface="Calibri" pitchFamily="34" charset="0"/>
              </a:rPr>
              <a:t>Modelling engages students and encourages learning.</a:t>
            </a:r>
          </a:p>
          <a:p>
            <a:pPr marL="0" indent="0">
              <a:spcBef>
                <a:spcPts val="0"/>
              </a:spcBef>
              <a:buNone/>
            </a:pPr>
            <a:endParaRPr lang="en-GB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79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4830</TotalTime>
  <Words>1551</Words>
  <Application>Microsoft Office PowerPoint</Application>
  <PresentationFormat>On-screen Show (4:3)</PresentationFormat>
  <Paragraphs>254</Paragraphs>
  <Slides>30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Soho</vt:lpstr>
      <vt:lpstr>Do you remember learning to tie your shoes?  We guess you didn’t learn by watching a video or listening to a lecture….  You learned by being shown and by practicing.  The same applies to our teaching!</vt:lpstr>
      <vt:lpstr>Modelling as an instructional strategy in geography</vt:lpstr>
      <vt:lpstr>Task</vt:lpstr>
      <vt:lpstr>Seminar Objectives</vt:lpstr>
      <vt:lpstr>Seminar Structure</vt:lpstr>
      <vt:lpstr>What is modelling?</vt:lpstr>
      <vt:lpstr>PowerPoint Presentation</vt:lpstr>
      <vt:lpstr>Think, Pair, Share</vt:lpstr>
      <vt:lpstr>The theory of modelling</vt:lpstr>
      <vt:lpstr>PowerPoint Presentation</vt:lpstr>
      <vt:lpstr>Types of modelling</vt:lpstr>
      <vt:lpstr>Disposition modelling</vt:lpstr>
      <vt:lpstr>Classroom example</vt:lpstr>
      <vt:lpstr>Task and performance modelling</vt:lpstr>
      <vt:lpstr>Classroom example</vt:lpstr>
      <vt:lpstr>Metacognitive modelling</vt:lpstr>
      <vt:lpstr>Classroom example</vt:lpstr>
      <vt:lpstr>Modelling as a scaffolding technique</vt:lpstr>
      <vt:lpstr>PowerPoint Presentation</vt:lpstr>
      <vt:lpstr>Classroom example</vt:lpstr>
      <vt:lpstr>Student-centred modelling</vt:lpstr>
      <vt:lpstr>Classroom example</vt:lpstr>
      <vt:lpstr>Review: Think, Pair, Share</vt:lpstr>
      <vt:lpstr>Advantages of modelling</vt:lpstr>
      <vt:lpstr>Disadvantages of modelling</vt:lpstr>
      <vt:lpstr>Review Task</vt:lpstr>
      <vt:lpstr>Seminar Summary</vt:lpstr>
      <vt:lpstr>References</vt:lpstr>
      <vt:lpstr>What does the future hold for modelling?</vt:lpstr>
      <vt:lpstr>Any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Modelling as an instructional strategy</dc:title>
  <dc:creator>suzanne meredith</dc:creator>
  <cp:lastModifiedBy>Gem</cp:lastModifiedBy>
  <cp:revision>56</cp:revision>
  <dcterms:created xsi:type="dcterms:W3CDTF">2014-01-18T15:20:45Z</dcterms:created>
  <dcterms:modified xsi:type="dcterms:W3CDTF">2014-03-04T12:55:50Z</dcterms:modified>
</cp:coreProperties>
</file>